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61" r:id="rId3"/>
    <p:sldId id="285" r:id="rId4"/>
    <p:sldId id="263" r:id="rId5"/>
    <p:sldId id="276" r:id="rId6"/>
    <p:sldId id="280" r:id="rId7"/>
    <p:sldId id="277" r:id="rId8"/>
    <p:sldId id="281" r:id="rId9"/>
    <p:sldId id="282" r:id="rId10"/>
    <p:sldId id="271" r:id="rId11"/>
    <p:sldId id="272" r:id="rId12"/>
    <p:sldId id="283" r:id="rId13"/>
    <p:sldId id="269" r:id="rId14"/>
    <p:sldId id="273" r:id="rId15"/>
    <p:sldId id="274" r:id="rId16"/>
    <p:sldId id="275" r:id="rId17"/>
    <p:sldId id="279" r:id="rId18"/>
    <p:sldId id="278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7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2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4/2/15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8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4/2/15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4/2/15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2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DE22-BE64-F545-B19C-A324FCAF5A53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9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Comparison between the IL21 and YAA </a:t>
            </a:r>
            <a:r>
              <a:rPr lang="en-US" dirty="0"/>
              <a:t>samples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lCy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3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nalCellCarcino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4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0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lio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4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4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B6</a:t>
            </a:r>
            <a:r>
              <a:rPr lang="en-US" i="1" baseline="30000" dirty="0"/>
              <a:t>B6</a:t>
            </a:r>
            <a:r>
              <a:rPr lang="en-US" dirty="0"/>
              <a:t> and B6</a:t>
            </a:r>
            <a:r>
              <a:rPr lang="en-US" i="1" baseline="30000" dirty="0"/>
              <a:t>YAA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5134"/>
            <a:ext cx="4470978" cy="33532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360" t="25372" r="24149" b="24004"/>
          <a:stretch/>
        </p:blipFill>
        <p:spPr>
          <a:xfrm>
            <a:off x="4344172" y="2045134"/>
            <a:ext cx="4799828" cy="347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23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B6</a:t>
            </a:r>
            <a:r>
              <a:rPr lang="en-US" i="1" baseline="30000" dirty="0"/>
              <a:t>B6</a:t>
            </a:r>
            <a:r>
              <a:rPr lang="en-US" dirty="0"/>
              <a:t> and B6</a:t>
            </a:r>
            <a:r>
              <a:rPr lang="en-US" i="1" baseline="30000" dirty="0"/>
              <a:t>YAA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5134"/>
            <a:ext cx="4426997" cy="3320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8411" t="35112" r="30191" b="34706"/>
          <a:stretch/>
        </p:blipFill>
        <p:spPr>
          <a:xfrm>
            <a:off x="4302868" y="2325514"/>
            <a:ext cx="4841132" cy="2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1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B6</a:t>
            </a:r>
            <a:r>
              <a:rPr lang="en-US" i="1" baseline="30000" dirty="0"/>
              <a:t>B6</a:t>
            </a:r>
            <a:r>
              <a:rPr lang="en-US" dirty="0"/>
              <a:t> and B6</a:t>
            </a:r>
            <a:r>
              <a:rPr lang="en-US" i="1" baseline="30000" dirty="0"/>
              <a:t>YAA</a:t>
            </a:r>
            <a:endParaRPr lang="en-US" dirty="0"/>
          </a:p>
        </p:txBody>
      </p:sp>
      <p:pic>
        <p:nvPicPr>
          <p:cNvPr id="4" name="Picture 3" descr="Screen Shot 2015-04-02 at 11.27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59" y="1826188"/>
            <a:ext cx="6643267" cy="394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0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B6</a:t>
            </a:r>
            <a:r>
              <a:rPr lang="en-US" i="1" baseline="30000" dirty="0" smtClean="0"/>
              <a:t>B6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B6</a:t>
            </a:r>
            <a:r>
              <a:rPr lang="en-US" i="1" baseline="30000" dirty="0" smtClean="0"/>
              <a:t>YAA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64695"/>
              </p:ext>
            </p:extLst>
          </p:nvPr>
        </p:nvGraphicFramePr>
        <p:xfrm>
          <a:off x="1524000" y="1809338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N</a:t>
                      </a:r>
                      <a:endParaRPr lang="en-US" i="1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P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B6</a:t>
                      </a:r>
                      <a:r>
                        <a:rPr lang="en-US" i="1" baseline="30000" dirty="0" smtClean="0"/>
                        <a:t>B6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r>
                        <a:rPr lang="en-US" baseline="30000" dirty="0" smtClean="0"/>
                        <a:t>***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B6</a:t>
                      </a:r>
                      <a:r>
                        <a:rPr lang="en-US" i="1" baseline="30000" dirty="0" smtClean="0"/>
                        <a:t>YAA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35</a:t>
                      </a:r>
                      <a:r>
                        <a:rPr lang="en-US" baseline="30000" dirty="0" smtClean="0"/>
                        <a:t>***</a:t>
                      </a:r>
                      <a:endParaRPr lang="en-US" baseline="30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3051221"/>
            <a:ext cx="558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Fisher’s test: p </a:t>
            </a:r>
            <a:r>
              <a:rPr lang="en-US" sz="1200" dirty="0"/>
              <a:t>value equals </a:t>
            </a:r>
            <a:r>
              <a:rPr lang="en-US" sz="1200" dirty="0" smtClean="0"/>
              <a:t>0.0002367</a:t>
            </a:r>
          </a:p>
          <a:p>
            <a:r>
              <a:rPr lang="en-US" sz="1200" dirty="0" smtClean="0"/>
              <a:t>Chi-square test: p values equal 0.001503 and 0.1139 for B6</a:t>
            </a:r>
            <a:r>
              <a:rPr lang="en-US" sz="1200" i="1" baseline="30000" dirty="0" smtClean="0"/>
              <a:t>B6</a:t>
            </a:r>
            <a:r>
              <a:rPr lang="en-US" sz="1200" dirty="0" smtClean="0"/>
              <a:t> and B6</a:t>
            </a:r>
            <a:r>
              <a:rPr lang="en-US" sz="1200" i="1" baseline="30000" dirty="0" smtClean="0"/>
              <a:t>YAA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6" name="Picture 5" descr="Screen Shot 2014-03-12 at 11.28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8967"/>
            <a:ext cx="9144000" cy="4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0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B6</a:t>
            </a:r>
            <a:r>
              <a:rPr lang="en-US" i="1" baseline="30000" dirty="0"/>
              <a:t>B6</a:t>
            </a:r>
            <a:r>
              <a:rPr lang="en-US" dirty="0"/>
              <a:t> and B6</a:t>
            </a:r>
            <a:r>
              <a:rPr lang="en-US" i="1" baseline="30000" dirty="0"/>
              <a:t>YAA</a:t>
            </a:r>
            <a:endParaRPr lang="en-US" dirty="0"/>
          </a:p>
        </p:txBody>
      </p:sp>
      <p:pic>
        <p:nvPicPr>
          <p:cNvPr id="3" name="Picture 2" descr="Screen Shot 2015-04-02 at 11.28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79" y="1993130"/>
            <a:ext cx="4910097" cy="325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8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B6</a:t>
            </a:r>
            <a:r>
              <a:rPr lang="en-US" i="1" baseline="30000" dirty="0" smtClean="0"/>
              <a:t>B6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B6</a:t>
            </a:r>
            <a:r>
              <a:rPr lang="en-US" i="1" baseline="30000" dirty="0" smtClean="0"/>
              <a:t>YAA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900271"/>
              </p:ext>
            </p:extLst>
          </p:nvPr>
        </p:nvGraphicFramePr>
        <p:xfrm>
          <a:off x="1524000" y="1809338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N</a:t>
                      </a:r>
                      <a:endParaRPr lang="en-US" i="1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P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B6</a:t>
                      </a:r>
                      <a:r>
                        <a:rPr lang="en-US" i="1" baseline="30000" dirty="0" smtClean="0"/>
                        <a:t>B6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24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B6</a:t>
                      </a:r>
                      <a:r>
                        <a:rPr lang="en-US" i="1" baseline="30000" dirty="0" smtClean="0"/>
                        <a:t>YAA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73</a:t>
                      </a:r>
                      <a:r>
                        <a:rPr lang="en-US" baseline="30000" dirty="0" smtClean="0"/>
                        <a:t>***</a:t>
                      </a:r>
                      <a:endParaRPr lang="en-US" baseline="30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3051221"/>
            <a:ext cx="558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Fisher’s test: p </a:t>
            </a:r>
            <a:r>
              <a:rPr lang="en-US" sz="1200" dirty="0"/>
              <a:t>value equals 9.774e-</a:t>
            </a:r>
            <a:r>
              <a:rPr lang="en-US" sz="1200" dirty="0" smtClean="0"/>
              <a:t>06</a:t>
            </a:r>
          </a:p>
          <a:p>
            <a:r>
              <a:rPr lang="en-US" sz="1200" dirty="0" smtClean="0"/>
              <a:t>Chi-square test: p values equal 0.006294 </a:t>
            </a:r>
            <a:r>
              <a:rPr lang="en-US" sz="1200" dirty="0"/>
              <a:t>and 9.712e-05 </a:t>
            </a:r>
            <a:r>
              <a:rPr lang="en-US" sz="1200" dirty="0" smtClean="0"/>
              <a:t>for B6</a:t>
            </a:r>
            <a:r>
              <a:rPr lang="en-US" sz="1200" i="1" baseline="30000" dirty="0" smtClean="0"/>
              <a:t>B6</a:t>
            </a:r>
            <a:r>
              <a:rPr lang="en-US" sz="1200" dirty="0" smtClean="0"/>
              <a:t> and B6</a:t>
            </a:r>
            <a:r>
              <a:rPr lang="en-US" sz="1200" i="1" baseline="30000" dirty="0" smtClean="0"/>
              <a:t>YAA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3" name="Picture 2" descr="Screen Shot 2014-03-12 at 1.50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5936"/>
            <a:ext cx="9144000" cy="9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4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IL21 and YAA </a:t>
            </a:r>
            <a:r>
              <a:rPr lang="en-US" dirty="0"/>
              <a:t>samples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BXSB</a:t>
            </a:r>
            <a:r>
              <a:rPr lang="en-US" i="1" baseline="30000" dirty="0" smtClean="0"/>
              <a:t>B6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BXSB</a:t>
            </a:r>
            <a:r>
              <a:rPr lang="en-US" i="1" baseline="30000" dirty="0" smtClean="0"/>
              <a:t>YAA</a:t>
            </a:r>
            <a:endParaRPr lang="en-US" i="1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057" t="30302" r="27576" b="29897"/>
          <a:stretch/>
        </p:blipFill>
        <p:spPr>
          <a:xfrm>
            <a:off x="1486368" y="1801262"/>
            <a:ext cx="5887146" cy="38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9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BXSB</a:t>
            </a:r>
            <a:r>
              <a:rPr lang="en-US" i="1" baseline="30000" dirty="0"/>
              <a:t>B6/YAA</a:t>
            </a:r>
            <a:r>
              <a:rPr lang="en-US" dirty="0"/>
              <a:t> and IL21</a:t>
            </a:r>
            <a:endParaRPr lang="en-US" i="1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630904" y="1558855"/>
            <a:ext cx="515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BXSB: significant genes between BXSB</a:t>
            </a:r>
            <a:r>
              <a:rPr lang="en-US" i="1" baseline="30000" dirty="0" smtClean="0"/>
              <a:t>B6 </a:t>
            </a:r>
            <a:r>
              <a:rPr lang="en-US" dirty="0" smtClean="0"/>
              <a:t>and BXSB</a:t>
            </a:r>
            <a:r>
              <a:rPr lang="en-US" i="1" baseline="30000" dirty="0" smtClean="0"/>
              <a:t>YAA</a:t>
            </a:r>
            <a:r>
              <a:rPr lang="en-US" dirty="0" smtClean="0"/>
              <a:t> </a:t>
            </a:r>
          </a:p>
          <a:p>
            <a:r>
              <a:rPr lang="en-US" dirty="0" smtClean="0"/>
              <a:t>IL21: </a:t>
            </a:r>
            <a:r>
              <a:rPr lang="en-US" dirty="0"/>
              <a:t>significant genes between </a:t>
            </a:r>
            <a:r>
              <a:rPr lang="en-US" dirty="0" smtClean="0"/>
              <a:t>NN, NP, and PP   </a:t>
            </a:r>
            <a:endParaRPr lang="en-US" dirty="0"/>
          </a:p>
        </p:txBody>
      </p:sp>
      <p:pic>
        <p:nvPicPr>
          <p:cNvPr id="4" name="Picture 3" descr="Screen Shot 2015-04-02 at 11.29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2380"/>
            <a:ext cx="91440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8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BXSB</a:t>
            </a:r>
            <a:r>
              <a:rPr lang="en-US" i="1" baseline="30000" dirty="0"/>
              <a:t>B6/YAA</a:t>
            </a:r>
            <a:r>
              <a:rPr lang="en-US" dirty="0"/>
              <a:t> and IL21</a:t>
            </a:r>
            <a:endParaRPr lang="en-US" i="1" baseline="30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93305"/>
              </p:ext>
            </p:extLst>
          </p:nvPr>
        </p:nvGraphicFramePr>
        <p:xfrm>
          <a:off x="1524000" y="1978014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N</a:t>
                      </a:r>
                      <a:endParaRPr lang="en-US" i="1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P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BXSB</a:t>
                      </a:r>
                      <a:r>
                        <a:rPr lang="en-US" i="1" baseline="30000" dirty="0" smtClean="0"/>
                        <a:t>B6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r>
                        <a:rPr lang="en-US" baseline="30000" dirty="0" smtClean="0"/>
                        <a:t>***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BXSB</a:t>
                      </a:r>
                      <a:r>
                        <a:rPr lang="en-US" i="1" baseline="30000" dirty="0" smtClean="0"/>
                        <a:t>YAA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211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r>
                        <a:rPr lang="en-US" baseline="30000" dirty="0" smtClean="0"/>
                        <a:t>***</a:t>
                      </a:r>
                      <a:endParaRPr lang="en-US" baseline="30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56141"/>
              </p:ext>
            </p:extLst>
          </p:nvPr>
        </p:nvGraphicFramePr>
        <p:xfrm>
          <a:off x="1524000" y="3965768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N</a:t>
                      </a:r>
                      <a:endParaRPr lang="en-US" i="1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P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BXSB</a:t>
                      </a:r>
                      <a:r>
                        <a:rPr lang="en-US" i="1" baseline="30000" dirty="0" smtClean="0"/>
                        <a:t>B6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</a:t>
                      </a:r>
                      <a:r>
                        <a:rPr lang="en-US" baseline="30000" dirty="0" smtClean="0"/>
                        <a:t>***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BXSB</a:t>
                      </a:r>
                      <a:r>
                        <a:rPr lang="en-US" i="1" baseline="30000" dirty="0" smtClean="0"/>
                        <a:t>YAA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181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179</a:t>
                      </a:r>
                      <a:r>
                        <a:rPr lang="en-US" baseline="30000" dirty="0" smtClean="0"/>
                        <a:t>***</a:t>
                      </a:r>
                      <a:endParaRPr lang="en-US" baseline="30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5207651"/>
            <a:ext cx="5582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Fisher’s test: p </a:t>
            </a:r>
            <a:r>
              <a:rPr lang="en-US" sz="1200" dirty="0"/>
              <a:t>value equals 2.2e-</a:t>
            </a:r>
            <a:r>
              <a:rPr lang="en-US" sz="1200" dirty="0" smtClean="0"/>
              <a:t>16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3559019"/>
            <a:ext cx="382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Filter: max read count larger than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8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736" b="26882"/>
          <a:stretch/>
        </p:blipFill>
        <p:spPr>
          <a:xfrm>
            <a:off x="0" y="1835354"/>
            <a:ext cx="9144000" cy="276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BXSB</a:t>
            </a:r>
            <a:r>
              <a:rPr lang="en-US" i="1" baseline="30000" dirty="0" smtClean="0"/>
              <a:t>B6/YAA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IL21</a:t>
            </a:r>
            <a:endParaRPr lang="en-US" i="1" baseline="30000" dirty="0"/>
          </a:p>
        </p:txBody>
      </p:sp>
    </p:spTree>
    <p:extLst>
      <p:ext uri="{BB962C8B-B14F-4D97-AF65-F5344CB8AC3E}">
        <p14:creationId xmlns:p14="http://schemas.microsoft.com/office/powerpoint/2010/main" val="341125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B6</a:t>
            </a:r>
            <a:r>
              <a:rPr lang="en-US" i="1" baseline="30000" dirty="0"/>
              <a:t>B6/YAA</a:t>
            </a:r>
            <a:r>
              <a:rPr lang="en-US" dirty="0"/>
              <a:t> and IL21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904" y="1558855"/>
            <a:ext cx="4609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B6: significant genes between B6</a:t>
            </a:r>
            <a:r>
              <a:rPr lang="en-US" i="1" baseline="30000" dirty="0" smtClean="0"/>
              <a:t>B6 </a:t>
            </a:r>
            <a:r>
              <a:rPr lang="en-US" dirty="0" smtClean="0"/>
              <a:t>and B6</a:t>
            </a:r>
            <a:r>
              <a:rPr lang="en-US" i="1" baseline="30000" dirty="0" smtClean="0"/>
              <a:t>YAA</a:t>
            </a:r>
            <a:r>
              <a:rPr lang="en-US" dirty="0" smtClean="0"/>
              <a:t> </a:t>
            </a:r>
          </a:p>
          <a:p>
            <a:r>
              <a:rPr lang="en-US" dirty="0" smtClean="0"/>
              <a:t>IL21: </a:t>
            </a:r>
            <a:r>
              <a:rPr lang="en-US" dirty="0"/>
              <a:t>significant genes between </a:t>
            </a:r>
            <a:r>
              <a:rPr lang="en-US" dirty="0" smtClean="0"/>
              <a:t>NN, NP, and PP   </a:t>
            </a:r>
            <a:endParaRPr lang="en-US" dirty="0"/>
          </a:p>
        </p:txBody>
      </p:sp>
      <p:pic>
        <p:nvPicPr>
          <p:cNvPr id="4" name="Picture 3" descr="Screen Shot 2015-04-02 at 11.30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7585"/>
            <a:ext cx="9144000" cy="35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9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B6</a:t>
            </a:r>
            <a:r>
              <a:rPr lang="en-US" i="1" baseline="30000" dirty="0"/>
              <a:t>B6/YAA</a:t>
            </a:r>
            <a:r>
              <a:rPr lang="en-US" dirty="0"/>
              <a:t> and IL21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94324"/>
              </p:ext>
            </p:extLst>
          </p:nvPr>
        </p:nvGraphicFramePr>
        <p:xfrm>
          <a:off x="1524000" y="1711015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N</a:t>
                      </a:r>
                      <a:endParaRPr lang="en-US" i="1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P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B6</a:t>
                      </a:r>
                      <a:r>
                        <a:rPr lang="en-US" i="1" baseline="30000" dirty="0" smtClean="0"/>
                        <a:t>B6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27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B6</a:t>
                      </a:r>
                      <a:r>
                        <a:rPr lang="en-US" i="1" baseline="30000" dirty="0" smtClean="0"/>
                        <a:t>YAA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78</a:t>
                      </a:r>
                      <a:r>
                        <a:rPr lang="en-US" baseline="30000" dirty="0" smtClean="0"/>
                        <a:t>***</a:t>
                      </a:r>
                      <a:endParaRPr lang="en-US" baseline="30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63296"/>
              </p:ext>
            </p:extLst>
          </p:nvPr>
        </p:nvGraphicFramePr>
        <p:xfrm>
          <a:off x="1524000" y="4051255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N</a:t>
                      </a:r>
                      <a:endParaRPr lang="en-US" i="1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P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B6</a:t>
                      </a:r>
                      <a:r>
                        <a:rPr lang="en-US" i="1" baseline="30000" dirty="0" smtClean="0"/>
                        <a:t>B6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22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B6</a:t>
                      </a:r>
                      <a:r>
                        <a:rPr lang="en-US" i="1" baseline="30000" dirty="0" smtClean="0"/>
                        <a:t>YAA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73</a:t>
                      </a:r>
                      <a:r>
                        <a:rPr lang="en-US" baseline="30000" dirty="0" smtClean="0"/>
                        <a:t>***</a:t>
                      </a:r>
                      <a:endParaRPr lang="en-US" baseline="30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5293138"/>
            <a:ext cx="5582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Fisher’s test: p </a:t>
            </a:r>
            <a:r>
              <a:rPr lang="en-US" sz="1200" dirty="0"/>
              <a:t>value equals </a:t>
            </a:r>
            <a:r>
              <a:rPr lang="en-US" sz="1200" dirty="0" smtClean="0"/>
              <a:t>1.319e</a:t>
            </a:r>
            <a:r>
              <a:rPr lang="en-US" sz="1200" dirty="0"/>
              <a:t>-</a:t>
            </a:r>
            <a:r>
              <a:rPr lang="en-US" sz="1200" dirty="0" smtClean="0"/>
              <a:t>06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3559019"/>
            <a:ext cx="382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Filter: max read count larger than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9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B6</a:t>
            </a:r>
            <a:r>
              <a:rPr lang="en-US" i="1" baseline="30000" dirty="0" smtClean="0"/>
              <a:t>B6/YAA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IL21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608" b="37395"/>
          <a:stretch/>
        </p:blipFill>
        <p:spPr>
          <a:xfrm>
            <a:off x="0" y="2458063"/>
            <a:ext cx="9144000" cy="130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8213"/>
              </p:ext>
            </p:extLst>
          </p:nvPr>
        </p:nvGraphicFramePr>
        <p:xfrm>
          <a:off x="1524000" y="1711015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N</a:t>
                      </a:r>
                      <a:endParaRPr lang="en-US" i="1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P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B6</a:t>
                      </a:r>
                      <a:r>
                        <a:rPr lang="en-US" i="1" baseline="30000" dirty="0" smtClean="0"/>
                        <a:t>B6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1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B6</a:t>
                      </a:r>
                      <a:r>
                        <a:rPr lang="en-US" i="1" baseline="30000" dirty="0" smtClean="0"/>
                        <a:t>YAA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6</a:t>
                      </a:r>
                      <a:endParaRPr lang="en-US" baseline="30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2900516"/>
            <a:ext cx="142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Yaa</a:t>
            </a:r>
            <a:r>
              <a:rPr lang="en-US" dirty="0" smtClean="0"/>
              <a:t>/</a:t>
            </a:r>
            <a:r>
              <a:rPr lang="en-US" dirty="0" err="1" smtClean="0"/>
              <a:t>list.xlsx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4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PP/YAA</a:t>
            </a:r>
            <a:endParaRPr lang="en-US" dirty="0"/>
          </a:p>
        </p:txBody>
      </p:sp>
      <p:pic>
        <p:nvPicPr>
          <p:cNvPr id="3" name="Picture 2" descr="Screen Shot 2015-04-02 at 11.3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76" y="1722721"/>
            <a:ext cx="5792449" cy="41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6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PP/YAA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9785" b="35006"/>
          <a:stretch/>
        </p:blipFill>
        <p:spPr>
          <a:xfrm>
            <a:off x="0" y="1958259"/>
            <a:ext cx="9144000" cy="17288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22323" y="2855977"/>
            <a:ext cx="622081" cy="156683"/>
          </a:xfrm>
          <a:prstGeom prst="rect">
            <a:avLst/>
          </a:prstGeom>
          <a:solidFill>
            <a:schemeClr val="accent3">
              <a:alpha val="51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2323" y="3385281"/>
            <a:ext cx="622081" cy="156683"/>
          </a:xfrm>
          <a:prstGeom prst="rect">
            <a:avLst/>
          </a:prstGeom>
          <a:solidFill>
            <a:schemeClr val="accent3">
              <a:alpha val="51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2142" y="3130036"/>
            <a:ext cx="622081" cy="156683"/>
          </a:xfrm>
          <a:prstGeom prst="rect">
            <a:avLst/>
          </a:prstGeom>
          <a:solidFill>
            <a:schemeClr val="accent3">
              <a:alpha val="51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319639" y="3130036"/>
            <a:ext cx="622081" cy="156683"/>
          </a:xfrm>
          <a:prstGeom prst="rect">
            <a:avLst/>
          </a:prstGeom>
          <a:solidFill>
            <a:schemeClr val="accent3">
              <a:alpha val="51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11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5" y="852528"/>
            <a:ext cx="8007295" cy="6005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GWAS/MGI hints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0403" y="3422532"/>
            <a:ext cx="556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Rasgrp1 appears as significant in both Il21 and BXSB experiments, with the same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3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BXSB</a:t>
            </a:r>
            <a:r>
              <a:rPr lang="en-US" i="1" baseline="30000" dirty="0" smtClean="0"/>
              <a:t>B6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BXSB</a:t>
            </a:r>
            <a:r>
              <a:rPr lang="en-US" i="1" baseline="30000" dirty="0" smtClean="0"/>
              <a:t>YAA</a:t>
            </a:r>
            <a:endParaRPr lang="en-US" i="1" baseline="30000" dirty="0"/>
          </a:p>
        </p:txBody>
      </p:sp>
      <p:pic>
        <p:nvPicPr>
          <p:cNvPr id="4" name="Picture 3" descr="Screen Shot 2015-04-02 at 11.26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87" y="1728555"/>
            <a:ext cx="5717823" cy="406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44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BXSB</a:t>
            </a:r>
            <a:r>
              <a:rPr lang="en-US" i="1" baseline="30000" dirty="0" smtClean="0"/>
              <a:t>B6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BXSB</a:t>
            </a:r>
            <a:r>
              <a:rPr lang="en-US" i="1" baseline="30000" dirty="0" smtClean="0"/>
              <a:t>YAA</a:t>
            </a:r>
            <a:endParaRPr lang="en-US" i="1" baseline="30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64981"/>
              </p:ext>
            </p:extLst>
          </p:nvPr>
        </p:nvGraphicFramePr>
        <p:xfrm>
          <a:off x="1524000" y="2436051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N</a:t>
                      </a:r>
                      <a:endParaRPr lang="en-US" i="1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P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BXSB</a:t>
                      </a:r>
                      <a:r>
                        <a:rPr lang="en-US" i="1" baseline="30000" dirty="0" smtClean="0"/>
                        <a:t>B6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r>
                        <a:rPr lang="en-US" baseline="30000" dirty="0" smtClean="0"/>
                        <a:t>***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BXSB</a:t>
                      </a:r>
                      <a:r>
                        <a:rPr lang="en-US" i="1" baseline="30000" dirty="0" smtClean="0"/>
                        <a:t>YAA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</a:t>
                      </a:r>
                      <a:r>
                        <a:rPr lang="en-US" baseline="30000" dirty="0" smtClean="0"/>
                        <a:t>***</a:t>
                      </a:r>
                      <a:endParaRPr lang="en-US" baseline="30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3677934"/>
            <a:ext cx="558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Fisher’s test: p </a:t>
            </a:r>
            <a:r>
              <a:rPr lang="en-US" sz="1200" dirty="0"/>
              <a:t>value equals 2.2e-16</a:t>
            </a:r>
          </a:p>
          <a:p>
            <a:r>
              <a:rPr lang="en-US" sz="1200" dirty="0" smtClean="0"/>
              <a:t>Chi-square test</a:t>
            </a:r>
            <a:r>
              <a:rPr lang="en-US" sz="1200" dirty="0"/>
              <a:t>: p </a:t>
            </a:r>
            <a:r>
              <a:rPr lang="en-US" sz="1200" dirty="0" smtClean="0"/>
              <a:t>values equal 6.613e</a:t>
            </a:r>
            <a:r>
              <a:rPr lang="en-US" sz="1200" dirty="0"/>
              <a:t>-12 and 1.52e-</a:t>
            </a:r>
            <a:r>
              <a:rPr lang="en-US" sz="1200" dirty="0" smtClean="0"/>
              <a:t>13 for BXSB</a:t>
            </a:r>
            <a:r>
              <a:rPr lang="en-US" sz="1200" i="1" baseline="30000" dirty="0" smtClean="0"/>
              <a:t>B6</a:t>
            </a:r>
            <a:r>
              <a:rPr lang="en-US" sz="1200" dirty="0" smtClean="0"/>
              <a:t> and BXSB</a:t>
            </a:r>
            <a:r>
              <a:rPr lang="en-US" sz="1200" i="1" baseline="30000" dirty="0" smtClean="0"/>
              <a:t>YAA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128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BXSB</a:t>
            </a:r>
            <a:r>
              <a:rPr lang="en-US" i="1" baseline="30000" dirty="0" smtClean="0"/>
              <a:t>B6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BXSB</a:t>
            </a:r>
            <a:r>
              <a:rPr lang="en-US" i="1" baseline="30000" dirty="0" smtClean="0"/>
              <a:t>YAA</a:t>
            </a:r>
            <a:endParaRPr lang="en-US" i="1" baseline="30000" dirty="0"/>
          </a:p>
        </p:txBody>
      </p:sp>
      <p:pic>
        <p:nvPicPr>
          <p:cNvPr id="5" name="Picture 4" descr="Screen Shot 2014-03-12 at 11.26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0509"/>
            <a:ext cx="9144000" cy="1815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4871" b="30137"/>
          <a:stretch/>
        </p:blipFill>
        <p:spPr>
          <a:xfrm>
            <a:off x="0" y="1359113"/>
            <a:ext cx="9144000" cy="23997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18448" y="2663622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1135" y="3030431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89353" y="1974879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81135" y="3360291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89353" y="3030431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9123" y="2321232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56250" y="3030431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37917" y="3187114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BXSB</a:t>
            </a:r>
            <a:r>
              <a:rPr lang="en-US" i="1" baseline="30000" dirty="0" smtClean="0"/>
              <a:t>B6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BXSB</a:t>
            </a:r>
            <a:r>
              <a:rPr lang="en-US" i="1" baseline="30000" dirty="0" smtClean="0"/>
              <a:t>YAA</a:t>
            </a:r>
            <a:endParaRPr lang="en-US" i="1" baseline="30000" dirty="0"/>
          </a:p>
        </p:txBody>
      </p:sp>
      <p:pic>
        <p:nvPicPr>
          <p:cNvPr id="3" name="Picture 2" descr="Screen Shot 2015-04-02 at 11.27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40" y="1799108"/>
            <a:ext cx="5740102" cy="38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BXSB</a:t>
            </a:r>
            <a:r>
              <a:rPr lang="en-US" i="1" baseline="30000" dirty="0" smtClean="0"/>
              <a:t>B6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BXSB</a:t>
            </a:r>
            <a:r>
              <a:rPr lang="en-US" i="1" baseline="30000" dirty="0" smtClean="0"/>
              <a:t>YAA</a:t>
            </a:r>
            <a:endParaRPr lang="en-US" i="1" baseline="30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598492"/>
              </p:ext>
            </p:extLst>
          </p:nvPr>
        </p:nvGraphicFramePr>
        <p:xfrm>
          <a:off x="1524000" y="2436051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N</a:t>
                      </a:r>
                      <a:endParaRPr lang="en-US" i="1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P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BXSB</a:t>
                      </a:r>
                      <a:r>
                        <a:rPr lang="en-US" i="1" baseline="30000" dirty="0" smtClean="0"/>
                        <a:t>B6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190</a:t>
                      </a:r>
                      <a:r>
                        <a:rPr lang="en-US" baseline="30000" dirty="0" smtClean="0"/>
                        <a:t>***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BXSB</a:t>
                      </a:r>
                      <a:r>
                        <a:rPr lang="en-US" i="1" baseline="30000" dirty="0" smtClean="0"/>
                        <a:t>YAA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r>
                        <a:rPr lang="en-US" baseline="30000" dirty="0" smtClean="0"/>
                        <a:t>***</a:t>
                      </a:r>
                      <a:endParaRPr lang="en-US" baseline="30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3677934"/>
            <a:ext cx="558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Fisher’s test: p </a:t>
            </a:r>
            <a:r>
              <a:rPr lang="en-US" sz="1200" dirty="0"/>
              <a:t>value equals 2.2e-16</a:t>
            </a:r>
          </a:p>
          <a:p>
            <a:r>
              <a:rPr lang="en-US" sz="1200" dirty="0" smtClean="0"/>
              <a:t>Chi-square test</a:t>
            </a:r>
            <a:r>
              <a:rPr lang="en-US" sz="1200" dirty="0"/>
              <a:t>: p </a:t>
            </a:r>
            <a:r>
              <a:rPr lang="en-US" sz="1200" dirty="0" smtClean="0"/>
              <a:t>values equal 6.613e</a:t>
            </a:r>
            <a:r>
              <a:rPr lang="en-US" sz="1200" dirty="0"/>
              <a:t>-12 and 1.52e-</a:t>
            </a:r>
            <a:r>
              <a:rPr lang="en-US" sz="1200" dirty="0" smtClean="0"/>
              <a:t>13 for BXSB</a:t>
            </a:r>
            <a:r>
              <a:rPr lang="en-US" sz="1200" i="1" baseline="30000" dirty="0" smtClean="0"/>
              <a:t>B6</a:t>
            </a:r>
            <a:r>
              <a:rPr lang="en-US" sz="1200" dirty="0" smtClean="0"/>
              <a:t> and BXSB</a:t>
            </a:r>
            <a:r>
              <a:rPr lang="en-US" sz="1200" i="1" baseline="30000" dirty="0" smtClean="0"/>
              <a:t>YAA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130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BXSB</a:t>
            </a:r>
            <a:r>
              <a:rPr lang="en-US" i="1" baseline="30000" dirty="0" smtClean="0"/>
              <a:t>B6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BXSB</a:t>
            </a:r>
            <a:r>
              <a:rPr lang="en-US" i="1" baseline="30000" dirty="0" smtClean="0"/>
              <a:t>YAA</a:t>
            </a:r>
            <a:endParaRPr lang="en-US" i="1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918" b="6719"/>
          <a:stretch/>
        </p:blipFill>
        <p:spPr>
          <a:xfrm>
            <a:off x="0" y="1209537"/>
            <a:ext cx="9144000" cy="564846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410258" y="6382796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18448" y="6622975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35948" y="4205719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69942" y="1500865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69942" y="3463533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69942" y="1995655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69942" y="6408567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95689" y="1740013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5689" y="6408567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69942" y="2449215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47633" y="1500865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10258" y="5187053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18448" y="4923165"/>
            <a:ext cx="478333" cy="1566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38000"/>
                </a:schemeClr>
              </a:gs>
              <a:gs pos="35000">
                <a:schemeClr val="accent2">
                  <a:tint val="37000"/>
                  <a:satMod val="300000"/>
                  <a:alpha val="38000"/>
                </a:schemeClr>
              </a:gs>
              <a:gs pos="100000">
                <a:schemeClr val="accent2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BXSB</a:t>
            </a:r>
            <a:r>
              <a:rPr lang="en-US" i="1" baseline="30000" dirty="0" smtClean="0"/>
              <a:t>B6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BXSB</a:t>
            </a:r>
            <a:r>
              <a:rPr lang="en-US" i="1" baseline="30000" dirty="0" smtClean="0"/>
              <a:t>YAA</a:t>
            </a:r>
            <a:endParaRPr lang="en-US" i="1" baseline="30000" dirty="0"/>
          </a:p>
        </p:txBody>
      </p:sp>
      <p:pic>
        <p:nvPicPr>
          <p:cNvPr id="4" name="Picture 3" descr="Screen Shot 2014-03-12 at 1.42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4791"/>
            <a:ext cx="9144000" cy="2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428</Words>
  <Application>Microsoft Macintosh PowerPoint</Application>
  <PresentationFormat>On-screen Show (4:3)</PresentationFormat>
  <Paragraphs>143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Comparison between the IL21 and YAA samples</vt:lpstr>
      <vt:lpstr>BXSBB6 and BXSBYAA</vt:lpstr>
      <vt:lpstr>BXSBB6 and BXSBYAA</vt:lpstr>
      <vt:lpstr>BXSBB6 and BXSBYAA</vt:lpstr>
      <vt:lpstr>BXSBB6 and BXSBYAA</vt:lpstr>
      <vt:lpstr>BXSBB6 and BXSBYAA</vt:lpstr>
      <vt:lpstr>BXSBB6 and BXSBYAA</vt:lpstr>
      <vt:lpstr>BXSBB6 and BXSBYAA</vt:lpstr>
      <vt:lpstr>BXSBB6 and BXSBYAA</vt:lpstr>
      <vt:lpstr>PowerPoint Presentation</vt:lpstr>
      <vt:lpstr>PowerPoint Presentation</vt:lpstr>
      <vt:lpstr>PowerPoint Presentation</vt:lpstr>
      <vt:lpstr>B6B6 and B6YAA</vt:lpstr>
      <vt:lpstr>B6B6 and B6YAA</vt:lpstr>
      <vt:lpstr>B6B6 and B6YAA</vt:lpstr>
      <vt:lpstr>B6B6 and B6YAA</vt:lpstr>
      <vt:lpstr>B6B6 and B6YAA</vt:lpstr>
      <vt:lpstr>B6B6 and B6YAA</vt:lpstr>
      <vt:lpstr>IL21 and YAA samples</vt:lpstr>
      <vt:lpstr>BXSBB6/YAA and IL21</vt:lpstr>
      <vt:lpstr>BXSBB6/YAA and IL21</vt:lpstr>
      <vt:lpstr>BXSBB6/YAA and IL21</vt:lpstr>
      <vt:lpstr>B6B6/YAA and IL21</vt:lpstr>
      <vt:lpstr>B6B6/YAA and IL21</vt:lpstr>
      <vt:lpstr>B6B6/YAA and IL21</vt:lpstr>
      <vt:lpstr>File</vt:lpstr>
      <vt:lpstr>PP/YAA</vt:lpstr>
      <vt:lpstr>PP/YAA</vt:lpstr>
      <vt:lpstr>GWAS/MGI hints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70</cp:revision>
  <cp:lastPrinted>2014-03-12T18:05:14Z</cp:lastPrinted>
  <dcterms:created xsi:type="dcterms:W3CDTF">2014-03-11T03:13:27Z</dcterms:created>
  <dcterms:modified xsi:type="dcterms:W3CDTF">2015-04-02T17:27:52Z</dcterms:modified>
</cp:coreProperties>
</file>