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315" r:id="rId3"/>
    <p:sldId id="316" r:id="rId4"/>
    <p:sldId id="318" r:id="rId5"/>
    <p:sldId id="319" r:id="rId6"/>
    <p:sldId id="320" r:id="rId7"/>
    <p:sldId id="321" r:id="rId8"/>
    <p:sldId id="322" r:id="rId9"/>
    <p:sldId id="325" r:id="rId10"/>
    <p:sldId id="324" r:id="rId11"/>
    <p:sldId id="326" r:id="rId12"/>
    <p:sldId id="313" r:id="rId13"/>
    <p:sldId id="329" r:id="rId14"/>
    <p:sldId id="330" r:id="rId15"/>
    <p:sldId id="333" r:id="rId16"/>
    <p:sldId id="334" r:id="rId17"/>
    <p:sldId id="335" r:id="rId18"/>
    <p:sldId id="308" r:id="rId19"/>
    <p:sldId id="306" r:id="rId20"/>
    <p:sldId id="332" r:id="rId21"/>
    <p:sldId id="336" r:id="rId22"/>
    <p:sldId id="299" r:id="rId23"/>
    <p:sldId id="303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20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2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DE22-BE64-F545-B19C-A324FCAF5A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9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Genetic mechanisms of BXSB-mediating SLE acceleration</a:t>
            </a:r>
            <a:endParaRPr lang="en-US" sz="3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25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14 at 8.10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116"/>
            <a:ext cx="9144000" cy="33703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Differential genes are metabolic</a:t>
            </a:r>
            <a:endParaRPr lang="en-US" sz="3200" b="1" dirty="0"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831547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0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2315728" y="3750695"/>
            <a:ext cx="431732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15728" y="3439550"/>
            <a:ext cx="431732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15728" y="2459512"/>
            <a:ext cx="431732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15728" y="2121910"/>
            <a:ext cx="431732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Interaction between YAA and genomic backgrounds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3720" y="4389637"/>
            <a:ext cx="712849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Intersection between DE1 and DE2 are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-genes irrelevant of genomic background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DE2-specific genes reflect interaction between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 locus and BXSB genomic background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DE1-</a:t>
            </a:r>
            <a:r>
              <a:rPr lang="en-US" sz="1200" dirty="0">
                <a:latin typeface="Arial"/>
                <a:cs typeface="Arial"/>
              </a:rPr>
              <a:t>specific genes reflect interaction between </a:t>
            </a:r>
            <a:r>
              <a:rPr lang="en-US" sz="1200" dirty="0" err="1">
                <a:latin typeface="Arial"/>
                <a:cs typeface="Arial"/>
              </a:rPr>
              <a:t>Yaa</a:t>
            </a:r>
            <a:r>
              <a:rPr lang="en-US" sz="1200" dirty="0">
                <a:latin typeface="Arial"/>
                <a:cs typeface="Arial"/>
              </a:rPr>
              <a:t> locus and </a:t>
            </a:r>
            <a:r>
              <a:rPr lang="en-US" sz="1200" dirty="0" smtClean="0">
                <a:latin typeface="Arial"/>
                <a:cs typeface="Arial"/>
              </a:rPr>
              <a:t>B6 </a:t>
            </a:r>
            <a:r>
              <a:rPr lang="en-US" sz="1200" dirty="0">
                <a:latin typeface="Arial"/>
                <a:cs typeface="Arial"/>
              </a:rPr>
              <a:t>genomic background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22869" y="2042537"/>
            <a:ext cx="2901737" cy="1499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B6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806445" y="2042537"/>
            <a:ext cx="517910" cy="1499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Yaa</a:t>
            </a:r>
            <a:r>
              <a:rPr lang="en-US" sz="1000" dirty="0" smtClean="0">
                <a:latin typeface="Arial"/>
                <a:cs typeface="Arial"/>
              </a:rPr>
              <a:t>-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22869" y="2382613"/>
            <a:ext cx="2901737" cy="1499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B6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06445" y="2382613"/>
            <a:ext cx="517910" cy="14992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Yaa</a:t>
            </a:r>
            <a:r>
              <a:rPr lang="en-US" sz="1000" dirty="0">
                <a:latin typeface="Arial"/>
                <a:cs typeface="Arial"/>
              </a:rPr>
              <a:t>+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22869" y="3367060"/>
            <a:ext cx="2901737" cy="14992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BXSB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22869" y="3669386"/>
            <a:ext cx="2901737" cy="14992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BXSB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06445" y="3669386"/>
            <a:ext cx="517910" cy="14992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Yaa</a:t>
            </a:r>
            <a:r>
              <a:rPr lang="en-US" sz="1000" dirty="0">
                <a:latin typeface="Arial"/>
                <a:cs typeface="Arial"/>
              </a:rPr>
              <a:t>+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806445" y="3367060"/>
            <a:ext cx="517910" cy="1499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Yaa</a:t>
            </a:r>
            <a:r>
              <a:rPr lang="en-US" sz="1000" dirty="0" smtClean="0">
                <a:latin typeface="Arial"/>
                <a:cs typeface="Arial"/>
              </a:rPr>
              <a:t>-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60359" y="1554533"/>
            <a:ext cx="61218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DE1: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-targeting genes in the B6 background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61265" y="2879686"/>
            <a:ext cx="612094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DE2: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-targeting genes in the BXSB background</a:t>
            </a:r>
          </a:p>
        </p:txBody>
      </p:sp>
    </p:spTree>
    <p:extLst>
      <p:ext uri="{BB962C8B-B14F-4D97-AF65-F5344CB8AC3E}">
        <p14:creationId xmlns:p14="http://schemas.microsoft.com/office/powerpoint/2010/main" val="255345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481419"/>
            <a:ext cx="3572932" cy="3572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Strong BXSB-specific signal 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5" name="Picture 4" descr="Screen Shot 2015-08-14 at 8.38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4470"/>
            <a:ext cx="9144000" cy="278492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3501790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73333" y="4879879"/>
            <a:ext cx="384848" cy="6157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1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BXSB-specific genes are immunological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" name="Picture 2" descr="Screen Shot 2015-08-14 at 8.46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" b="-1"/>
          <a:stretch/>
        </p:blipFill>
        <p:spPr>
          <a:xfrm>
            <a:off x="0" y="1617133"/>
            <a:ext cx="9144000" cy="34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3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B6-specific genes are metabolic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4" name="Picture 3" descr="Screen Shot 2015-08-14 at 8.51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6536"/>
            <a:ext cx="9144000" cy="31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4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Arial"/>
                <a:cs typeface="Arial"/>
              </a:rPr>
              <a:t>ImmGen</a:t>
            </a:r>
            <a:r>
              <a:rPr lang="en-US" sz="2800" b="1" dirty="0" smtClean="0">
                <a:latin typeface="Arial"/>
                <a:cs typeface="Arial"/>
              </a:rPr>
              <a:t> modules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4" name="Picture 3" descr="Screen Shot 2015-08-14 at 9.35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93"/>
            <a:ext cx="9144000" cy="52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7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BXSB-specific genes in </a:t>
            </a:r>
            <a:r>
              <a:rPr lang="en-US" sz="2800" b="1" dirty="0" err="1" smtClean="0">
                <a:latin typeface="Arial"/>
                <a:cs typeface="Arial"/>
              </a:rPr>
              <a:t>Immgen</a:t>
            </a:r>
            <a:r>
              <a:rPr lang="en-US" sz="2800" b="1" dirty="0" smtClean="0">
                <a:latin typeface="Arial"/>
                <a:cs typeface="Arial"/>
              </a:rPr>
              <a:t> modules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" name="Picture 2" descr="immge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3" y="1150288"/>
            <a:ext cx="7315200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02388" y="5637908"/>
            <a:ext cx="487904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Top regulators of module 24: Klf9, </a:t>
            </a:r>
            <a:r>
              <a:rPr lang="en-US" sz="1200" dirty="0" err="1" smtClean="0">
                <a:latin typeface="Arial"/>
                <a:cs typeface="Arial"/>
              </a:rPr>
              <a:t>Tcfec</a:t>
            </a:r>
            <a:r>
              <a:rPr lang="en-US" sz="1200" dirty="0" smtClean="0">
                <a:latin typeface="Arial"/>
                <a:cs typeface="Arial"/>
              </a:rPr>
              <a:t>, Ctbp2, Creg1, Tcfe3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latin typeface="Arial"/>
                <a:cs typeface="Arial"/>
              </a:rPr>
              <a:t>Top </a:t>
            </a:r>
            <a:r>
              <a:rPr lang="en-US" sz="1200" dirty="0" smtClean="0">
                <a:latin typeface="Arial"/>
                <a:cs typeface="Arial"/>
              </a:rPr>
              <a:t>regulators </a:t>
            </a:r>
            <a:r>
              <a:rPr lang="en-US" sz="1200" dirty="0">
                <a:latin typeface="Arial"/>
                <a:cs typeface="Arial"/>
              </a:rPr>
              <a:t>of module </a:t>
            </a:r>
            <a:r>
              <a:rPr lang="en-US" sz="1200" dirty="0" smtClean="0">
                <a:latin typeface="Arial"/>
                <a:cs typeface="Arial"/>
              </a:rPr>
              <a:t>25: </a:t>
            </a:r>
            <a:r>
              <a:rPr lang="en-US" sz="1200" dirty="0" err="1" smtClean="0">
                <a:latin typeface="Arial"/>
                <a:cs typeface="Arial"/>
              </a:rPr>
              <a:t>Cebpb</a:t>
            </a:r>
            <a:r>
              <a:rPr lang="en-US" sz="1200" dirty="0" smtClean="0">
                <a:latin typeface="Arial"/>
                <a:cs typeface="Arial"/>
              </a:rPr>
              <a:t>, Irf5, </a:t>
            </a:r>
            <a:r>
              <a:rPr lang="en-US" sz="1200" dirty="0" err="1" smtClean="0">
                <a:latin typeface="Arial"/>
                <a:cs typeface="Arial"/>
              </a:rPr>
              <a:t>Ciita</a:t>
            </a:r>
            <a:r>
              <a:rPr lang="en-US" sz="1200" dirty="0" smtClean="0">
                <a:latin typeface="Arial"/>
                <a:cs typeface="Arial"/>
              </a:rPr>
              <a:t>, Atf6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08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Module 25 is interesting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2337" y="1134243"/>
            <a:ext cx="12069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latin typeface="Arial"/>
                <a:cs typeface="Arial"/>
              </a:rPr>
              <a:t>Module 24</a:t>
            </a:r>
            <a:endParaRPr lang="en-US" sz="1200" b="1" dirty="0">
              <a:latin typeface="Arial"/>
              <a:cs typeface="Arial"/>
            </a:endParaRPr>
          </a:p>
        </p:txBody>
      </p:sp>
      <p:pic>
        <p:nvPicPr>
          <p:cNvPr id="5" name="Picture 4" descr="Screen Shot 2015-08-14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7" y="1632877"/>
            <a:ext cx="7229517" cy="173696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3562998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72337" y="3719602"/>
            <a:ext cx="12069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latin typeface="Arial"/>
                <a:cs typeface="Arial"/>
              </a:rPr>
              <a:t>Module 25</a:t>
            </a:r>
            <a:endParaRPr lang="en-US" sz="1200" b="1" dirty="0">
              <a:latin typeface="Arial"/>
              <a:cs typeface="Arial"/>
            </a:endParaRPr>
          </a:p>
        </p:txBody>
      </p:sp>
      <p:pic>
        <p:nvPicPr>
          <p:cNvPr id="8" name="Picture 7" descr="Screen Shot 2015-08-14 at 9.55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6" y="4246203"/>
            <a:ext cx="8540674" cy="16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91236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Genomic differences of B6 and BXSB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" name="Picture 2" descr="geno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89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Predict variant’s effect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" name="Picture 2" descr="so.sta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482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lang="en-US" sz="2800" b="1" dirty="0" smtClean="0">
                <a:latin typeface="Arial"/>
                <a:cs typeface="Arial"/>
              </a:rPr>
              <a:t>-linked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b="1" dirty="0" smtClean="0">
                <a:latin typeface="Arial"/>
                <a:cs typeface="Arial"/>
              </a:rPr>
              <a:t>utoimmune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b="1" dirty="0" smtClean="0">
                <a:latin typeface="Arial"/>
                <a:cs typeface="Arial"/>
              </a:rPr>
              <a:t>cceleration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" name="Picture 2" descr="ya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063"/>
            <a:ext cx="9144000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6627" y="4485043"/>
            <a:ext cx="8330173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The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>
                <a:latin typeface="Arial"/>
                <a:cs typeface="Arial"/>
              </a:rPr>
              <a:t>-</a:t>
            </a:r>
            <a:r>
              <a:rPr lang="en-US" sz="1200" dirty="0" smtClean="0">
                <a:latin typeface="Arial"/>
                <a:cs typeface="Arial"/>
              </a:rPr>
              <a:t>mutation </a:t>
            </a:r>
            <a:r>
              <a:rPr lang="en-US" sz="1200" dirty="0" smtClean="0">
                <a:latin typeface="Arial"/>
                <a:cs typeface="Arial"/>
              </a:rPr>
              <a:t>is a translocation </a:t>
            </a:r>
            <a:r>
              <a:rPr lang="en-US" sz="1200" dirty="0">
                <a:latin typeface="Arial"/>
                <a:cs typeface="Arial"/>
              </a:rPr>
              <a:t>from the </a:t>
            </a:r>
            <a:r>
              <a:rPr lang="en-US" sz="1200" dirty="0" err="1">
                <a:latin typeface="Arial"/>
                <a:cs typeface="Arial"/>
              </a:rPr>
              <a:t>telomeric</a:t>
            </a:r>
            <a:r>
              <a:rPr lang="en-US" sz="1200" dirty="0">
                <a:latin typeface="Arial"/>
                <a:cs typeface="Arial"/>
              </a:rPr>
              <a:t> end of the X chromosome </a:t>
            </a:r>
            <a:r>
              <a:rPr lang="en-US" sz="1200" dirty="0" smtClean="0">
                <a:latin typeface="Arial"/>
                <a:cs typeface="Arial"/>
              </a:rPr>
              <a:t>onto </a:t>
            </a:r>
            <a:r>
              <a:rPr lang="en-US" sz="1200" dirty="0">
                <a:latin typeface="Arial"/>
                <a:cs typeface="Arial"/>
              </a:rPr>
              <a:t>the Y </a:t>
            </a:r>
            <a:r>
              <a:rPr lang="en-US" sz="1200" dirty="0" smtClean="0">
                <a:latin typeface="Arial"/>
                <a:cs typeface="Arial"/>
              </a:rPr>
              <a:t>chromosome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>
                <a:latin typeface="Arial"/>
                <a:cs typeface="Arial"/>
              </a:rPr>
              <a:t>-</a:t>
            </a:r>
            <a:r>
              <a:rPr lang="en-US" sz="1200" dirty="0" smtClean="0">
                <a:latin typeface="Arial"/>
                <a:cs typeface="Arial"/>
              </a:rPr>
              <a:t>mutation </a:t>
            </a:r>
            <a:r>
              <a:rPr lang="en-US" sz="1200" dirty="0" smtClean="0">
                <a:latin typeface="Arial"/>
                <a:cs typeface="Arial"/>
              </a:rPr>
              <a:t>is associated with the accelerated development of systemic lupus </a:t>
            </a:r>
            <a:r>
              <a:rPr lang="en-US" sz="1200" dirty="0" err="1" smtClean="0">
                <a:latin typeface="Arial"/>
                <a:cs typeface="Arial"/>
              </a:rPr>
              <a:t>erythematosus</a:t>
            </a:r>
            <a:r>
              <a:rPr lang="en-US" sz="1200" dirty="0" smtClean="0">
                <a:latin typeface="Arial"/>
                <a:cs typeface="Arial"/>
              </a:rPr>
              <a:t> (SLE)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BXSB genome backbone also contributes to SLE acceleration.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Genetic mechanisms are not clear. </a:t>
            </a:r>
          </a:p>
        </p:txBody>
      </p:sp>
    </p:spTree>
    <p:extLst>
      <p:ext uri="{BB962C8B-B14F-4D97-AF65-F5344CB8AC3E}">
        <p14:creationId xmlns:p14="http://schemas.microsoft.com/office/powerpoint/2010/main" val="247700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Discussion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090" y="1194837"/>
            <a:ext cx="7802136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Biology of </a:t>
            </a:r>
            <a:r>
              <a:rPr lang="en-US" dirty="0" err="1" smtClean="0">
                <a:latin typeface="Arial"/>
                <a:cs typeface="Arial"/>
              </a:rPr>
              <a:t>ImmGen</a:t>
            </a:r>
            <a:r>
              <a:rPr lang="en-US" dirty="0" smtClean="0">
                <a:latin typeface="Arial"/>
                <a:cs typeface="Arial"/>
              </a:rPr>
              <a:t> modules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Map BXSB-specific signal to cell subtypes (</a:t>
            </a:r>
            <a:r>
              <a:rPr lang="en-US" dirty="0" err="1" smtClean="0">
                <a:latin typeface="Arial"/>
                <a:cs typeface="Arial"/>
              </a:rPr>
              <a:t>ImmGen</a:t>
            </a:r>
            <a:r>
              <a:rPr lang="en-US" dirty="0" smtClean="0">
                <a:latin typeface="Arial"/>
                <a:cs typeface="Arial"/>
              </a:rPr>
              <a:t>) and IL21 signaling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BXSB variants-affecting genes</a:t>
            </a:r>
          </a:p>
        </p:txBody>
      </p:sp>
    </p:spTree>
    <p:extLst>
      <p:ext uri="{BB962C8B-B14F-4D97-AF65-F5344CB8AC3E}">
        <p14:creationId xmlns:p14="http://schemas.microsoft.com/office/powerpoint/2010/main" val="371372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2"/>
            <a:ext cx="8229600" cy="114300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b="1" dirty="0" smtClean="0">
                <a:latin typeface="Arial"/>
                <a:cs typeface="Arial"/>
              </a:rPr>
              <a:t>KEGG: SLE</a:t>
            </a:r>
            <a:endParaRPr lang="en-US" sz="5400" b="1" baseline="30000" dirty="0">
              <a:latin typeface="Arial"/>
              <a:cs typeface="Arial"/>
            </a:endParaRPr>
          </a:p>
        </p:txBody>
      </p:sp>
      <p:pic>
        <p:nvPicPr>
          <p:cNvPr id="4" name="Picture 3" descr="mmu053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564"/>
            <a:ext cx="9144000" cy="51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5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  <a:cs typeface="Arial"/>
              </a:rPr>
              <a:t>Facts, questions, and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375"/>
            <a:ext cx="8229600" cy="4916853"/>
          </a:xfrm>
        </p:spPr>
        <p:txBody>
          <a:bodyPr>
            <a:normAutofit lnSpcReduction="10000"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What we know?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YAA </a:t>
            </a:r>
            <a:r>
              <a:rPr lang="en-US" sz="1200" dirty="0">
                <a:latin typeface="Arial"/>
                <a:cs typeface="Arial"/>
              </a:rPr>
              <a:t>mutation was identified to be a translocation from the </a:t>
            </a:r>
            <a:r>
              <a:rPr lang="en-US" sz="1200" dirty="0" err="1">
                <a:latin typeface="Arial"/>
                <a:cs typeface="Arial"/>
              </a:rPr>
              <a:t>telomeric</a:t>
            </a:r>
            <a:r>
              <a:rPr lang="en-US" sz="1200" dirty="0">
                <a:latin typeface="Arial"/>
                <a:cs typeface="Arial"/>
              </a:rPr>
              <a:t> end of the X chromosome </a:t>
            </a:r>
            <a:r>
              <a:rPr lang="en-US" sz="1200" dirty="0" smtClean="0">
                <a:latin typeface="Arial"/>
                <a:cs typeface="Arial"/>
              </a:rPr>
              <a:t>onto </a:t>
            </a:r>
            <a:r>
              <a:rPr lang="en-US" sz="1200" dirty="0">
                <a:latin typeface="Arial"/>
                <a:cs typeface="Arial"/>
              </a:rPr>
              <a:t>the Y </a:t>
            </a:r>
            <a:r>
              <a:rPr lang="en-US" sz="1200" dirty="0" smtClean="0">
                <a:latin typeface="Arial"/>
                <a:cs typeface="Arial"/>
              </a:rPr>
              <a:t>chromosome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YAA locus contains Tlr7 gene,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but the exact genomic range is unclear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The accelerated development of </a:t>
            </a:r>
            <a:r>
              <a:rPr lang="en-US" sz="1200" dirty="0" smtClean="0">
                <a:latin typeface="Arial"/>
                <a:cs typeface="Arial"/>
              </a:rPr>
              <a:t>SLE </a:t>
            </a:r>
            <a:r>
              <a:rPr lang="en-US" sz="1200" dirty="0">
                <a:latin typeface="Arial"/>
                <a:cs typeface="Arial"/>
              </a:rPr>
              <a:t>in male BXSB mice is associated with the </a:t>
            </a:r>
            <a:r>
              <a:rPr lang="en-US" sz="1200" dirty="0" smtClean="0">
                <a:latin typeface="Arial"/>
                <a:cs typeface="Arial"/>
              </a:rPr>
              <a:t>genetically abnormal YAA locus in </a:t>
            </a:r>
            <a:r>
              <a:rPr lang="en-US" sz="1200" dirty="0">
                <a:latin typeface="Arial"/>
                <a:cs typeface="Arial"/>
              </a:rPr>
              <a:t>its Y </a:t>
            </a:r>
            <a:r>
              <a:rPr lang="en-US" sz="1200" dirty="0" smtClean="0">
                <a:latin typeface="Arial"/>
                <a:cs typeface="Arial"/>
              </a:rPr>
              <a:t>chromosome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BXSB mice with a B6 Y chromosome do not develop the disease</a:t>
            </a:r>
            <a:endParaRPr lang="en-US" sz="1200" dirty="0" smtClean="0">
              <a:latin typeface="Arial"/>
              <a:cs typeface="Arial"/>
            </a:endParaRPr>
          </a:p>
          <a:p>
            <a:pPr lvl="1"/>
            <a:r>
              <a:rPr lang="en-US" sz="1200" dirty="0" smtClean="0">
                <a:latin typeface="Arial"/>
                <a:cs typeface="Arial"/>
              </a:rPr>
              <a:t>C57BL</a:t>
            </a:r>
            <a:r>
              <a:rPr lang="en-US" sz="1200" dirty="0">
                <a:latin typeface="Arial"/>
                <a:cs typeface="Arial"/>
              </a:rPr>
              <a:t>/6J mice carrying the </a:t>
            </a:r>
            <a:r>
              <a:rPr lang="en-US" sz="1200" dirty="0" smtClean="0">
                <a:latin typeface="Arial"/>
                <a:cs typeface="Arial"/>
              </a:rPr>
              <a:t>YAA </a:t>
            </a:r>
            <a:r>
              <a:rPr lang="en-US" sz="1200" dirty="0">
                <a:latin typeface="Arial"/>
                <a:cs typeface="Arial"/>
              </a:rPr>
              <a:t>gene </a:t>
            </a:r>
            <a:r>
              <a:rPr lang="en-US" sz="1200" dirty="0" smtClean="0">
                <a:latin typeface="Arial"/>
                <a:cs typeface="Arial"/>
              </a:rPr>
              <a:t>are </a:t>
            </a:r>
            <a:r>
              <a:rPr lang="en-US" sz="1200" dirty="0">
                <a:latin typeface="Arial"/>
                <a:cs typeface="Arial"/>
              </a:rPr>
              <a:t>indistinguishable from </a:t>
            </a:r>
            <a:r>
              <a:rPr lang="en-US" sz="1200" dirty="0" smtClean="0">
                <a:latin typeface="Arial"/>
                <a:cs typeface="Arial"/>
              </a:rPr>
              <a:t>wild type controls </a:t>
            </a:r>
          </a:p>
          <a:p>
            <a:pPr lvl="1"/>
            <a:endParaRPr lang="en-US" sz="1200" dirty="0" smtClean="0">
              <a:latin typeface="Arial"/>
              <a:cs typeface="Arial"/>
            </a:endParaRPr>
          </a:p>
          <a:p>
            <a:r>
              <a:rPr lang="en-US" sz="1400" b="1" dirty="0" smtClean="0">
                <a:latin typeface="Arial"/>
                <a:cs typeface="Arial"/>
              </a:rPr>
              <a:t>What we have?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B6 and BXSB genome (Steve </a:t>
            </a:r>
            <a:r>
              <a:rPr lang="en-US" sz="1200" dirty="0" err="1" smtClean="0">
                <a:latin typeface="Arial"/>
                <a:cs typeface="Arial"/>
              </a:rPr>
              <a:t>Munger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RNA-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r>
              <a:rPr lang="en-US" sz="1200" dirty="0" smtClean="0">
                <a:latin typeface="Arial"/>
                <a:cs typeface="Arial"/>
              </a:rPr>
              <a:t> on wild type BXSB and BXSB with B6 Y chromosome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Microarray on wild type B6, and B6 with BXSB Y chromosome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Differential genes, GO, KEGG, and master regulators</a:t>
            </a:r>
          </a:p>
          <a:p>
            <a:pPr lvl="1"/>
            <a:endParaRPr lang="en-US" sz="1200" dirty="0" smtClean="0">
              <a:latin typeface="Arial"/>
              <a:cs typeface="Arial"/>
            </a:endParaRPr>
          </a:p>
          <a:p>
            <a:r>
              <a:rPr lang="en-US" sz="1400" b="1" dirty="0" smtClean="0">
                <a:latin typeface="Arial"/>
                <a:cs typeface="Arial"/>
              </a:rPr>
              <a:t>What are the questions and how to approach?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What are the genomic differences between BXSB and B6 that are functional</a:t>
            </a:r>
            <a:r>
              <a:rPr lang="en-US" sz="1200" dirty="0" smtClean="0">
                <a:latin typeface="Arial"/>
                <a:cs typeface="Arial"/>
              </a:rPr>
              <a:t>?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How to refine the YAA locus?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How to infer a model from the differential genes between BXSB and BXSB</a:t>
            </a:r>
            <a:r>
              <a:rPr lang="en-US" sz="1200" baseline="30000" dirty="0" smtClean="0">
                <a:latin typeface="Arial"/>
                <a:cs typeface="Arial"/>
              </a:rPr>
              <a:t>B6(Y) </a:t>
            </a:r>
            <a:r>
              <a:rPr lang="en-US" sz="1200" dirty="0" smtClean="0">
                <a:latin typeface="Arial"/>
                <a:cs typeface="Arial"/>
              </a:rPr>
              <a:t>in terms of protein cascade?</a:t>
            </a:r>
            <a:endParaRPr lang="en-US" sz="1200" baseline="30000" dirty="0">
              <a:latin typeface="Arial"/>
              <a:cs typeface="Arial"/>
            </a:endParaRPr>
          </a:p>
          <a:p>
            <a:pPr lvl="1"/>
            <a:r>
              <a:rPr lang="en-US" sz="1200" dirty="0" smtClean="0">
                <a:latin typeface="Arial"/>
                <a:cs typeface="Arial"/>
              </a:rPr>
              <a:t>How the BXSB background cooperate with the extra YAA locus on Y chromosome to accelerate SLE development?</a:t>
            </a:r>
          </a:p>
          <a:p>
            <a:pPr lvl="1"/>
            <a:r>
              <a:rPr lang="en-US" sz="1200" i="1" dirty="0" smtClean="0">
                <a:solidFill>
                  <a:srgbClr val="FF0000"/>
                </a:solidFill>
                <a:latin typeface="Arial"/>
                <a:cs typeface="Arial"/>
              </a:rPr>
              <a:t>Identify the differential genes between BXSB WT and B6 with BXSB Y chromosome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Integrate the IL21 data or not? How?</a:t>
            </a:r>
          </a:p>
        </p:txBody>
      </p:sp>
    </p:spTree>
    <p:extLst>
      <p:ext uri="{BB962C8B-B14F-4D97-AF65-F5344CB8AC3E}">
        <p14:creationId xmlns:p14="http://schemas.microsoft.com/office/powerpoint/2010/main" val="404257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2"/>
            <a:ext cx="8229600" cy="114300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b="1" dirty="0" smtClean="0">
                <a:latin typeface="Arial"/>
                <a:cs typeface="Arial"/>
              </a:rPr>
              <a:t>BXSB</a:t>
            </a:r>
            <a:r>
              <a:rPr lang="en-US" sz="2800" b="1" baseline="30000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is the only SLE-causing</a:t>
            </a:r>
            <a:endParaRPr lang="en-US" sz="5400" b="1" baseline="30000" dirty="0">
              <a:latin typeface="Arial"/>
              <a:cs typeface="Arial"/>
            </a:endParaRPr>
          </a:p>
        </p:txBody>
      </p:sp>
      <p:pic>
        <p:nvPicPr>
          <p:cNvPr id="4" name="Picture 3" descr="Screen Shot 2015-05-29 at 9.42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97734"/>
            <a:ext cx="6081296" cy="3482266"/>
          </a:xfrm>
          <a:prstGeom prst="rect">
            <a:avLst/>
          </a:prstGeom>
        </p:spPr>
      </p:pic>
      <p:pic>
        <p:nvPicPr>
          <p:cNvPr id="11" name="Picture 10" descr="Screen Shot 2015-05-29 at 9.42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45" y="1561224"/>
            <a:ext cx="3010355" cy="294070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81297" y="1121109"/>
            <a:ext cx="0" cy="4729652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0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IL21 signaling?</a:t>
            </a:r>
            <a:endParaRPr lang="en-US" sz="3200" b="1" baseline="30000" dirty="0"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98492"/>
              </p:ext>
            </p:extLst>
          </p:nvPr>
        </p:nvGraphicFramePr>
        <p:xfrm>
          <a:off x="1524000" y="2436051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N</a:t>
                      </a:r>
                      <a:endParaRPr lang="en-US" i="1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P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B6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YAA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3677934"/>
            <a:ext cx="558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Fisher’s test: p </a:t>
            </a:r>
            <a:r>
              <a:rPr lang="en-US" sz="1200" dirty="0"/>
              <a:t>value equals 2.2e-16</a:t>
            </a:r>
          </a:p>
          <a:p>
            <a:r>
              <a:rPr lang="en-US" sz="1200" dirty="0" smtClean="0"/>
              <a:t>Chi-square test</a:t>
            </a:r>
            <a:r>
              <a:rPr lang="en-US" sz="1200" dirty="0"/>
              <a:t>: p </a:t>
            </a:r>
            <a:r>
              <a:rPr lang="en-US" sz="1200" dirty="0" smtClean="0"/>
              <a:t>values equal 6.613e</a:t>
            </a:r>
            <a:r>
              <a:rPr lang="en-US" sz="1200" dirty="0"/>
              <a:t>-12 and 1.52e-</a:t>
            </a:r>
            <a:r>
              <a:rPr lang="en-US" sz="1200" dirty="0" smtClean="0"/>
              <a:t>13 for BXSB</a:t>
            </a:r>
            <a:r>
              <a:rPr lang="en-US" sz="1200" i="1" baseline="30000" dirty="0" smtClean="0"/>
              <a:t>B6</a:t>
            </a:r>
            <a:r>
              <a:rPr lang="en-US" sz="1200" dirty="0" smtClean="0"/>
              <a:t> and BXSB</a:t>
            </a:r>
            <a:r>
              <a:rPr lang="en-US" sz="1200" i="1" baseline="30000" dirty="0" smtClean="0"/>
              <a:t>YAA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130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27664" y="3819013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Expression estimation: RSEM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Materials and Methods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7664" y="3138010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Alignment: Bowtie</a:t>
            </a:r>
          </a:p>
          <a:p>
            <a:pPr algn="ctr"/>
            <a:r>
              <a:rPr lang="en-US" sz="1000" dirty="0" smtClean="0">
                <a:latin typeface="Arial"/>
                <a:cs typeface="Arial"/>
              </a:rPr>
              <a:t>B6 and BXSB pseudo-genome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7664" y="2474405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FASTQ trim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757723" y="2800213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50567" y="3473887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0099" y="3819013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Variant call </a:t>
            </a:r>
          </a:p>
          <a:p>
            <a:pPr algn="ctr"/>
            <a:r>
              <a:rPr lang="en-US" sz="1000" dirty="0" err="1" smtClean="0">
                <a:latin typeface="Arial"/>
                <a:cs typeface="Arial"/>
              </a:rPr>
              <a:t>samtools</a:t>
            </a:r>
            <a:r>
              <a:rPr lang="en-US" sz="1000" dirty="0" smtClean="0">
                <a:latin typeface="Arial"/>
                <a:cs typeface="Arial"/>
              </a:rPr>
              <a:t>, GATK, </a:t>
            </a:r>
            <a:r>
              <a:rPr lang="en-US" sz="1000" dirty="0" err="1" smtClean="0">
                <a:latin typeface="Arial"/>
                <a:cs typeface="Arial"/>
              </a:rPr>
              <a:t>VarScan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0099" y="3138010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Alignment: Bowtie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0099" y="2474405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FASTQ trim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820158" y="2800213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13002" y="3473887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39074" y="1496656"/>
            <a:ext cx="2022985" cy="74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Arial"/>
                <a:cs typeface="Arial"/>
              </a:rPr>
              <a:t>RNA sequencing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Arial"/>
                <a:cs typeface="Arial"/>
              </a:rPr>
              <a:t>BXSB, BXSB</a:t>
            </a:r>
            <a:r>
              <a:rPr lang="en-US" sz="1100" baseline="30000" dirty="0" smtClean="0">
                <a:latin typeface="Arial"/>
                <a:cs typeface="Arial"/>
              </a:rPr>
              <a:t>B6Y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099" y="4503682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BXSB pseudo-genome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813002" y="4158556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8792" y="1496656"/>
            <a:ext cx="2288419" cy="74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Arial"/>
                <a:cs typeface="Arial"/>
              </a:rPr>
              <a:t>Exome sequencing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Arial"/>
                <a:cs typeface="Arial"/>
              </a:rPr>
              <a:t>BXSB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27664" y="4494549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DE, pathway, </a:t>
            </a:r>
            <a:r>
              <a:rPr lang="en-US" sz="1000" dirty="0" err="1" smtClean="0">
                <a:latin typeface="Arial"/>
                <a:cs typeface="Arial"/>
              </a:rPr>
              <a:t>Immgen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750567" y="4149423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0099" y="4998837"/>
            <a:ext cx="785276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latin typeface="Arial"/>
                <a:cs typeface="Arial"/>
              </a:rPr>
              <a:t>Microarray: CD3CD4 T-</a:t>
            </a:r>
            <a:r>
              <a:rPr lang="en-US" sz="1200" dirty="0" smtClean="0">
                <a:latin typeface="Arial"/>
                <a:cs typeface="Arial"/>
              </a:rPr>
              <a:t>cells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RNA sequencing: Splenic cells from 10 week old BXSB and BXSB.B6Y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BXSB.B6Y males carry the B6 Y chromosome in place of the mutant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-containing Y chromosome of BXSB inbred male mice.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25320" y="3131918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DE genes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25320" y="2468313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Normalization (RMA)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555379" y="2794121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67472" y="1490564"/>
            <a:ext cx="1390124" cy="74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Arial"/>
                <a:cs typeface="Arial"/>
              </a:rPr>
              <a:t>Microarray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Arial"/>
                <a:cs typeface="Arial"/>
              </a:rPr>
              <a:t>B6, B6</a:t>
            </a:r>
            <a:r>
              <a:rPr lang="en-US" sz="1100" baseline="30000" dirty="0" smtClean="0">
                <a:latin typeface="Arial"/>
                <a:cs typeface="Arial"/>
              </a:rPr>
              <a:t>YAA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7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RNA sequencing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pipe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1019581"/>
            <a:ext cx="7315200" cy="4572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53720" y="5347177"/>
            <a:ext cx="65398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Aligning to BXSB pseudo-genome increases alignment rate by approximately 1%.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21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Outlier genes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6010" y="5652514"/>
            <a:ext cx="807734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err="1" smtClean="0">
                <a:latin typeface="Arial"/>
                <a:cs typeface="Arial"/>
              </a:rPr>
              <a:t>Igkc</a:t>
            </a:r>
            <a:r>
              <a:rPr lang="en-US" sz="1200" dirty="0" smtClean="0">
                <a:latin typeface="Arial"/>
                <a:cs typeface="Arial"/>
              </a:rPr>
              <a:t> and Ighg2c are both annotated for Immunoglobulin (</a:t>
            </a:r>
            <a:r>
              <a:rPr lang="en-US" sz="1200" dirty="0" err="1" smtClean="0">
                <a:latin typeface="Arial"/>
                <a:cs typeface="Arial"/>
              </a:rPr>
              <a:t>Ig</a:t>
            </a:r>
            <a:r>
              <a:rPr lang="en-US" sz="1200" dirty="0" smtClean="0">
                <a:latin typeface="Arial"/>
                <a:cs typeface="Arial"/>
              </a:rPr>
              <a:t>) and T-cell receptor (</a:t>
            </a:r>
            <a:r>
              <a:rPr lang="en-US" sz="1200" dirty="0" err="1" smtClean="0">
                <a:latin typeface="Arial"/>
                <a:cs typeface="Arial"/>
              </a:rPr>
              <a:t>TcR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Igkc</a:t>
            </a:r>
            <a:r>
              <a:rPr lang="en-US" sz="1200" dirty="0" smtClean="0">
                <a:latin typeface="Arial"/>
                <a:cs typeface="Arial"/>
              </a:rPr>
              <a:t> high and twice more in BXSB. Ighg2c higher in BXSB.B6Y. What are they doing? </a:t>
            </a:r>
          </a:p>
        </p:txBody>
      </p:sp>
      <p:pic>
        <p:nvPicPr>
          <p:cNvPr id="3" name="Picture 2" descr="Igk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53" y="865549"/>
            <a:ext cx="5220330" cy="3915248"/>
          </a:xfrm>
          <a:prstGeom prst="rect">
            <a:avLst/>
          </a:prstGeom>
        </p:spPr>
      </p:pic>
      <p:pic>
        <p:nvPicPr>
          <p:cNvPr id="8" name="Picture 7" descr="Screen Shot 2015-08-13 at 5.04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3" y="4253353"/>
            <a:ext cx="7440639" cy="13155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2662" y="5289574"/>
            <a:ext cx="7518139" cy="2793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Outlier 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dat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38" y="1210548"/>
            <a:ext cx="6192261" cy="46441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7000" y="5610179"/>
            <a:ext cx="621453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I took off the outlier genes and re-normalize the TPM for downstream analysis.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97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/>
                <a:cs typeface="Arial"/>
              </a:rPr>
              <a:t>T</a:t>
            </a:r>
            <a:r>
              <a:rPr lang="en-US" sz="3200" b="1" dirty="0" smtClean="0">
                <a:latin typeface="Arial"/>
                <a:cs typeface="Arial"/>
              </a:rPr>
              <a:t>ranscriptional processes in BXSB and BXSB.B6Y splenic cells are very different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25340" y="5262507"/>
            <a:ext cx="3466209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q-value &lt; 0.05, log2 fold change &gt; 0.3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1724 out of 9678 are differential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Why the signal so strong?</a:t>
            </a:r>
            <a:endParaRPr lang="en-US" sz="1200" dirty="0">
              <a:latin typeface="Arial"/>
              <a:cs typeface="Arial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5" name="Picture 4" descr="vocan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13" y="148425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Differential genes are also immunological 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8-13 at 5.4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520"/>
            <a:ext cx="9144000" cy="344821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1831547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/>
                <a:cs typeface="Arial"/>
              </a:rPr>
              <a:t>T</a:t>
            </a:r>
            <a:r>
              <a:rPr lang="en-US" sz="3200" b="1" dirty="0" smtClean="0">
                <a:latin typeface="Arial"/>
                <a:cs typeface="Arial"/>
              </a:rPr>
              <a:t>ranscriptional differences between B6 and B6.YAA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25340" y="5347177"/>
            <a:ext cx="346620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latin typeface="Arial"/>
                <a:cs typeface="Arial"/>
              </a:rPr>
              <a:t>p</a:t>
            </a:r>
            <a:r>
              <a:rPr lang="en-US" sz="1200" dirty="0" smtClean="0">
                <a:latin typeface="Arial"/>
                <a:cs typeface="Arial"/>
              </a:rPr>
              <a:t>-value &lt; 0.05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977 out of 21755 are differential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2" name="Picture 1" descr="vocano_b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7" y="14986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8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12094</TotalTime>
  <Words>755</Words>
  <Application>Microsoft Macintosh PowerPoint</Application>
  <PresentationFormat>On-screen Show (4:3)</PresentationFormat>
  <Paragraphs>110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Genetic mechanisms of BXSB-mediating SLE acceleration</vt:lpstr>
      <vt:lpstr>Y-linked autoimmune acceleration</vt:lpstr>
      <vt:lpstr>Materials and Methods</vt:lpstr>
      <vt:lpstr>RNA sequencing</vt:lpstr>
      <vt:lpstr>Outlier genes</vt:lpstr>
      <vt:lpstr>Outlier genes</vt:lpstr>
      <vt:lpstr>Transcriptional processes in BXSB and BXSB.B6Y splenic cells are very different</vt:lpstr>
      <vt:lpstr>Differential genes are also immunological genes</vt:lpstr>
      <vt:lpstr>Transcriptional differences between B6 and B6.YAA</vt:lpstr>
      <vt:lpstr>Differential genes are metabolic</vt:lpstr>
      <vt:lpstr>Interaction between YAA and genomic backgrounds</vt:lpstr>
      <vt:lpstr>Strong BXSB-specific signal </vt:lpstr>
      <vt:lpstr>BXSB-specific genes are immunological</vt:lpstr>
      <vt:lpstr>B6-specific genes are metabolic</vt:lpstr>
      <vt:lpstr>ImmGen modules</vt:lpstr>
      <vt:lpstr>BXSB-specific genes in Immgen modules</vt:lpstr>
      <vt:lpstr>Module 25 is interesting</vt:lpstr>
      <vt:lpstr>Genomic differences of B6 and BXSB</vt:lpstr>
      <vt:lpstr>Predict variant’s effect</vt:lpstr>
      <vt:lpstr>Discussion</vt:lpstr>
      <vt:lpstr>KEGG: SLE</vt:lpstr>
      <vt:lpstr>Facts, questions, and approaches</vt:lpstr>
      <vt:lpstr>BXSB is the only SLE-causing</vt:lpstr>
      <vt:lpstr>IL21 signaling?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338</cp:revision>
  <cp:lastPrinted>2014-03-12T18:05:14Z</cp:lastPrinted>
  <dcterms:created xsi:type="dcterms:W3CDTF">2014-03-11T03:13:27Z</dcterms:created>
  <dcterms:modified xsi:type="dcterms:W3CDTF">2015-09-21T18:53:58Z</dcterms:modified>
</cp:coreProperties>
</file>