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7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5" r:id="rId1"/>
    <p:sldMasterId id="2147484065" r:id="rId2"/>
    <p:sldMasterId id="2147484017" r:id="rId3"/>
    <p:sldMasterId id="2147484029" r:id="rId4"/>
    <p:sldMasterId id="2147484041" r:id="rId5"/>
    <p:sldMasterId id="2147484053" r:id="rId6"/>
    <p:sldMasterId id="2147484092" r:id="rId7"/>
    <p:sldMasterId id="2147484079" r:id="rId8"/>
  </p:sldMasterIdLst>
  <p:notesMasterIdLst>
    <p:notesMasterId r:id="rId35"/>
  </p:notesMasterIdLst>
  <p:handoutMasterIdLst>
    <p:handoutMasterId r:id="rId36"/>
  </p:handoutMasterIdLst>
  <p:sldIdLst>
    <p:sldId id="256" r:id="rId9"/>
    <p:sldId id="316" r:id="rId10"/>
    <p:sldId id="327" r:id="rId11"/>
    <p:sldId id="326" r:id="rId12"/>
    <p:sldId id="321" r:id="rId13"/>
    <p:sldId id="322" r:id="rId14"/>
    <p:sldId id="328" r:id="rId15"/>
    <p:sldId id="329" r:id="rId16"/>
    <p:sldId id="324" r:id="rId17"/>
    <p:sldId id="319" r:id="rId18"/>
    <p:sldId id="330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25" r:id="rId27"/>
    <p:sldId id="331" r:id="rId28"/>
    <p:sldId id="341" r:id="rId29"/>
    <p:sldId id="332" r:id="rId30"/>
    <p:sldId id="311" r:id="rId31"/>
    <p:sldId id="343" r:id="rId32"/>
    <p:sldId id="333" r:id="rId33"/>
    <p:sldId id="342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B4A49"/>
    <a:srgbClr val="548080"/>
    <a:srgbClr val="5CA6D8"/>
    <a:srgbClr val="4F6698"/>
    <a:srgbClr val="0B6EC5"/>
    <a:srgbClr val="0285CA"/>
    <a:srgbClr val="A2A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4" autoAdjust="0"/>
    <p:restoredTop sz="81840" autoAdjust="0"/>
  </p:normalViewPr>
  <p:slideViewPr>
    <p:cSldViewPr snapToGrid="0" snapToObjects="1" showGuides="1">
      <p:cViewPr varScale="1">
        <p:scale>
          <a:sx n="127" d="100"/>
          <a:sy n="127" d="100"/>
        </p:scale>
        <p:origin x="-104" y="-264"/>
      </p:cViewPr>
      <p:guideLst>
        <p:guide orient="horz" pos="1192"/>
        <p:guide pos="32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9" Type="http://schemas.openxmlformats.org/officeDocument/2006/relationships/slide" Target="slides/slide1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0C841-A34D-0F44-B99C-434D0D484263}" type="datetimeFigureOut">
              <a:rPr lang="en-US" smtClean="0"/>
              <a:pPr/>
              <a:t>4/19/16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7D7A8-7AD1-D847-88F0-AC6D5D9279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7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F55D3-CD27-9042-95C4-4762BDC1F504}" type="datetimeFigureOut">
              <a:rPr lang="en-US" smtClean="0"/>
              <a:pPr/>
              <a:t>4/19/16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1C36C-116C-BC4F-AAB9-02D408A4C5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79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08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08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08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08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5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5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90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6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1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1348013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427" y="1030653"/>
            <a:ext cx="6812644" cy="2569798"/>
          </a:xfrm>
        </p:spPr>
        <p:txBody>
          <a:bodyPr/>
          <a:lstStyle>
            <a:lvl1pPr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6427" y="3886200"/>
            <a:ext cx="3528787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52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51586" y="1600200"/>
            <a:ext cx="837565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97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1585" y="1600200"/>
            <a:ext cx="4090438" cy="4849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4736062" y="1600200"/>
            <a:ext cx="4090438" cy="4849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8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1586" y="1600201"/>
            <a:ext cx="8374914" cy="431437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1055" y="6061303"/>
            <a:ext cx="4129088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6819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11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-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05212" y="0"/>
            <a:ext cx="7338787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77142" y="1030653"/>
            <a:ext cx="6667501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7142" y="3886200"/>
            <a:ext cx="3528787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1348012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1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57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941442" y="1600200"/>
            <a:ext cx="7885057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82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442" y="1600200"/>
            <a:ext cx="7885057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0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25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9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38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9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74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68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9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7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68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26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4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18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66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9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41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36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64627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03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1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09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3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5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4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52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94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199" y="0"/>
            <a:ext cx="3271157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6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9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4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-163385" y="5288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77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2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24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3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23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76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626100" y="914400"/>
            <a:ext cx="3200400" cy="51736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07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5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199" y="0"/>
            <a:ext cx="3195053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91749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98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57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4627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45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9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47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54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91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89429" y="6023428"/>
            <a:ext cx="8454571" cy="83457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4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486400" y="0"/>
            <a:ext cx="36576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>
                <a:solidFill>
                  <a:schemeClr val="bg1"/>
                </a:solidFill>
              </a:defRPr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>
                <a:solidFill>
                  <a:schemeClr val="bg1"/>
                </a:solidFill>
              </a:defRPr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>
                <a:solidFill>
                  <a:schemeClr val="bg1"/>
                </a:solidFill>
              </a:defRPr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>
                <a:solidFill>
                  <a:schemeClr val="bg1"/>
                </a:solidFill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8700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  <a:solidFill>
            <a:schemeClr val="tx1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3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199" y="0"/>
            <a:ext cx="3271157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60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45720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37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133679" y="21167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err="1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147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1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35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6170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53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89429" y="6023428"/>
            <a:ext cx="8454571" cy="83457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2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486400" y="0"/>
            <a:ext cx="36576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3493" y="0"/>
            <a:ext cx="4992062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>
                <a:solidFill>
                  <a:schemeClr val="bg1"/>
                </a:solidFill>
              </a:defRPr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>
                <a:solidFill>
                  <a:schemeClr val="bg1"/>
                </a:solidFill>
              </a:defRPr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>
                <a:solidFill>
                  <a:schemeClr val="bg1"/>
                </a:solidFill>
              </a:defRPr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>
                <a:solidFill>
                  <a:schemeClr val="bg1"/>
                </a:solidFill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1249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  <a:solidFill>
            <a:srgbClr val="002D7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49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5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45720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  <a:solidFill>
            <a:srgbClr val="002D72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61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3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0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Relationship Id="rId8" Type="http://schemas.openxmlformats.org/officeDocument/2006/relationships/image" Target="../media/image6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theme" Target="../theme/theme3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theme" Target="../theme/theme4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theme" Target="../theme/theme5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Relationship Id="rId9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7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theme" Target="../theme/theme6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6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theme" Target="../theme/theme7.xml"/><Relationship Id="rId12" Type="http://schemas.openxmlformats.org/officeDocument/2006/relationships/image" Target="../media/image7.png"/><Relationship Id="rId13" Type="http://schemas.openxmlformats.org/officeDocument/2006/relationships/image" Target="../media/image8.png"/><Relationship Id="rId14" Type="http://schemas.openxmlformats.org/officeDocument/2006/relationships/image" Target="../media/image9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9.xml"/><Relationship Id="rId3" Type="http://schemas.openxmlformats.org/officeDocument/2006/relationships/slideLayout" Target="../slideLayouts/slideLayout60.xml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theme" Target="../theme/theme8.xml"/><Relationship Id="rId12" Type="http://schemas.openxmlformats.org/officeDocument/2006/relationships/image" Target="../media/image7.png"/><Relationship Id="rId13" Type="http://schemas.openxmlformats.org/officeDocument/2006/relationships/image" Target="../media/image10.png"/><Relationship Id="rId14" Type="http://schemas.openxmlformats.org/officeDocument/2006/relationships/image" Target="../media/image9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9.xml"/><Relationship Id="rId3" Type="http://schemas.openxmlformats.org/officeDocument/2006/relationships/slideLayout" Target="../slideLayouts/slideLayout70.xml"/><Relationship Id="rId4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5.xml"/><Relationship Id="rId9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9" name="Picture 8" descr="bugs-01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6" y="6168807"/>
            <a:ext cx="960056" cy="5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8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2" r:id="rId5"/>
    <p:sldLayoutId id="2147484074" r:id="rId6"/>
    <p:sldLayoutId id="2147484013" r:id="rId7"/>
    <p:sldLayoutId id="2147484014" r:id="rId8"/>
    <p:sldLayoutId id="2147484015" r:id="rId9"/>
    <p:sldLayoutId id="2147484016" r:id="rId10"/>
    <p:sldLayoutId id="2147484105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5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6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586" y="274638"/>
            <a:ext cx="8374914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586" y="1600200"/>
            <a:ext cx="8374914" cy="484051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6878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2" r:id="rId5"/>
    <p:sldLayoutId id="2147484073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8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9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11" name="Picture 10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6" y="6168807"/>
            <a:ext cx="960056" cy="5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6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4" r:id="rId5"/>
    <p:sldLayoutId id="2147484075" r:id="rId6"/>
    <p:sldLayoutId id="2147484025" r:id="rId7"/>
    <p:sldLayoutId id="2147484026" r:id="rId8"/>
    <p:sldLayoutId id="2147484027" r:id="rId9"/>
    <p:sldLayoutId id="2147484028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11" name="Picture 10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6" y="6168807"/>
            <a:ext cx="960056" cy="5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4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6" r:id="rId5"/>
    <p:sldLayoutId id="2147484076" r:id="rId6"/>
    <p:sldLayoutId id="2147484037" r:id="rId7"/>
    <p:sldLayoutId id="2147484038" r:id="rId8"/>
    <p:sldLayoutId id="2147484039" r:id="rId9"/>
    <p:sldLayoutId id="2147484040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11" name="Picture 10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6" y="6168807"/>
            <a:ext cx="960056" cy="5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3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8" r:id="rId5"/>
    <p:sldLayoutId id="2147484077" r:id="rId6"/>
    <p:sldLayoutId id="2147484049" r:id="rId7"/>
    <p:sldLayoutId id="2147484050" r:id="rId8"/>
    <p:sldLayoutId id="2147484051" r:id="rId9"/>
    <p:sldLayoutId id="2147484052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9" name="Picture 8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6" y="6168807"/>
            <a:ext cx="960056" cy="5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2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60" r:id="rId5"/>
    <p:sldLayoutId id="2147484078" r:id="rId6"/>
    <p:sldLayoutId id="2147484061" r:id="rId7"/>
    <p:sldLayoutId id="2147484062" r:id="rId8"/>
    <p:sldLayoutId id="2147484063" r:id="rId9"/>
    <p:sldLayoutId id="2147484064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FooterText_whit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23" name="Picture 22" descr="bugs-02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6172200"/>
            <a:ext cx="960152" cy="57151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464627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F1C4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bg1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bg1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FooterText_whit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4" name="Picture 3" descr="bugs-03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6172200"/>
            <a:ext cx="960152" cy="57151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0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F1C4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bg1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bg1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5" Type="http://schemas.openxmlformats.org/officeDocument/2006/relationships/image" Target="../media/image15.em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>
                <a:latin typeface="Geneva"/>
                <a:cs typeface="Geneva"/>
              </a:rPr>
              <a:t>Permutation-based maximum covariance analysis (PMCA): a method to integrate two datasets</a:t>
            </a:r>
            <a:endParaRPr lang="en-US" sz="3600" dirty="0">
              <a:latin typeface="Geneva"/>
              <a:cs typeface="Genev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19 April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66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322" y="274638"/>
            <a:ext cx="8565678" cy="1143000"/>
          </a:xfrm>
        </p:spPr>
        <p:txBody>
          <a:bodyPr/>
          <a:lstStyle/>
          <a:p>
            <a:r>
              <a:rPr lang="en-US" dirty="0" smtClean="0">
                <a:latin typeface="Geneva"/>
                <a:cs typeface="Geneva"/>
              </a:rPr>
              <a:t>CFA: </a:t>
            </a:r>
            <a:r>
              <a:rPr lang="en-US" dirty="0" err="1" smtClean="0">
                <a:latin typeface="Geneva"/>
                <a:cs typeface="Geneva"/>
              </a:rPr>
              <a:t>Pawitan</a:t>
            </a:r>
            <a:r>
              <a:rPr lang="en-US" dirty="0" smtClean="0">
                <a:latin typeface="Geneva"/>
                <a:cs typeface="Geneva"/>
              </a:rPr>
              <a:t> et al.</a:t>
            </a:r>
            <a:endParaRPr lang="en-US" dirty="0">
              <a:latin typeface="Geneva"/>
              <a:cs typeface="Genev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>
                <a:latin typeface="Geneva"/>
                <a:cs typeface="Geneva"/>
              </a:rPr>
              <a:t>NCI: gene and protein expressions in 59 cancer cell lines</a:t>
            </a:r>
          </a:p>
          <a:p>
            <a:r>
              <a:rPr lang="en-US" dirty="0" smtClean="0">
                <a:latin typeface="Geneva"/>
                <a:cs typeface="Geneva"/>
              </a:rPr>
              <a:t>Interest: co-functioning genes and proteins </a:t>
            </a:r>
          </a:p>
          <a:p>
            <a:r>
              <a:rPr lang="en-US" dirty="0" smtClean="0">
                <a:latin typeface="Geneva"/>
                <a:cs typeface="Geneva"/>
              </a:rPr>
              <a:t>How many pattern pairs to focus? </a:t>
            </a:r>
          </a:p>
          <a:p>
            <a:pPr lvl="1"/>
            <a:r>
              <a:rPr lang="en-US" dirty="0" smtClean="0">
                <a:latin typeface="Geneva"/>
                <a:cs typeface="Geneva"/>
              </a:rPr>
              <a:t>Empirical null distribution of the SVD deviance by permutation</a:t>
            </a:r>
          </a:p>
          <a:p>
            <a:pPr lvl="1"/>
            <a:r>
              <a:rPr lang="en-US" dirty="0" smtClean="0">
                <a:latin typeface="Geneva"/>
                <a:cs typeface="Geneva"/>
              </a:rPr>
              <a:t>[</a:t>
            </a:r>
            <a:r>
              <a:rPr lang="en-US" dirty="0" smtClean="0">
                <a:solidFill>
                  <a:srgbClr val="FF0000"/>
                </a:solidFill>
                <a:latin typeface="Geneva"/>
                <a:cs typeface="Geneva"/>
              </a:rPr>
              <a:t>s1, s2, </a:t>
            </a:r>
            <a:r>
              <a:rPr lang="en-US" dirty="0" smtClean="0">
                <a:latin typeface="Geneva"/>
                <a:cs typeface="Geneva"/>
              </a:rPr>
              <a:t>s3, s4, s5, s6]</a:t>
            </a:r>
          </a:p>
          <a:p>
            <a:r>
              <a:rPr lang="en-US" dirty="0" smtClean="0">
                <a:latin typeface="Geneva"/>
                <a:cs typeface="Geneva"/>
              </a:rPr>
              <a:t>Genes and proteins in each pattern</a:t>
            </a:r>
          </a:p>
          <a:p>
            <a:pPr lvl="1"/>
            <a:r>
              <a:rPr lang="en-US" dirty="0" smtClean="0">
                <a:latin typeface="Geneva"/>
                <a:cs typeface="Geneva"/>
              </a:rPr>
              <a:t>Cumulative correlation</a:t>
            </a:r>
          </a:p>
        </p:txBody>
      </p:sp>
    </p:spTree>
    <p:extLst>
      <p:ext uri="{BB962C8B-B14F-4D97-AF65-F5344CB8AC3E}">
        <p14:creationId xmlns:p14="http://schemas.microsoft.com/office/powerpoint/2010/main" val="2466442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2789"/>
          <a:stretch/>
        </p:blipFill>
        <p:spPr>
          <a:xfrm>
            <a:off x="578323" y="1564975"/>
            <a:ext cx="7843474" cy="3856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322" y="274638"/>
            <a:ext cx="8565678" cy="1143000"/>
          </a:xfrm>
        </p:spPr>
        <p:txBody>
          <a:bodyPr/>
          <a:lstStyle/>
          <a:p>
            <a:r>
              <a:rPr lang="en-US" dirty="0" smtClean="0">
                <a:latin typeface="Geneva"/>
                <a:cs typeface="Geneva"/>
              </a:rPr>
              <a:t>CFA: </a:t>
            </a:r>
            <a:r>
              <a:rPr lang="en-US" dirty="0" err="1" smtClean="0">
                <a:latin typeface="Geneva"/>
                <a:cs typeface="Geneva"/>
              </a:rPr>
              <a:t>Pawitan</a:t>
            </a:r>
            <a:r>
              <a:rPr lang="en-US" dirty="0" smtClean="0">
                <a:latin typeface="Geneva"/>
                <a:cs typeface="Geneva"/>
              </a:rPr>
              <a:t> et al.</a:t>
            </a:r>
            <a:endParaRPr lang="en-US" dirty="0">
              <a:latin typeface="Geneva"/>
              <a:cs typeface="Genev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2"/>
          </p:nvPr>
        </p:nvSpPr>
        <p:spPr>
          <a:xfrm>
            <a:off x="745065" y="5338651"/>
            <a:ext cx="7885057" cy="717103"/>
          </a:xfrm>
        </p:spPr>
        <p:txBody>
          <a:bodyPr/>
          <a:lstStyle/>
          <a:p>
            <a:r>
              <a:rPr lang="en-US" sz="1800" dirty="0" smtClean="0">
                <a:latin typeface="Geneva"/>
                <a:cs typeface="Geneva"/>
              </a:rPr>
              <a:t>However, assignment of </a:t>
            </a:r>
            <a:r>
              <a:rPr lang="en-US" sz="1800" i="1" dirty="0" smtClean="0">
                <a:latin typeface="Geneva"/>
                <a:cs typeface="Geneva"/>
              </a:rPr>
              <a:t>w</a:t>
            </a:r>
            <a:r>
              <a:rPr lang="en-US" sz="1800" dirty="0" smtClean="0">
                <a:latin typeface="Geneva"/>
                <a:cs typeface="Geneva"/>
              </a:rPr>
              <a:t> by finding the </a:t>
            </a:r>
            <a:r>
              <a:rPr lang="en-US" sz="1800" i="1" dirty="0" smtClean="0">
                <a:latin typeface="Geneva"/>
                <a:cs typeface="Geneva"/>
              </a:rPr>
              <a:t>“shoulder” </a:t>
            </a:r>
            <a:r>
              <a:rPr lang="en-US" sz="1800" dirty="0" smtClean="0">
                <a:latin typeface="Geneva"/>
                <a:cs typeface="Geneva"/>
              </a:rPr>
              <a:t>of the above graph is not clear </a:t>
            </a:r>
          </a:p>
        </p:txBody>
      </p:sp>
    </p:spTree>
    <p:extLst>
      <p:ext uri="{BB962C8B-B14F-4D97-AF65-F5344CB8AC3E}">
        <p14:creationId xmlns:p14="http://schemas.microsoft.com/office/powerpoint/2010/main" val="1206292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>
                <a:latin typeface="Geneva"/>
                <a:cs typeface="Geneva"/>
              </a:rPr>
              <a:t>Bulk RNA sequencing</a:t>
            </a:r>
            <a:endParaRPr lang="en-US" dirty="0">
              <a:latin typeface="Geneva"/>
              <a:cs typeface="Geneva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53" y="1314422"/>
            <a:ext cx="3148541" cy="187113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649805" y="1413752"/>
            <a:ext cx="5382311" cy="1561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600" dirty="0" smtClean="0">
                <a:latin typeface="Arial Narrow"/>
                <a:cs typeface="Arial Narrow"/>
              </a:rPr>
              <a:t>B6</a:t>
            </a:r>
            <a:r>
              <a:rPr lang="en-US" sz="1600" baseline="30000" dirty="0" smtClean="0">
                <a:latin typeface="Arial Narrow"/>
                <a:cs typeface="Arial Narrow"/>
              </a:rPr>
              <a:t>APP</a:t>
            </a:r>
            <a:r>
              <a:rPr lang="en-US" sz="1600" dirty="0" smtClean="0">
                <a:latin typeface="Arial Narrow"/>
                <a:cs typeface="Arial Narrow"/>
              </a:rPr>
              <a:t> </a:t>
            </a:r>
            <a:r>
              <a:rPr lang="en-US" sz="1600" dirty="0">
                <a:latin typeface="Arial Narrow"/>
                <a:cs typeface="Arial Narrow"/>
              </a:rPr>
              <a:t>transgenic mice were made by co-injecting two vectors encoding mutant APP and mutant </a:t>
            </a:r>
            <a:r>
              <a:rPr lang="en-US" sz="1600" dirty="0" smtClean="0">
                <a:latin typeface="Arial Narrow"/>
                <a:cs typeface="Arial Narrow"/>
              </a:rPr>
              <a:t>PSEN1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600" dirty="0">
                <a:latin typeface="Arial Narrow"/>
                <a:cs typeface="Arial Narrow"/>
              </a:rPr>
              <a:t>APP (amyloid precursor protein) and PSEN1 (</a:t>
            </a:r>
            <a:r>
              <a:rPr lang="en-US" sz="1600" dirty="0" err="1">
                <a:latin typeface="Arial Narrow"/>
                <a:cs typeface="Arial Narrow"/>
              </a:rPr>
              <a:t>presenilin</a:t>
            </a:r>
            <a:r>
              <a:rPr lang="en-US" sz="1600" dirty="0">
                <a:latin typeface="Arial Narrow"/>
                <a:cs typeface="Arial Narrow"/>
              </a:rPr>
              <a:t> 1) mutations are great risky factors for early-onset </a:t>
            </a:r>
            <a:r>
              <a:rPr lang="en-US" sz="1600" dirty="0" smtClean="0">
                <a:latin typeface="Arial Narrow"/>
                <a:cs typeface="Arial Narrow"/>
              </a:rPr>
              <a:t>AD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600" dirty="0" smtClean="0">
                <a:latin typeface="Arial Narrow"/>
                <a:cs typeface="Arial Narrow"/>
              </a:rPr>
              <a:t>Aβ plaque, showed at around 5m in B6</a:t>
            </a:r>
            <a:r>
              <a:rPr lang="en-US" sz="1600" baseline="30000" dirty="0" smtClean="0">
                <a:latin typeface="Arial Narrow"/>
                <a:cs typeface="Arial Narrow"/>
              </a:rPr>
              <a:t>APP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5653" y="3247768"/>
            <a:ext cx="8476464" cy="1085903"/>
            <a:chOff x="555652" y="2746207"/>
            <a:chExt cx="8588347" cy="1085903"/>
          </a:xfrm>
        </p:grpSpPr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555652" y="3129549"/>
              <a:ext cx="8588347" cy="228600"/>
            </a:xfrm>
            <a:prstGeom prst="rect">
              <a:avLst/>
            </a:prstGeom>
            <a:solidFill>
              <a:srgbClr val="197B13"/>
            </a:solidFill>
            <a:ln>
              <a:noFill/>
            </a:ln>
            <a:extLst/>
          </p:spPr>
          <p:txBody>
            <a:bodyPr/>
            <a:lstStyle/>
            <a:p>
              <a:endParaRPr lang="en-US" sz="1300" b="0">
                <a:solidFill>
                  <a:srgbClr val="000000"/>
                </a:solidFill>
              </a:endParaRPr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2209800" y="3088274"/>
              <a:ext cx="76200" cy="304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00" b="0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6904848" y="3085932"/>
              <a:ext cx="76200" cy="304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00" b="0">
                <a:solidFill>
                  <a:srgbClr val="000000"/>
                </a:solidFill>
              </a:endParaRPr>
            </a:p>
          </p:txBody>
        </p:sp>
        <p:sp>
          <p:nvSpPr>
            <p:cNvPr id="20" name="TextBox 10"/>
            <p:cNvSpPr txBox="1">
              <a:spLocks noChangeArrowheads="1"/>
            </p:cNvSpPr>
            <p:nvPr/>
          </p:nvSpPr>
          <p:spPr bwMode="auto">
            <a:xfrm>
              <a:off x="1861472" y="2748549"/>
              <a:ext cx="74107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dirty="0" smtClean="0">
                  <a:solidFill>
                    <a:srgbClr val="2C2A29"/>
                  </a:solidFill>
                  <a:latin typeface="Arial Narrow"/>
                  <a:cs typeface="Arial Narrow"/>
                </a:rPr>
                <a:t>2m (5/5)</a:t>
              </a:r>
              <a:endParaRPr lang="en-US" sz="1400" dirty="0">
                <a:solidFill>
                  <a:srgbClr val="2C2A29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21" name="TextBox 11"/>
            <p:cNvSpPr txBox="1">
              <a:spLocks noChangeArrowheads="1"/>
            </p:cNvSpPr>
            <p:nvPr/>
          </p:nvSpPr>
          <p:spPr bwMode="auto">
            <a:xfrm>
              <a:off x="6536859" y="2746207"/>
              <a:ext cx="74107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dirty="0" smtClean="0">
                  <a:solidFill>
                    <a:srgbClr val="2C2A29"/>
                  </a:solidFill>
                  <a:latin typeface="Arial Narrow"/>
                  <a:cs typeface="Arial Narrow"/>
                </a:rPr>
                <a:t>6m (7/5)</a:t>
              </a:r>
              <a:endParaRPr lang="en-US" sz="1600" dirty="0">
                <a:solidFill>
                  <a:srgbClr val="2C2A29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733301" y="3088274"/>
              <a:ext cx="9545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dirty="0" smtClean="0">
                  <a:latin typeface="Arial Narrow"/>
                  <a:cs typeface="Arial Narrow"/>
                </a:rPr>
                <a:t>B6</a:t>
              </a:r>
              <a:r>
                <a:rPr lang="en-US" sz="1400" baseline="30000" dirty="0" smtClean="0">
                  <a:latin typeface="Arial Narrow"/>
                  <a:cs typeface="Arial Narrow"/>
                </a:rPr>
                <a:t>WT</a:t>
              </a:r>
              <a:r>
                <a:rPr lang="en-US" sz="1400" dirty="0" smtClean="0">
                  <a:latin typeface="Arial Narrow"/>
                  <a:cs typeface="Arial Narrow"/>
                </a:rPr>
                <a:t>/B6</a:t>
              </a:r>
              <a:r>
                <a:rPr lang="en-US" sz="1400" baseline="30000" dirty="0" smtClean="0">
                  <a:latin typeface="Arial Narrow"/>
                  <a:cs typeface="Arial Narrow"/>
                </a:rPr>
                <a:t>APP</a:t>
              </a:r>
              <a:endParaRPr lang="en-US" sz="1400" baseline="30000" dirty="0">
                <a:latin typeface="Arial Narrow"/>
                <a:cs typeface="Arial Narrow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4517428" y="3087103"/>
              <a:ext cx="76200" cy="304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00" b="0" dirty="0">
                <a:solidFill>
                  <a:srgbClr val="000000"/>
                </a:solidFill>
              </a:endParaRPr>
            </a:p>
          </p:txBody>
        </p:sp>
        <p:sp>
          <p:nvSpPr>
            <p:cNvPr id="34" name="TextBox 10"/>
            <p:cNvSpPr txBox="1">
              <a:spLocks noChangeArrowheads="1"/>
            </p:cNvSpPr>
            <p:nvPr/>
          </p:nvSpPr>
          <p:spPr bwMode="auto">
            <a:xfrm>
              <a:off x="4160280" y="2747378"/>
              <a:ext cx="74107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dirty="0" smtClean="0">
                  <a:solidFill>
                    <a:srgbClr val="2C2A29"/>
                  </a:solidFill>
                  <a:latin typeface="Arial Narrow"/>
                  <a:cs typeface="Arial Narrow"/>
                </a:rPr>
                <a:t>4m (9/5)</a:t>
              </a:r>
              <a:endParaRPr lang="en-US" sz="1600" dirty="0">
                <a:solidFill>
                  <a:srgbClr val="2C2A29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5723046" y="3091251"/>
              <a:ext cx="76200" cy="304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00" b="0" dirty="0">
                <a:solidFill>
                  <a:srgbClr val="000000"/>
                </a:solidFill>
              </a:endParaRPr>
            </a:p>
          </p:txBody>
        </p:sp>
        <p:sp>
          <p:nvSpPr>
            <p:cNvPr id="36" name="TextBox 10"/>
            <p:cNvSpPr txBox="1">
              <a:spLocks noChangeArrowheads="1"/>
            </p:cNvSpPr>
            <p:nvPr/>
          </p:nvSpPr>
          <p:spPr bwMode="auto">
            <a:xfrm>
              <a:off x="5374718" y="2751526"/>
              <a:ext cx="92999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dirty="0" smtClean="0">
                  <a:solidFill>
                    <a:srgbClr val="2C2A29"/>
                  </a:solidFill>
                  <a:latin typeface="Arial Narrow"/>
                  <a:cs typeface="Arial Narrow"/>
                </a:rPr>
                <a:t>5m (13/11)</a:t>
              </a:r>
              <a:endParaRPr lang="en-US" sz="1600" dirty="0">
                <a:solidFill>
                  <a:srgbClr val="2C2A29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30824" y="3493556"/>
              <a:ext cx="26341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 Narrow"/>
                  <a:cs typeface="Arial Narrow"/>
                </a:rPr>
                <a:t>Gareth Howell &amp; Harriet Williams</a:t>
              </a:r>
              <a:endParaRPr lang="en-US" sz="1600" dirty="0">
                <a:latin typeface="Arial Narrow"/>
                <a:cs typeface="Arial Narro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399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941443" y="206620"/>
            <a:ext cx="7885057" cy="1063477"/>
          </a:xfrm>
        </p:spPr>
        <p:txBody>
          <a:bodyPr/>
          <a:lstStyle/>
          <a:p>
            <a:r>
              <a:rPr lang="en-US" dirty="0" smtClean="0">
                <a:latin typeface="Geneva"/>
                <a:cs typeface="Geneva"/>
              </a:rPr>
              <a:t>Identify genotype- and age-related genes</a:t>
            </a:r>
            <a:endParaRPr lang="en-US" dirty="0">
              <a:latin typeface="Geneva"/>
              <a:cs typeface="Genev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422" y="2017675"/>
            <a:ext cx="5354592" cy="25075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05" y="1503202"/>
            <a:ext cx="6530615" cy="280456"/>
          </a:xfrm>
          <a:prstGeom prst="rect">
            <a:avLst/>
          </a:prstGeom>
        </p:spPr>
      </p:pic>
      <p:sp>
        <p:nvSpPr>
          <p:cNvPr id="5" name="Content Placeholder 3"/>
          <p:cNvSpPr>
            <a:spLocks noGrp="1"/>
          </p:cNvSpPr>
          <p:nvPr>
            <p:ph sz="quarter" idx="12"/>
          </p:nvPr>
        </p:nvSpPr>
        <p:spPr>
          <a:xfrm>
            <a:off x="745065" y="4643820"/>
            <a:ext cx="8081435" cy="1513464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200"/>
              </a:spcAft>
              <a:buFont typeface="Arial"/>
              <a:buChar char="•"/>
            </a:pPr>
            <a:r>
              <a:rPr lang="en-US" sz="1800" dirty="0">
                <a:latin typeface="Geneva"/>
                <a:cs typeface="Geneva"/>
              </a:rPr>
              <a:t>R squared &gt; </a:t>
            </a:r>
            <a:r>
              <a:rPr lang="en-US" sz="1800" dirty="0" smtClean="0">
                <a:latin typeface="Geneva"/>
                <a:cs typeface="Geneva"/>
              </a:rPr>
              <a:t>0.5; F</a:t>
            </a:r>
            <a:r>
              <a:rPr lang="en-US" sz="1800" dirty="0">
                <a:latin typeface="Geneva"/>
                <a:cs typeface="Geneva"/>
              </a:rPr>
              <a:t>-test q-value (FDR) &lt; </a:t>
            </a:r>
            <a:r>
              <a:rPr lang="en-US" sz="1800" dirty="0" smtClean="0">
                <a:latin typeface="Geneva"/>
                <a:cs typeface="Geneva"/>
              </a:rPr>
              <a:t>0.05</a:t>
            </a:r>
          </a:p>
          <a:p>
            <a:pPr>
              <a:lnSpc>
                <a:spcPct val="100000"/>
              </a:lnSpc>
              <a:spcAft>
                <a:spcPts val="200"/>
              </a:spcAft>
              <a:buFont typeface="Arial"/>
              <a:buChar char="•"/>
            </a:pPr>
            <a:r>
              <a:rPr lang="en-US" sz="1800" dirty="0" smtClean="0">
                <a:latin typeface="Geneva"/>
                <a:cs typeface="Geneva"/>
              </a:rPr>
              <a:t>P</a:t>
            </a:r>
            <a:r>
              <a:rPr lang="en-US" sz="1800" dirty="0">
                <a:latin typeface="Geneva"/>
                <a:cs typeface="Geneva"/>
              </a:rPr>
              <a:t>-value of </a:t>
            </a:r>
            <a:r>
              <a:rPr lang="en-US" sz="1800" dirty="0" smtClean="0">
                <a:latin typeface="Geneva"/>
                <a:cs typeface="Geneva"/>
              </a:rPr>
              <a:t>genotype- or age-related predictors </a:t>
            </a:r>
            <a:r>
              <a:rPr lang="en-US" sz="1800" dirty="0">
                <a:latin typeface="Geneva"/>
                <a:cs typeface="Geneva"/>
              </a:rPr>
              <a:t>&lt; </a:t>
            </a:r>
            <a:r>
              <a:rPr lang="en-US" sz="1800" dirty="0" smtClean="0">
                <a:latin typeface="Geneva"/>
                <a:cs typeface="Geneva"/>
              </a:rPr>
              <a:t>0.05; absolute </a:t>
            </a:r>
            <a:r>
              <a:rPr lang="en-US" sz="1800" dirty="0">
                <a:latin typeface="Geneva"/>
                <a:cs typeface="Geneva"/>
              </a:rPr>
              <a:t>effect size </a:t>
            </a:r>
            <a:r>
              <a:rPr lang="en-US" sz="1800" dirty="0" smtClean="0">
                <a:latin typeface="Geneva"/>
                <a:cs typeface="Geneva"/>
              </a:rPr>
              <a:t>&gt; 0.2</a:t>
            </a:r>
          </a:p>
          <a:p>
            <a:pPr>
              <a:lnSpc>
                <a:spcPct val="100000"/>
              </a:lnSpc>
              <a:spcAft>
                <a:spcPts val="200"/>
              </a:spcAft>
              <a:buFont typeface="Arial"/>
              <a:buChar char="•"/>
            </a:pPr>
            <a:r>
              <a:rPr lang="en-US" sz="1800" dirty="0" smtClean="0">
                <a:latin typeface="Geneva"/>
                <a:cs typeface="Geneva"/>
              </a:rPr>
              <a:t>108 out of 179 have measurements in single cell RNA-</a:t>
            </a:r>
            <a:r>
              <a:rPr lang="en-US" sz="1800" dirty="0" err="1" smtClean="0">
                <a:latin typeface="Geneva"/>
                <a:cs typeface="Geneva"/>
              </a:rPr>
              <a:t>seq</a:t>
            </a:r>
            <a:endParaRPr lang="en-US" sz="1800" dirty="0" smtClean="0">
              <a:latin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3774343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13851" y="3769769"/>
            <a:ext cx="7625117" cy="897415"/>
          </a:xfrm>
        </p:spPr>
        <p:txBody>
          <a:bodyPr>
            <a:noAutofit/>
          </a:bodyPr>
          <a:lstStyle/>
          <a:p>
            <a:pPr marL="171450" indent="-171450">
              <a:lnSpc>
                <a:spcPct val="150000"/>
              </a:lnSpc>
            </a:pPr>
            <a:r>
              <a:rPr lang="en-US" sz="2400" b="1" dirty="0" smtClean="0">
                <a:latin typeface="Geneva"/>
                <a:cs typeface="Geneva"/>
              </a:rPr>
              <a:t>3005 </a:t>
            </a:r>
            <a:r>
              <a:rPr lang="en-US" sz="2400" dirty="0">
                <a:latin typeface="Geneva"/>
                <a:cs typeface="Geneva"/>
              </a:rPr>
              <a:t>c</a:t>
            </a:r>
            <a:r>
              <a:rPr lang="en-US" sz="2400" b="1" dirty="0" smtClean="0">
                <a:latin typeface="Geneva"/>
                <a:cs typeface="Geneva"/>
              </a:rPr>
              <a:t>ortical </a:t>
            </a:r>
            <a:r>
              <a:rPr lang="en-US" sz="2400" dirty="0" smtClean="0">
                <a:latin typeface="Geneva"/>
                <a:cs typeface="Geneva"/>
              </a:rPr>
              <a:t>c</a:t>
            </a:r>
            <a:r>
              <a:rPr lang="en-US" sz="2400" b="1" dirty="0" smtClean="0">
                <a:latin typeface="Geneva"/>
                <a:cs typeface="Geneva"/>
              </a:rPr>
              <a:t>ells, 48 cell types</a:t>
            </a:r>
            <a:endParaRPr lang="en-US" sz="2400" b="1" dirty="0">
              <a:latin typeface="Geneva"/>
              <a:cs typeface="Geneva"/>
            </a:endParaRPr>
          </a:p>
        </p:txBody>
      </p:sp>
      <p:pic>
        <p:nvPicPr>
          <p:cNvPr id="2" name="Picture 1" descr="Screen Shot 2015-10-09 at 11.11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35" y="1191012"/>
            <a:ext cx="6661935" cy="25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62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322" y="274638"/>
            <a:ext cx="8565678" cy="1143000"/>
          </a:xfrm>
        </p:spPr>
        <p:txBody>
          <a:bodyPr/>
          <a:lstStyle/>
          <a:p>
            <a:r>
              <a:rPr lang="en-US" b="0" dirty="0" smtClean="0">
                <a:latin typeface="Geneva"/>
                <a:cs typeface="Geneva"/>
              </a:rPr>
              <a:t>Clustering the 48 cell types by 108 chosen genes</a:t>
            </a:r>
            <a:endParaRPr lang="en-US" b="0" dirty="0">
              <a:latin typeface="Geneva"/>
              <a:cs typeface="Genev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8" descr="hc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95" y="1179633"/>
            <a:ext cx="7650776" cy="510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58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41443" y="236751"/>
            <a:ext cx="7885057" cy="637987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Geneva"/>
                <a:cs typeface="Geneva"/>
              </a:rPr>
              <a:t>MCA setup</a:t>
            </a:r>
            <a:endParaRPr lang="en-US" b="1" dirty="0">
              <a:latin typeface="Geneva"/>
              <a:cs typeface="Geneva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941442" y="1075671"/>
            <a:ext cx="7885057" cy="4191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10000"/>
              <a:buFontTx/>
              <a:buBlip>
                <a:blip r:embed="rId2"/>
              </a:buBlip>
              <a:defRPr sz="24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687388" indent="-34448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defRPr sz="20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1030288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 sz="16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1258888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defRPr sz="16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1489075" indent="-230188" algn="l" defTabSz="4572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Font typeface="Arial"/>
              <a:buNone/>
              <a:defRPr sz="16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Geneva"/>
                <a:cs typeface="Geneva"/>
              </a:rPr>
              <a:t>X: bulk RNA-</a:t>
            </a:r>
            <a:r>
              <a:rPr lang="en-US" sz="2000" dirty="0" err="1" smtClean="0">
                <a:latin typeface="Geneva"/>
                <a:cs typeface="Geneva"/>
              </a:rPr>
              <a:t>seq</a:t>
            </a:r>
            <a:r>
              <a:rPr lang="en-US" sz="2000" dirty="0" smtClean="0">
                <a:latin typeface="Geneva"/>
                <a:cs typeface="Geneva"/>
              </a:rPr>
              <a:t> on 59 samples and 8 groups (8 x 108)</a:t>
            </a:r>
          </a:p>
          <a:p>
            <a:pPr lvl="1"/>
            <a:r>
              <a:rPr lang="en-US" sz="1600" dirty="0" smtClean="0">
                <a:latin typeface="Geneva"/>
                <a:cs typeface="Geneva"/>
              </a:rPr>
              <a:t>Subtract 2m WT from the other 7 groups (7 x 108)</a:t>
            </a:r>
          </a:p>
          <a:p>
            <a:r>
              <a:rPr lang="en-US" sz="2000" dirty="0" smtClean="0">
                <a:latin typeface="Geneva"/>
                <a:cs typeface="Geneva"/>
              </a:rPr>
              <a:t>Y: single cell RNA-</a:t>
            </a:r>
            <a:r>
              <a:rPr lang="en-US" sz="2000" dirty="0" err="1" smtClean="0">
                <a:latin typeface="Geneva"/>
                <a:cs typeface="Geneva"/>
              </a:rPr>
              <a:t>seq</a:t>
            </a:r>
            <a:r>
              <a:rPr lang="en-US" sz="2000" dirty="0" smtClean="0">
                <a:latin typeface="Geneva"/>
                <a:cs typeface="Geneva"/>
              </a:rPr>
              <a:t> on 48 cells (48 x 108) </a:t>
            </a:r>
          </a:p>
          <a:p>
            <a:r>
              <a:rPr lang="en-US" sz="2000" dirty="0" smtClean="0">
                <a:latin typeface="Geneva"/>
                <a:cs typeface="Geneva"/>
              </a:rPr>
              <a:t>Objective: pair the 48 cells to the 7 pseudo-samples</a:t>
            </a:r>
          </a:p>
          <a:p>
            <a:pPr lvl="1"/>
            <a:endParaRPr lang="en-US" sz="1600" i="1" dirty="0" smtClean="0">
              <a:latin typeface="Geneva"/>
              <a:cs typeface="Geneva"/>
            </a:endParaRPr>
          </a:p>
        </p:txBody>
      </p:sp>
      <p:pic>
        <p:nvPicPr>
          <p:cNvPr id="8" name="Picture 7" descr="Screen Shot 2016-04-19 at 9.16.41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29"/>
          <a:stretch/>
        </p:blipFill>
        <p:spPr>
          <a:xfrm>
            <a:off x="783369" y="3078024"/>
            <a:ext cx="8190374" cy="300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90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41443" y="236751"/>
            <a:ext cx="7885057" cy="637987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Geneva"/>
                <a:cs typeface="Geneva"/>
              </a:rPr>
              <a:t>MCA</a:t>
            </a:r>
            <a:r>
              <a:rPr lang="en-US" dirty="0">
                <a:latin typeface="Geneva"/>
                <a:cs typeface="Geneva"/>
              </a:rPr>
              <a:t>:</a:t>
            </a:r>
            <a:r>
              <a:rPr lang="en-US" b="1" dirty="0" smtClean="0">
                <a:latin typeface="Geneva"/>
                <a:cs typeface="Geneva"/>
              </a:rPr>
              <a:t> variance, u and v</a:t>
            </a:r>
            <a:endParaRPr lang="en-US" b="1" dirty="0">
              <a:latin typeface="Geneva"/>
              <a:cs typeface="Geneva"/>
            </a:endParaRPr>
          </a:p>
        </p:txBody>
      </p:sp>
      <p:pic>
        <p:nvPicPr>
          <p:cNvPr id="3" name="Picture 2" descr="varian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185" y="874738"/>
            <a:ext cx="4273315" cy="2848877"/>
          </a:xfrm>
          <a:prstGeom prst="rect">
            <a:avLst/>
          </a:prstGeom>
        </p:spPr>
      </p:pic>
      <p:pic>
        <p:nvPicPr>
          <p:cNvPr id="7" name="Picture 6" descr="mod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16" y="3456731"/>
            <a:ext cx="4471831" cy="2794895"/>
          </a:xfrm>
          <a:prstGeom prst="rect">
            <a:avLst/>
          </a:prstGeom>
        </p:spPr>
      </p:pic>
      <p:pic>
        <p:nvPicPr>
          <p:cNvPr id="8" name="Picture 7" descr="mod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168" y="3456731"/>
            <a:ext cx="4471832" cy="27948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667" y="1441482"/>
            <a:ext cx="3217334" cy="16629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31186" y="1027672"/>
            <a:ext cx="97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variance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024475" y="3523246"/>
            <a:ext cx="1404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First U vector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175023" y="3523246"/>
            <a:ext cx="1393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First V vector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1950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41443" y="236751"/>
            <a:ext cx="7885057" cy="637987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Geneva"/>
                <a:cs typeface="Geneva"/>
              </a:rPr>
              <a:t>MCA: A and B</a:t>
            </a:r>
            <a:endParaRPr lang="en-US" b="1" dirty="0">
              <a:latin typeface="Geneva"/>
              <a:cs typeface="Geneva"/>
            </a:endParaRPr>
          </a:p>
        </p:txBody>
      </p:sp>
      <p:pic>
        <p:nvPicPr>
          <p:cNvPr id="8" name="Picture 7" descr="mod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62" y="1157111"/>
            <a:ext cx="7315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86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322" y="274638"/>
            <a:ext cx="8565678" cy="1143000"/>
          </a:xfrm>
        </p:spPr>
        <p:txBody>
          <a:bodyPr/>
          <a:lstStyle/>
          <a:p>
            <a:r>
              <a:rPr lang="en-US" dirty="0" smtClean="0">
                <a:latin typeface="Geneva"/>
                <a:cs typeface="Geneva"/>
              </a:rPr>
              <a:t>Permutation-based MCA (R. Ball)</a:t>
            </a:r>
            <a:endParaRPr lang="en-US" dirty="0">
              <a:latin typeface="Geneva"/>
              <a:cs typeface="Genev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2000" dirty="0" smtClean="0">
                <a:latin typeface="Geneva"/>
                <a:cs typeface="Geneva"/>
              </a:rPr>
              <a:t>Homogenous and heterogeneous regression of </a:t>
            </a:r>
            <a:r>
              <a:rPr lang="en-US" sz="2000" i="1" dirty="0" smtClean="0">
                <a:latin typeface="Geneva"/>
                <a:cs typeface="Geneva"/>
              </a:rPr>
              <a:t>X</a:t>
            </a:r>
            <a:r>
              <a:rPr lang="en-US" sz="2000" dirty="0" smtClean="0">
                <a:latin typeface="Geneva"/>
                <a:cs typeface="Geneva"/>
              </a:rPr>
              <a:t> and </a:t>
            </a:r>
            <a:r>
              <a:rPr lang="en-US" sz="2000" i="1" dirty="0" smtClean="0">
                <a:latin typeface="Geneva"/>
                <a:cs typeface="Geneva"/>
              </a:rPr>
              <a:t>Y</a:t>
            </a:r>
            <a:r>
              <a:rPr lang="en-US" sz="2000" dirty="0" smtClean="0">
                <a:latin typeface="Geneva"/>
                <a:cs typeface="Geneva"/>
              </a:rPr>
              <a:t> on </a:t>
            </a:r>
            <a:r>
              <a:rPr lang="en-US" sz="2000" i="1" dirty="0" smtClean="0">
                <a:latin typeface="Geneva"/>
                <a:cs typeface="Geneva"/>
              </a:rPr>
              <a:t>A</a:t>
            </a:r>
          </a:p>
          <a:p>
            <a:pPr lvl="1"/>
            <a:endParaRPr lang="en-US" sz="1600" i="1" dirty="0" smtClean="0">
              <a:latin typeface="Geneva"/>
              <a:cs typeface="Geneva"/>
            </a:endParaRPr>
          </a:p>
          <a:p>
            <a:endParaRPr lang="en-US" sz="2000" i="1" dirty="0" smtClean="0">
              <a:latin typeface="Geneva"/>
              <a:cs typeface="Geneva"/>
            </a:endParaRPr>
          </a:p>
          <a:p>
            <a:endParaRPr lang="en-US" sz="2000" dirty="0" smtClean="0">
              <a:latin typeface="Geneva"/>
              <a:cs typeface="Geneva"/>
            </a:endParaRPr>
          </a:p>
          <a:p>
            <a:endParaRPr lang="en-US" sz="2000" dirty="0" smtClean="0">
              <a:latin typeface="Geneva"/>
              <a:cs typeface="Geneva"/>
            </a:endParaRPr>
          </a:p>
          <a:p>
            <a:endParaRPr lang="en-US" sz="2000" dirty="0">
              <a:latin typeface="Geneva"/>
              <a:cs typeface="Geneva"/>
            </a:endParaRPr>
          </a:p>
          <a:p>
            <a:r>
              <a:rPr lang="en-US" sz="2000" dirty="0" smtClean="0">
                <a:latin typeface="Geneva"/>
                <a:cs typeface="Geneva"/>
              </a:rPr>
              <a:t>Scale </a:t>
            </a:r>
            <a:r>
              <a:rPr lang="en-US" sz="2000" i="1" dirty="0" err="1" smtClean="0">
                <a:latin typeface="Geneva"/>
                <a:cs typeface="Geneva"/>
              </a:rPr>
              <a:t>Zx</a:t>
            </a:r>
            <a:r>
              <a:rPr lang="en-US" sz="2000" dirty="0" smtClean="0">
                <a:latin typeface="Geneva"/>
                <a:cs typeface="Geneva"/>
              </a:rPr>
              <a:t> and </a:t>
            </a:r>
            <a:r>
              <a:rPr lang="en-US" sz="2000" i="1" dirty="0" err="1" smtClean="0">
                <a:latin typeface="Geneva"/>
                <a:cs typeface="Geneva"/>
              </a:rPr>
              <a:t>Zy</a:t>
            </a:r>
            <a:r>
              <a:rPr lang="en-US" sz="2000" dirty="0" smtClean="0">
                <a:latin typeface="Geneva"/>
                <a:cs typeface="Geneva"/>
              </a:rPr>
              <a:t> in row (R)?</a:t>
            </a:r>
          </a:p>
          <a:p>
            <a:pPr lvl="1"/>
            <a:r>
              <a:rPr lang="en-US" sz="1600" dirty="0" smtClean="0">
                <a:latin typeface="Geneva"/>
                <a:cs typeface="Geneva"/>
              </a:rPr>
              <a:t>Change the dynamics of </a:t>
            </a:r>
            <a:r>
              <a:rPr lang="en-US" sz="1600" dirty="0" err="1" smtClean="0">
                <a:latin typeface="Geneva"/>
                <a:cs typeface="Geneva"/>
              </a:rPr>
              <a:t>Zx’s</a:t>
            </a:r>
            <a:r>
              <a:rPr lang="en-US" sz="1600" dirty="0" smtClean="0">
                <a:latin typeface="Geneva"/>
                <a:cs typeface="Geneva"/>
              </a:rPr>
              <a:t> and </a:t>
            </a:r>
            <a:r>
              <a:rPr lang="en-US" sz="1600" dirty="0" err="1" smtClean="0">
                <a:latin typeface="Geneva"/>
                <a:cs typeface="Geneva"/>
              </a:rPr>
              <a:t>Zy’s</a:t>
            </a:r>
            <a:r>
              <a:rPr lang="en-US" sz="1600" dirty="0" smtClean="0">
                <a:latin typeface="Geneva"/>
                <a:cs typeface="Geneva"/>
              </a:rPr>
              <a:t> column vectors</a:t>
            </a:r>
          </a:p>
          <a:p>
            <a:pPr lvl="1"/>
            <a:r>
              <a:rPr lang="en-US" sz="1600" dirty="0" smtClean="0">
                <a:latin typeface="Geneva"/>
                <a:cs typeface="Geneva"/>
              </a:rPr>
              <a:t>Do scales matter when permuting per row?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860" y="2039640"/>
            <a:ext cx="2579091" cy="8630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942" y="2782102"/>
            <a:ext cx="7371057" cy="17829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35971" y="2982685"/>
            <a:ext cx="291484" cy="165529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2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2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06995" y="2982685"/>
            <a:ext cx="291484" cy="165529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2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2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62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322" y="274638"/>
            <a:ext cx="8565678" cy="1143000"/>
          </a:xfrm>
        </p:spPr>
        <p:txBody>
          <a:bodyPr/>
          <a:lstStyle/>
          <a:p>
            <a:r>
              <a:rPr lang="en-US" dirty="0" smtClean="0">
                <a:latin typeface="Geneva"/>
                <a:cs typeface="Geneva"/>
              </a:rPr>
              <a:t>Problem: extract similar patterns from two datasets</a:t>
            </a:r>
            <a:endParaRPr lang="en-US" dirty="0">
              <a:latin typeface="Geneva"/>
              <a:cs typeface="Genev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442" y="1702615"/>
            <a:ext cx="7885057" cy="4191000"/>
          </a:xfrm>
        </p:spPr>
        <p:txBody>
          <a:bodyPr/>
          <a:lstStyle/>
          <a:p>
            <a:r>
              <a:rPr lang="en-US" dirty="0" smtClean="0">
                <a:latin typeface="Geneva"/>
                <a:cs typeface="Geneva"/>
              </a:rPr>
              <a:t>Data: parallel measurements of two variables from the same group of samples</a:t>
            </a:r>
          </a:p>
          <a:p>
            <a:r>
              <a:rPr lang="en-US" dirty="0" smtClean="0">
                <a:latin typeface="Geneva"/>
                <a:cs typeface="Geneva"/>
              </a:rPr>
              <a:t>The two variables could be gene and protein expression, gene expression and cell-type compositions, cell activity and behaviors</a:t>
            </a:r>
          </a:p>
          <a:p>
            <a:r>
              <a:rPr lang="en-US" dirty="0" smtClean="0">
                <a:latin typeface="Geneva"/>
                <a:cs typeface="Geneva"/>
              </a:rPr>
              <a:t>Instead of physical samples, the “sample” could be some entities, such as a group of genes, time series</a:t>
            </a:r>
          </a:p>
        </p:txBody>
      </p:sp>
    </p:spTree>
    <p:extLst>
      <p:ext uri="{BB962C8B-B14F-4D97-AF65-F5344CB8AC3E}">
        <p14:creationId xmlns:p14="http://schemas.microsoft.com/office/powerpoint/2010/main" val="1603677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322" y="274638"/>
            <a:ext cx="8565678" cy="1143000"/>
          </a:xfrm>
        </p:spPr>
        <p:txBody>
          <a:bodyPr/>
          <a:lstStyle/>
          <a:p>
            <a:r>
              <a:rPr lang="en-US" dirty="0" smtClean="0">
                <a:latin typeface="Geneva"/>
                <a:cs typeface="Geneva"/>
              </a:rPr>
              <a:t>Permutation-based MCA (R. Ball)</a:t>
            </a:r>
            <a:endParaRPr lang="en-US" dirty="0">
              <a:latin typeface="Geneva"/>
              <a:cs typeface="Genev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2000" dirty="0">
                <a:latin typeface="Geneva"/>
                <a:cs typeface="Geneva"/>
              </a:rPr>
              <a:t>Absolute difference between </a:t>
            </a:r>
            <a:r>
              <a:rPr lang="en-US" sz="2000" i="1" dirty="0" err="1">
                <a:latin typeface="Geneva"/>
                <a:cs typeface="Geneva"/>
              </a:rPr>
              <a:t>Zx</a:t>
            </a:r>
            <a:r>
              <a:rPr lang="en-US" sz="2000" i="1" dirty="0">
                <a:latin typeface="Geneva"/>
                <a:cs typeface="Geneva"/>
              </a:rPr>
              <a:t> </a:t>
            </a:r>
            <a:r>
              <a:rPr lang="en-US" sz="2000" dirty="0">
                <a:latin typeface="Geneva"/>
                <a:cs typeface="Geneva"/>
              </a:rPr>
              <a:t>and</a:t>
            </a:r>
            <a:r>
              <a:rPr lang="en-US" sz="2000" i="1" dirty="0">
                <a:latin typeface="Geneva"/>
                <a:cs typeface="Geneva"/>
              </a:rPr>
              <a:t> </a:t>
            </a:r>
            <a:r>
              <a:rPr lang="en-US" sz="2000" i="1" dirty="0" err="1">
                <a:latin typeface="Geneva"/>
                <a:cs typeface="Geneva"/>
              </a:rPr>
              <a:t>Zy</a:t>
            </a:r>
            <a:r>
              <a:rPr lang="en-US" sz="2000" i="1" dirty="0">
                <a:latin typeface="Geneva"/>
                <a:cs typeface="Geneva"/>
              </a:rPr>
              <a:t> </a:t>
            </a:r>
            <a:r>
              <a:rPr lang="en-US" sz="2000" dirty="0">
                <a:latin typeface="Geneva"/>
                <a:cs typeface="Geneva"/>
              </a:rPr>
              <a:t>components</a:t>
            </a:r>
            <a:r>
              <a:rPr lang="en-US" sz="2000" i="1" dirty="0">
                <a:latin typeface="Geneva"/>
                <a:cs typeface="Geneva"/>
              </a:rPr>
              <a:t> </a:t>
            </a:r>
            <a:r>
              <a:rPr lang="en-US" sz="2000" dirty="0">
                <a:latin typeface="Geneva"/>
                <a:cs typeface="Geneva"/>
              </a:rPr>
              <a:t>as measure of similarity</a:t>
            </a:r>
          </a:p>
          <a:p>
            <a:pPr lvl="1"/>
            <a:endParaRPr lang="en-US" sz="1600" i="1" dirty="0" smtClean="0">
              <a:latin typeface="Geneva"/>
              <a:cs typeface="Geneva"/>
            </a:endParaRPr>
          </a:p>
          <a:p>
            <a:endParaRPr lang="en-US" sz="2000" i="1" dirty="0" smtClean="0">
              <a:latin typeface="Geneva"/>
              <a:cs typeface="Geneva"/>
            </a:endParaRPr>
          </a:p>
          <a:p>
            <a:endParaRPr lang="en-US" sz="2000" dirty="0" smtClean="0">
              <a:latin typeface="Geneva"/>
              <a:cs typeface="Geneva"/>
            </a:endParaRPr>
          </a:p>
          <a:p>
            <a:endParaRPr lang="en-US" sz="2000" dirty="0" smtClean="0">
              <a:latin typeface="Geneva"/>
              <a:cs typeface="Geneva"/>
            </a:endParaRPr>
          </a:p>
          <a:p>
            <a:endParaRPr lang="en-US" sz="2000" dirty="0">
              <a:latin typeface="Geneva"/>
              <a:cs typeface="Geneva"/>
            </a:endParaRPr>
          </a:p>
          <a:p>
            <a:r>
              <a:rPr lang="en-US" sz="2000" dirty="0" smtClean="0">
                <a:latin typeface="Geneva"/>
                <a:cs typeface="Geneva"/>
              </a:rPr>
              <a:t>Shuffle each row of </a:t>
            </a:r>
            <a:r>
              <a:rPr lang="en-US" sz="2000" i="1" dirty="0" smtClean="0">
                <a:latin typeface="Geneva"/>
                <a:cs typeface="Geneva"/>
              </a:rPr>
              <a:t>Y</a:t>
            </a:r>
            <a:r>
              <a:rPr lang="en-US" sz="2000" dirty="0" smtClean="0">
                <a:latin typeface="Geneva"/>
                <a:cs typeface="Geneva"/>
              </a:rPr>
              <a:t>, and repeat </a:t>
            </a:r>
            <a:r>
              <a:rPr lang="en-US" sz="2000" i="1" dirty="0">
                <a:latin typeface="Geneva"/>
                <a:cs typeface="Geneva"/>
              </a:rPr>
              <a:t>b</a:t>
            </a:r>
            <a:r>
              <a:rPr lang="en-US" sz="2000" dirty="0" smtClean="0">
                <a:latin typeface="Geneva"/>
                <a:cs typeface="Geneva"/>
              </a:rPr>
              <a:t> times to obtain empirical distribution of </a:t>
            </a:r>
            <a:r>
              <a:rPr lang="en-US" sz="2000" i="1" dirty="0" smtClean="0">
                <a:latin typeface="Geneva"/>
                <a:cs typeface="Geneva"/>
              </a:rPr>
              <a:t>score(</a:t>
            </a:r>
            <a:r>
              <a:rPr lang="en-US" sz="2000" i="1" dirty="0" err="1">
                <a:latin typeface="Geneva"/>
                <a:cs typeface="Geneva"/>
              </a:rPr>
              <a:t>i</a:t>
            </a:r>
            <a:r>
              <a:rPr lang="en-US" sz="2000" i="1" dirty="0" err="1" smtClean="0">
                <a:latin typeface="Geneva"/>
                <a:cs typeface="Geneva"/>
              </a:rPr>
              <a:t>,j,k</a:t>
            </a:r>
            <a:r>
              <a:rPr lang="en-US" sz="2000" i="1" dirty="0" smtClean="0">
                <a:latin typeface="Geneva"/>
                <a:cs typeface="Geneva"/>
              </a:rPr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712" y="2271963"/>
            <a:ext cx="7371057" cy="17829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04741" y="2472546"/>
            <a:ext cx="291484" cy="165529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2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2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75765" y="2472546"/>
            <a:ext cx="291484" cy="165529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2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2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892" y="4330820"/>
            <a:ext cx="3621358" cy="58330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36948" y="4414106"/>
            <a:ext cx="3480301" cy="41642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2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2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9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322" y="1823"/>
            <a:ext cx="8565678" cy="1143000"/>
          </a:xfrm>
        </p:spPr>
        <p:txBody>
          <a:bodyPr/>
          <a:lstStyle/>
          <a:p>
            <a:r>
              <a:rPr lang="en-US" dirty="0" smtClean="0">
                <a:latin typeface="Geneva"/>
                <a:cs typeface="Geneva"/>
              </a:rPr>
              <a:t>Permutation-based MCA (R. Ball)</a:t>
            </a:r>
            <a:endParaRPr lang="en-US" dirty="0">
              <a:latin typeface="Geneva"/>
              <a:cs typeface="Genev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1" name="Picture 10" descr="densit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0" y="1154242"/>
            <a:ext cx="6400800" cy="4572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1759182" y="1533418"/>
            <a:ext cx="0" cy="14299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/>
          <p:cNvSpPr>
            <a:spLocks noGrp="1"/>
          </p:cNvSpPr>
          <p:nvPr>
            <p:ph sz="quarter" idx="12"/>
          </p:nvPr>
        </p:nvSpPr>
        <p:spPr>
          <a:xfrm>
            <a:off x="578322" y="5726242"/>
            <a:ext cx="8565678" cy="39855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200"/>
              </a:spcAft>
              <a:buFont typeface="Arial"/>
              <a:buChar char="•"/>
            </a:pPr>
            <a:r>
              <a:rPr lang="en-US" sz="1800" dirty="0" smtClean="0">
                <a:latin typeface="Geneva"/>
                <a:cs typeface="Geneva"/>
              </a:rPr>
              <a:t>PC1-PC2, real score smaller than the 0.05 quantile of the random scores</a:t>
            </a:r>
          </a:p>
        </p:txBody>
      </p:sp>
    </p:spTree>
    <p:extLst>
      <p:ext uri="{BB962C8B-B14F-4D97-AF65-F5344CB8AC3E}">
        <p14:creationId xmlns:p14="http://schemas.microsoft.com/office/powerpoint/2010/main" val="2013671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322" y="274638"/>
            <a:ext cx="8565678" cy="1143000"/>
          </a:xfrm>
        </p:spPr>
        <p:txBody>
          <a:bodyPr/>
          <a:lstStyle/>
          <a:p>
            <a:r>
              <a:rPr lang="en-US" dirty="0" smtClean="0">
                <a:latin typeface="Geneva"/>
                <a:cs typeface="Geneva"/>
              </a:rPr>
              <a:t>Permutation-based MCA (R. Ball)</a:t>
            </a:r>
            <a:endParaRPr lang="en-US" dirty="0">
              <a:latin typeface="Geneva"/>
              <a:cs typeface="Genev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2000" dirty="0" smtClean="0">
                <a:latin typeface="Geneva"/>
                <a:cs typeface="Geneva"/>
              </a:rPr>
              <a:t>Multiple comparison correction by controlling FPR</a:t>
            </a:r>
            <a:endParaRPr lang="en-US" sz="2000" i="1" dirty="0" smtClean="0">
              <a:latin typeface="Geneva"/>
              <a:cs typeface="Geneva"/>
            </a:endParaRPr>
          </a:p>
          <a:p>
            <a:r>
              <a:rPr lang="en-US" sz="2000" dirty="0" smtClean="0">
                <a:latin typeface="Geneva"/>
                <a:cs typeface="Geneva"/>
              </a:rPr>
              <a:t>Initial </a:t>
            </a:r>
            <a:r>
              <a:rPr lang="en-US" sz="2000" u="sng" dirty="0" smtClean="0">
                <a:latin typeface="Geneva"/>
                <a:cs typeface="Geneva"/>
              </a:rPr>
              <a:t>w = apply(</a:t>
            </a:r>
            <a:r>
              <a:rPr lang="en-US" sz="2000" u="sng" dirty="0" err="1" smtClean="0">
                <a:latin typeface="Geneva"/>
                <a:cs typeface="Geneva"/>
              </a:rPr>
              <a:t>Zx</a:t>
            </a:r>
            <a:r>
              <a:rPr lang="en-US" sz="2000" u="sng" dirty="0" smtClean="0">
                <a:latin typeface="Geneva"/>
                <a:cs typeface="Geneva"/>
              </a:rPr>
              <a:t>, 2, </a:t>
            </a:r>
            <a:r>
              <a:rPr lang="en-US" sz="2000" u="sng" dirty="0" err="1" smtClean="0">
                <a:latin typeface="Geneva"/>
                <a:cs typeface="Geneva"/>
              </a:rPr>
              <a:t>sd</a:t>
            </a:r>
            <a:r>
              <a:rPr lang="en-US" sz="2000" u="sng" dirty="0" smtClean="0">
                <a:latin typeface="Geneva"/>
                <a:cs typeface="Geneva"/>
              </a:rPr>
              <a:t>): </a:t>
            </a:r>
            <a:r>
              <a:rPr lang="en-US" sz="2000" u="sng" dirty="0" smtClean="0">
                <a:solidFill>
                  <a:srgbClr val="FF0000"/>
                </a:solidFill>
                <a:latin typeface="Geneva"/>
                <a:cs typeface="Geneva"/>
              </a:rPr>
              <a:t>why </a:t>
            </a:r>
            <a:r>
              <a:rPr lang="en-US" sz="2000" u="sng" dirty="0" err="1" smtClean="0">
                <a:solidFill>
                  <a:srgbClr val="FF0000"/>
                </a:solidFill>
                <a:latin typeface="Geneva"/>
                <a:cs typeface="Geneva"/>
              </a:rPr>
              <a:t>sd</a:t>
            </a:r>
            <a:r>
              <a:rPr lang="en-US" sz="2000" u="sng" dirty="0" smtClean="0">
                <a:solidFill>
                  <a:srgbClr val="FF0000"/>
                </a:solidFill>
                <a:latin typeface="Geneva"/>
                <a:cs typeface="Geneva"/>
              </a:rPr>
              <a:t>?</a:t>
            </a:r>
          </a:p>
          <a:p>
            <a:r>
              <a:rPr lang="en-US" sz="2000" dirty="0" smtClean="0">
                <a:latin typeface="Geneva"/>
                <a:cs typeface="Geneva"/>
              </a:rPr>
              <a:t>Iteratively update </a:t>
            </a:r>
            <a:r>
              <a:rPr lang="en-US" sz="2000" i="1" dirty="0" smtClean="0">
                <a:latin typeface="Geneva"/>
                <a:cs typeface="Geneva"/>
              </a:rPr>
              <a:t>w</a:t>
            </a:r>
            <a:r>
              <a:rPr lang="en-US" sz="2000" dirty="0" smtClean="0">
                <a:latin typeface="Geneva"/>
                <a:cs typeface="Geneva"/>
              </a:rPr>
              <a:t> as </a:t>
            </a:r>
            <a:r>
              <a:rPr lang="en-US" sz="2000" i="1" dirty="0" smtClean="0">
                <a:latin typeface="Geneva"/>
                <a:cs typeface="Geneva"/>
              </a:rPr>
              <a:t>w/tau</a:t>
            </a:r>
          </a:p>
          <a:p>
            <a:r>
              <a:rPr lang="en-US" sz="2000" dirty="0" smtClean="0">
                <a:latin typeface="Geneva"/>
                <a:cs typeface="Geneva"/>
              </a:rPr>
              <a:t>Compare real scores with w/tau up to 2</a:t>
            </a:r>
            <a:r>
              <a:rPr lang="en-US" sz="2000" baseline="30000" dirty="0" smtClean="0">
                <a:latin typeface="Geneva"/>
                <a:cs typeface="Geneva"/>
              </a:rPr>
              <a:t>nd</a:t>
            </a:r>
            <a:r>
              <a:rPr lang="en-US" sz="2000" dirty="0" smtClean="0">
                <a:latin typeface="Geneva"/>
                <a:cs typeface="Geneva"/>
              </a:rPr>
              <a:t> PC</a:t>
            </a:r>
          </a:p>
          <a:p>
            <a:r>
              <a:rPr lang="en-US" sz="2000" dirty="0" smtClean="0">
                <a:latin typeface="Geneva"/>
                <a:cs typeface="Geneva"/>
              </a:rPr>
              <a:t>Matched patterns</a:t>
            </a:r>
          </a:p>
          <a:p>
            <a:endParaRPr lang="en-US" sz="2000" dirty="0" smtClean="0">
              <a:latin typeface="Geneva"/>
              <a:cs typeface="Geneva"/>
            </a:endParaRPr>
          </a:p>
          <a:p>
            <a:endParaRPr lang="en-US" sz="2000" dirty="0" smtClean="0">
              <a:latin typeface="Geneva"/>
              <a:cs typeface="Geneva"/>
            </a:endParaRPr>
          </a:p>
          <a:p>
            <a:endParaRPr lang="en-US" sz="2000" dirty="0" smtClean="0">
              <a:latin typeface="Geneva"/>
              <a:cs typeface="Geneva"/>
            </a:endParaRPr>
          </a:p>
          <a:p>
            <a:endParaRPr lang="en-US" sz="2000" dirty="0">
              <a:latin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4186236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637987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Geneva"/>
                <a:cs typeface="Geneva"/>
              </a:rPr>
              <a:t>Results</a:t>
            </a:r>
            <a:endParaRPr lang="en-US" b="1" dirty="0">
              <a:latin typeface="Geneva"/>
              <a:cs typeface="Genev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32" y="1132601"/>
            <a:ext cx="6370791" cy="19675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132" y="3182486"/>
            <a:ext cx="2992568" cy="215288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55333" y="5004758"/>
            <a:ext cx="743186" cy="18814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78322" y="5359369"/>
            <a:ext cx="8565678" cy="3985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10000"/>
              <a:buFontTx/>
              <a:buBlip>
                <a:blip r:embed="rId4"/>
              </a:buBlip>
              <a:defRPr sz="24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687388" indent="-34448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defRPr sz="20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1030288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5"/>
              </a:buBlip>
              <a:defRPr sz="16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1258888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defRPr sz="16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1489075" indent="-230188" algn="l" defTabSz="4572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Font typeface="Arial"/>
              <a:buNone/>
              <a:defRPr sz="16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200"/>
              </a:spcAft>
              <a:buFont typeface="Arial"/>
              <a:buChar char="•"/>
            </a:pPr>
            <a:r>
              <a:rPr lang="en-US" sz="1800" dirty="0" smtClean="0">
                <a:latin typeface="Geneva"/>
                <a:cs typeface="Geneva"/>
              </a:rPr>
              <a:t>Lost of function of </a:t>
            </a:r>
            <a:r>
              <a:rPr lang="en-US" sz="1800" dirty="0" err="1" smtClean="0">
                <a:latin typeface="Geneva"/>
                <a:cs typeface="Geneva"/>
              </a:rPr>
              <a:t>oligodendrocytes</a:t>
            </a:r>
            <a:r>
              <a:rPr lang="en-US" sz="1800" dirty="0" smtClean="0">
                <a:latin typeface="Geneva"/>
                <a:cs typeface="Geneva"/>
              </a:rPr>
              <a:t> and microglia during AD progression</a:t>
            </a:r>
          </a:p>
        </p:txBody>
      </p:sp>
    </p:spTree>
    <p:extLst>
      <p:ext uri="{BB962C8B-B14F-4D97-AF65-F5344CB8AC3E}">
        <p14:creationId xmlns:p14="http://schemas.microsoft.com/office/powerpoint/2010/main" val="476191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280150"/>
            <a:ext cx="2133600" cy="365125"/>
          </a:xfrm>
        </p:spPr>
        <p:txBody>
          <a:bodyPr/>
          <a:lstStyle/>
          <a:p>
            <a:fld id="{24791E93-A2B7-0848-BDB4-10A6DF01D9B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63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41443" y="1913735"/>
            <a:ext cx="7713872" cy="3026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Geneva"/>
                <a:cs typeface="Geneva"/>
              </a:rPr>
              <a:t>We model each gene in the following model: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latin typeface="Geneva"/>
                <a:cs typeface="Geneva"/>
              </a:rPr>
              <a:t>y </a:t>
            </a:r>
            <a:r>
              <a:rPr lang="en-US" sz="1600" dirty="0">
                <a:latin typeface="Geneva"/>
                <a:cs typeface="Geneva"/>
              </a:rPr>
              <a:t>∼ NB(μ, </a:t>
            </a:r>
            <a:r>
              <a:rPr lang="en-US" sz="1600" dirty="0" err="1">
                <a:latin typeface="Geneva"/>
                <a:cs typeface="Geneva"/>
              </a:rPr>
              <a:t>ρ</a:t>
            </a:r>
            <a:r>
              <a:rPr lang="en-US" sz="1600" dirty="0" smtClean="0">
                <a:latin typeface="Geneva"/>
                <a:cs typeface="Geneva"/>
              </a:rPr>
              <a:t>), where y is the UMI</a:t>
            </a:r>
            <a:r>
              <a:rPr lang="en-US" sz="1600" dirty="0">
                <a:latin typeface="Geneva"/>
                <a:cs typeface="Geneva"/>
              </a:rPr>
              <a:t> </a:t>
            </a:r>
            <a:r>
              <a:rPr lang="en-US" sz="1600" dirty="0" smtClean="0">
                <a:latin typeface="Geneva"/>
                <a:cs typeface="Geneva"/>
              </a:rPr>
              <a:t>count for the gene in a given sample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latin typeface="Geneva"/>
                <a:cs typeface="Geneva"/>
              </a:rPr>
              <a:t>μ = β(astrocyte) ∗ astrocyte + β(neuron) ∗ neuron +</a:t>
            </a:r>
            <a:r>
              <a:rPr lang="en-US" sz="1600" dirty="0">
                <a:latin typeface="Geneva"/>
                <a:cs typeface="Geneva"/>
              </a:rPr>
              <a:t>...+</a:t>
            </a:r>
            <a:r>
              <a:rPr lang="en-US" sz="1600" dirty="0" smtClean="0">
                <a:latin typeface="Geneva"/>
                <a:cs typeface="Geneva"/>
              </a:rPr>
              <a:t>β(basal) ∗ basal, where basal is the total molecular count of the cell 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latin typeface="Geneva"/>
                <a:cs typeface="Geneva"/>
              </a:rPr>
              <a:t>Prior(β, </a:t>
            </a:r>
            <a:r>
              <a:rPr lang="en-US" sz="1600" dirty="0" err="1" smtClean="0">
                <a:latin typeface="Geneva"/>
                <a:cs typeface="Geneva"/>
              </a:rPr>
              <a:t>ρ</a:t>
            </a:r>
            <a:r>
              <a:rPr lang="en-US" sz="1600" dirty="0" smtClean="0">
                <a:latin typeface="Geneva"/>
                <a:cs typeface="Geneva"/>
              </a:rPr>
              <a:t>) </a:t>
            </a:r>
            <a:r>
              <a:rPr lang="en-US" sz="1600" dirty="0">
                <a:latin typeface="Geneva"/>
                <a:cs typeface="Geneva"/>
              </a:rPr>
              <a:t>∼ </a:t>
            </a:r>
            <a:r>
              <a:rPr lang="en-US" sz="1600" dirty="0" err="1" smtClean="0">
                <a:latin typeface="Geneva"/>
                <a:cs typeface="Geneva"/>
              </a:rPr>
              <a:t>cauchy</a:t>
            </a:r>
            <a:r>
              <a:rPr lang="en-US" sz="1600" dirty="0" smtClean="0">
                <a:latin typeface="Geneva"/>
                <a:cs typeface="Geneva"/>
              </a:rPr>
              <a:t>(0, 10) 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latin typeface="Geneva"/>
                <a:cs typeface="Geneva"/>
              </a:rPr>
              <a:t>Model parameters were estimated by MCMC sampling, and summarized by the first </a:t>
            </a:r>
            <a:r>
              <a:rPr lang="en-US" sz="1600" dirty="0" smtClean="0">
                <a:latin typeface="Geneva"/>
                <a:cs typeface="Geneva"/>
              </a:rPr>
              <a:t>mode</a:t>
            </a:r>
            <a:endParaRPr lang="en-US" sz="1600" dirty="0">
              <a:latin typeface="Geneva"/>
              <a:cs typeface="Geneva"/>
            </a:endParaRPr>
          </a:p>
          <a:p>
            <a:pPr>
              <a:lnSpc>
                <a:spcPct val="150000"/>
              </a:lnSpc>
            </a:pPr>
            <a:endParaRPr lang="en-US" sz="16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41443" y="476004"/>
            <a:ext cx="7885057" cy="1063477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>
                <a:latin typeface="Geneva"/>
                <a:cs typeface="Geneva"/>
              </a:rPr>
              <a:t>Gene expression of the 47 cell types quantified by a GLM</a:t>
            </a:r>
            <a:endParaRPr lang="en-US" dirty="0">
              <a:latin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3450055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637987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APP2m and CA2Pyr2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2" name="Picture 1" descr="profi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18" y="1354194"/>
            <a:ext cx="8137282" cy="406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25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322" y="274638"/>
            <a:ext cx="8565678" cy="1143000"/>
          </a:xfrm>
        </p:spPr>
        <p:txBody>
          <a:bodyPr/>
          <a:lstStyle/>
          <a:p>
            <a:r>
              <a:rPr lang="en-US" dirty="0" smtClean="0">
                <a:latin typeface="Geneva"/>
                <a:cs typeface="Geneva"/>
              </a:rPr>
              <a:t>Data: two parallel measurements from the same group of samples</a:t>
            </a:r>
            <a:endParaRPr lang="en-US" dirty="0">
              <a:latin typeface="Geneva"/>
              <a:cs typeface="Genev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22" y="1855613"/>
            <a:ext cx="8051800" cy="2146300"/>
          </a:xfrm>
          <a:prstGeom prst="rect">
            <a:avLst/>
          </a:prstGeom>
        </p:spPr>
      </p:pic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745065" y="4634688"/>
            <a:ext cx="7885057" cy="1533736"/>
          </a:xfrm>
        </p:spPr>
        <p:txBody>
          <a:bodyPr/>
          <a:lstStyle/>
          <a:p>
            <a:r>
              <a:rPr lang="en-US" sz="2000" i="1" dirty="0" smtClean="0">
                <a:latin typeface="Geneva"/>
                <a:cs typeface="Geneva"/>
              </a:rPr>
              <a:t>p</a:t>
            </a:r>
            <a:r>
              <a:rPr lang="en-US" sz="2000" dirty="0" smtClean="0">
                <a:latin typeface="Geneva"/>
                <a:cs typeface="Geneva"/>
              </a:rPr>
              <a:t> and </a:t>
            </a:r>
            <a:r>
              <a:rPr lang="en-US" sz="2000" i="1" dirty="0" smtClean="0">
                <a:latin typeface="Geneva"/>
                <a:cs typeface="Geneva"/>
              </a:rPr>
              <a:t>q</a:t>
            </a:r>
            <a:r>
              <a:rPr lang="en-US" sz="2000" dirty="0" smtClean="0">
                <a:latin typeface="Geneva"/>
                <a:cs typeface="Geneva"/>
              </a:rPr>
              <a:t> measurements on two aspects of the </a:t>
            </a:r>
            <a:r>
              <a:rPr lang="en-US" sz="2000" i="1" dirty="0" smtClean="0">
                <a:latin typeface="Geneva"/>
                <a:cs typeface="Geneva"/>
              </a:rPr>
              <a:t>n</a:t>
            </a:r>
            <a:r>
              <a:rPr lang="en-US" sz="2000" dirty="0" smtClean="0">
                <a:latin typeface="Geneva"/>
                <a:cs typeface="Geneva"/>
              </a:rPr>
              <a:t> samples</a:t>
            </a:r>
          </a:p>
          <a:p>
            <a:r>
              <a:rPr lang="en-US" sz="2000" dirty="0" smtClean="0">
                <a:latin typeface="Geneva"/>
                <a:cs typeface="Geneva"/>
              </a:rPr>
              <a:t>Maximum covariance analysis (MCA) by John </a:t>
            </a:r>
            <a:r>
              <a:rPr lang="en-US" sz="2000" dirty="0" err="1" smtClean="0">
                <a:latin typeface="Geneva"/>
                <a:cs typeface="Geneva"/>
              </a:rPr>
              <a:t>Prohaska</a:t>
            </a:r>
            <a:r>
              <a:rPr lang="en-US" sz="2000" dirty="0" smtClean="0">
                <a:latin typeface="Geneva"/>
                <a:cs typeface="Geneva"/>
              </a:rPr>
              <a:t> in 1976 in climate science</a:t>
            </a:r>
          </a:p>
        </p:txBody>
      </p:sp>
    </p:spTree>
    <p:extLst>
      <p:ext uri="{BB962C8B-B14F-4D97-AF65-F5344CB8AC3E}">
        <p14:creationId xmlns:p14="http://schemas.microsoft.com/office/powerpoint/2010/main" val="1722858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57" y="755395"/>
            <a:ext cx="6860375" cy="48408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322" y="5745"/>
            <a:ext cx="8565678" cy="786632"/>
          </a:xfrm>
        </p:spPr>
        <p:txBody>
          <a:bodyPr/>
          <a:lstStyle/>
          <a:p>
            <a:r>
              <a:rPr lang="en-US" sz="2800" dirty="0" smtClean="0">
                <a:latin typeface="Geneva"/>
                <a:cs typeface="Geneva"/>
              </a:rPr>
              <a:t>MCA proposed by John </a:t>
            </a:r>
            <a:r>
              <a:rPr lang="en-US" sz="2800" dirty="0" err="1" smtClean="0">
                <a:latin typeface="Geneva"/>
                <a:cs typeface="Geneva"/>
              </a:rPr>
              <a:t>Prohaska</a:t>
            </a:r>
            <a:r>
              <a:rPr lang="en-US" sz="2800" dirty="0" smtClean="0">
                <a:latin typeface="Geneva"/>
                <a:cs typeface="Geneva"/>
              </a:rPr>
              <a:t> in1976</a:t>
            </a:r>
            <a:endParaRPr lang="en-US" sz="2800" dirty="0">
              <a:latin typeface="Geneva"/>
              <a:cs typeface="Genev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2"/>
          </p:nvPr>
        </p:nvSpPr>
        <p:spPr>
          <a:xfrm>
            <a:off x="745065" y="5437405"/>
            <a:ext cx="7885057" cy="717103"/>
          </a:xfrm>
        </p:spPr>
        <p:txBody>
          <a:bodyPr/>
          <a:lstStyle/>
          <a:p>
            <a:r>
              <a:rPr lang="en-US" sz="1800" dirty="0" smtClean="0">
                <a:latin typeface="Geneva"/>
                <a:cs typeface="Geneva"/>
              </a:rPr>
              <a:t>Measurements of sea level pressure (181 by 59) and Sea surface temperature (32 by 59) </a:t>
            </a:r>
          </a:p>
        </p:txBody>
      </p:sp>
    </p:spTree>
    <p:extLst>
      <p:ext uri="{BB962C8B-B14F-4D97-AF65-F5344CB8AC3E}">
        <p14:creationId xmlns:p14="http://schemas.microsoft.com/office/powerpoint/2010/main" val="3738626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322" y="274638"/>
            <a:ext cx="8565678" cy="1143000"/>
          </a:xfrm>
        </p:spPr>
        <p:txBody>
          <a:bodyPr/>
          <a:lstStyle/>
          <a:p>
            <a:r>
              <a:rPr lang="en-US" dirty="0" smtClean="0">
                <a:latin typeface="Geneva"/>
                <a:cs typeface="Geneva"/>
              </a:rPr>
              <a:t>Mathematical setup of maximum covariance analysis (MCA)</a:t>
            </a:r>
            <a:endParaRPr lang="en-US" dirty="0">
              <a:latin typeface="Geneva"/>
              <a:cs typeface="Genev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745065" y="2955072"/>
            <a:ext cx="7885057" cy="3046477"/>
          </a:xfrm>
        </p:spPr>
        <p:txBody>
          <a:bodyPr/>
          <a:lstStyle/>
          <a:p>
            <a:r>
              <a:rPr lang="en-US" i="1" dirty="0">
                <a:latin typeface="Geneva"/>
                <a:cs typeface="Geneva"/>
              </a:rPr>
              <a:t>u</a:t>
            </a:r>
            <a:r>
              <a:rPr lang="en-US" dirty="0" smtClean="0">
                <a:latin typeface="Geneva"/>
                <a:cs typeface="Geneva"/>
              </a:rPr>
              <a:t> and </a:t>
            </a:r>
            <a:r>
              <a:rPr lang="en-US" i="1" dirty="0">
                <a:latin typeface="Geneva"/>
                <a:cs typeface="Geneva"/>
              </a:rPr>
              <a:t>v</a:t>
            </a:r>
            <a:r>
              <a:rPr lang="en-US" dirty="0" smtClean="0">
                <a:latin typeface="Geneva"/>
                <a:cs typeface="Geneva"/>
              </a:rPr>
              <a:t> be arbitrary unit column vector in length </a:t>
            </a:r>
            <a:r>
              <a:rPr lang="en-US" i="1" dirty="0" smtClean="0">
                <a:latin typeface="Geneva"/>
                <a:cs typeface="Geneva"/>
              </a:rPr>
              <a:t>p</a:t>
            </a:r>
            <a:r>
              <a:rPr lang="en-US" dirty="0" smtClean="0">
                <a:latin typeface="Geneva"/>
                <a:cs typeface="Geneva"/>
              </a:rPr>
              <a:t> and </a:t>
            </a:r>
            <a:r>
              <a:rPr lang="en-US" i="1" dirty="0" smtClean="0">
                <a:latin typeface="Geneva"/>
                <a:cs typeface="Geneva"/>
              </a:rPr>
              <a:t>q</a:t>
            </a:r>
            <a:r>
              <a:rPr lang="en-US" dirty="0" smtClean="0">
                <a:latin typeface="Geneva"/>
                <a:cs typeface="Geneva"/>
              </a:rPr>
              <a:t>, and represent a pattern in </a:t>
            </a:r>
            <a:r>
              <a:rPr lang="en-US" i="1" dirty="0" smtClean="0">
                <a:latin typeface="Geneva"/>
                <a:cs typeface="Geneva"/>
              </a:rPr>
              <a:t>X</a:t>
            </a:r>
            <a:r>
              <a:rPr lang="en-US" dirty="0" smtClean="0">
                <a:latin typeface="Geneva"/>
                <a:cs typeface="Geneva"/>
              </a:rPr>
              <a:t> and </a:t>
            </a:r>
            <a:r>
              <a:rPr lang="en-US" i="1" dirty="0" smtClean="0">
                <a:latin typeface="Geneva"/>
                <a:cs typeface="Geneva"/>
              </a:rPr>
              <a:t>Y</a:t>
            </a:r>
          </a:p>
          <a:p>
            <a:r>
              <a:rPr lang="en-US" i="1" dirty="0" smtClean="0">
                <a:latin typeface="Geneva"/>
                <a:cs typeface="Geneva"/>
              </a:rPr>
              <a:t>a</a:t>
            </a:r>
            <a:r>
              <a:rPr lang="en-US" dirty="0" smtClean="0">
                <a:latin typeface="Geneva"/>
                <a:cs typeface="Geneva"/>
              </a:rPr>
              <a:t> and </a:t>
            </a:r>
            <a:r>
              <a:rPr lang="en-US" i="1" dirty="0" smtClean="0">
                <a:latin typeface="Geneva"/>
                <a:cs typeface="Geneva"/>
              </a:rPr>
              <a:t>b</a:t>
            </a:r>
            <a:r>
              <a:rPr lang="en-US" dirty="0" smtClean="0">
                <a:latin typeface="Geneva"/>
                <a:cs typeface="Geneva"/>
              </a:rPr>
              <a:t>, </a:t>
            </a:r>
            <a:r>
              <a:rPr lang="en-US" i="1" dirty="0" smtClean="0">
                <a:latin typeface="Geneva"/>
                <a:cs typeface="Geneva"/>
              </a:rPr>
              <a:t>1 x n </a:t>
            </a:r>
            <a:r>
              <a:rPr lang="en-US" dirty="0" smtClean="0">
                <a:latin typeface="Geneva"/>
                <a:cs typeface="Geneva"/>
              </a:rPr>
              <a:t>vectors, are projections of </a:t>
            </a:r>
            <a:r>
              <a:rPr lang="en-US" i="1" dirty="0" smtClean="0">
                <a:latin typeface="Geneva"/>
                <a:cs typeface="Geneva"/>
              </a:rPr>
              <a:t>X</a:t>
            </a:r>
            <a:r>
              <a:rPr lang="en-US" dirty="0" smtClean="0">
                <a:latin typeface="Geneva"/>
                <a:cs typeface="Geneva"/>
              </a:rPr>
              <a:t> and </a:t>
            </a:r>
            <a:r>
              <a:rPr lang="en-US" i="1" dirty="0" smtClean="0">
                <a:latin typeface="Geneva"/>
                <a:cs typeface="Geneva"/>
              </a:rPr>
              <a:t>Y</a:t>
            </a:r>
            <a:r>
              <a:rPr lang="en-US" dirty="0" smtClean="0">
                <a:latin typeface="Geneva"/>
                <a:cs typeface="Geneva"/>
              </a:rPr>
              <a:t> onto </a:t>
            </a:r>
            <a:r>
              <a:rPr lang="en-US" i="1" dirty="0" smtClean="0">
                <a:latin typeface="Geneva"/>
                <a:cs typeface="Geneva"/>
              </a:rPr>
              <a:t>u</a:t>
            </a:r>
            <a:r>
              <a:rPr lang="en-US" dirty="0" smtClean="0">
                <a:latin typeface="Geneva"/>
                <a:cs typeface="Geneva"/>
              </a:rPr>
              <a:t> and </a:t>
            </a:r>
            <a:r>
              <a:rPr lang="en-US" i="1" dirty="0" smtClean="0">
                <a:latin typeface="Geneva"/>
                <a:cs typeface="Geneva"/>
              </a:rPr>
              <a:t>v</a:t>
            </a:r>
          </a:p>
          <a:p>
            <a:r>
              <a:rPr lang="en-US" dirty="0" smtClean="0">
                <a:latin typeface="Geneva"/>
                <a:cs typeface="Geneva"/>
              </a:rPr>
              <a:t>MCA seeks optimal </a:t>
            </a:r>
            <a:r>
              <a:rPr lang="en-US" i="1" dirty="0" smtClean="0">
                <a:latin typeface="Geneva"/>
                <a:cs typeface="Geneva"/>
              </a:rPr>
              <a:t>u</a:t>
            </a:r>
            <a:r>
              <a:rPr lang="en-US" dirty="0" smtClean="0">
                <a:latin typeface="Geneva"/>
                <a:cs typeface="Geneva"/>
              </a:rPr>
              <a:t> and </a:t>
            </a:r>
            <a:r>
              <a:rPr lang="en-US" i="1" dirty="0" smtClean="0">
                <a:latin typeface="Geneva"/>
                <a:cs typeface="Geneva"/>
              </a:rPr>
              <a:t>v</a:t>
            </a:r>
            <a:r>
              <a:rPr lang="en-US" dirty="0" smtClean="0">
                <a:latin typeface="Geneva"/>
                <a:cs typeface="Geneva"/>
              </a:rPr>
              <a:t> that maximize covariance of </a:t>
            </a:r>
            <a:r>
              <a:rPr lang="en-US" i="1" dirty="0" smtClean="0">
                <a:latin typeface="Geneva"/>
                <a:cs typeface="Geneva"/>
              </a:rPr>
              <a:t>a</a:t>
            </a:r>
            <a:r>
              <a:rPr lang="en-US" dirty="0" smtClean="0">
                <a:latin typeface="Geneva"/>
                <a:cs typeface="Geneva"/>
              </a:rPr>
              <a:t> and </a:t>
            </a:r>
            <a:r>
              <a:rPr lang="en-US" i="1" dirty="0" smtClean="0">
                <a:latin typeface="Geneva"/>
                <a:cs typeface="Geneva"/>
              </a:rPr>
              <a:t>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766163"/>
            <a:ext cx="1981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24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322" y="274638"/>
            <a:ext cx="8565678" cy="1143000"/>
          </a:xfrm>
        </p:spPr>
        <p:txBody>
          <a:bodyPr/>
          <a:lstStyle/>
          <a:p>
            <a:r>
              <a:rPr lang="en-US" dirty="0" smtClean="0">
                <a:latin typeface="Geneva"/>
                <a:cs typeface="Geneva"/>
              </a:rPr>
              <a:t>Mathematical setup of maximum covariance analysis (MCA)</a:t>
            </a:r>
            <a:endParaRPr lang="en-US" dirty="0">
              <a:latin typeface="Geneva"/>
              <a:cs typeface="Genev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745065" y="3631015"/>
            <a:ext cx="7885057" cy="2309085"/>
          </a:xfrm>
        </p:spPr>
        <p:txBody>
          <a:bodyPr/>
          <a:lstStyle/>
          <a:p>
            <a:r>
              <a:rPr lang="en-US" sz="2000" dirty="0">
                <a:latin typeface="Geneva"/>
                <a:cs typeface="Geneva"/>
              </a:rPr>
              <a:t>M</a:t>
            </a:r>
            <a:r>
              <a:rPr lang="en-US" sz="2000" dirty="0" smtClean="0">
                <a:latin typeface="Geneva"/>
                <a:cs typeface="Geneva"/>
              </a:rPr>
              <a:t>aximal </a:t>
            </a:r>
            <a:r>
              <a:rPr lang="en-US" sz="2000" i="1" dirty="0" smtClean="0">
                <a:latin typeface="Geneva"/>
                <a:cs typeface="Geneva"/>
              </a:rPr>
              <a:t>c </a:t>
            </a:r>
            <a:r>
              <a:rPr lang="en-US" sz="2000" dirty="0" smtClean="0">
                <a:latin typeface="Geneva"/>
                <a:cs typeface="Geneva"/>
              </a:rPr>
              <a:t>obtained by setting </a:t>
            </a:r>
            <a:r>
              <a:rPr lang="en-US" sz="2000" i="1" dirty="0" smtClean="0">
                <a:latin typeface="Geneva"/>
                <a:cs typeface="Geneva"/>
              </a:rPr>
              <a:t>u </a:t>
            </a:r>
            <a:r>
              <a:rPr lang="en-US" sz="2000" dirty="0" smtClean="0">
                <a:latin typeface="Geneva"/>
                <a:cs typeface="Geneva"/>
              </a:rPr>
              <a:t>and</a:t>
            </a:r>
            <a:r>
              <a:rPr lang="en-US" sz="2000" i="1" dirty="0" smtClean="0">
                <a:latin typeface="Geneva"/>
                <a:cs typeface="Geneva"/>
              </a:rPr>
              <a:t> v</a:t>
            </a:r>
            <a:r>
              <a:rPr lang="en-US" sz="2000" dirty="0" smtClean="0">
                <a:latin typeface="Geneva"/>
                <a:cs typeface="Geneva"/>
              </a:rPr>
              <a:t> the leading mode of the </a:t>
            </a:r>
            <a:r>
              <a:rPr lang="en-US" sz="2000" i="1" dirty="0" smtClean="0">
                <a:latin typeface="Geneva"/>
                <a:cs typeface="Geneva"/>
              </a:rPr>
              <a:t>SVD</a:t>
            </a:r>
            <a:r>
              <a:rPr lang="en-US" sz="2000" dirty="0" smtClean="0">
                <a:latin typeface="Geneva"/>
                <a:cs typeface="Geneva"/>
              </a:rPr>
              <a:t> of </a:t>
            </a:r>
            <a:r>
              <a:rPr lang="en-US" sz="2000" i="1" dirty="0" err="1" smtClean="0">
                <a:latin typeface="Geneva"/>
                <a:cs typeface="Geneva"/>
              </a:rPr>
              <a:t>cov</a:t>
            </a:r>
            <a:r>
              <a:rPr lang="en-US" sz="2000" i="1" dirty="0" smtClean="0">
                <a:latin typeface="Geneva"/>
                <a:cs typeface="Geneva"/>
              </a:rPr>
              <a:t>(X, Y)</a:t>
            </a:r>
          </a:p>
          <a:p>
            <a:r>
              <a:rPr lang="en-US" sz="2000" dirty="0" smtClean="0">
                <a:latin typeface="Geneva"/>
                <a:cs typeface="Geneva"/>
              </a:rPr>
              <a:t>Succeeding</a:t>
            </a:r>
            <a:r>
              <a:rPr lang="en-US" sz="2000" i="1" dirty="0" smtClean="0">
                <a:latin typeface="Geneva"/>
                <a:cs typeface="Geneva"/>
              </a:rPr>
              <a:t> SVD </a:t>
            </a:r>
            <a:r>
              <a:rPr lang="en-US" sz="2000" dirty="0" smtClean="0">
                <a:latin typeface="Geneva"/>
                <a:cs typeface="Geneva"/>
              </a:rPr>
              <a:t>modes maximize succeeding </a:t>
            </a:r>
            <a:r>
              <a:rPr lang="en-US" sz="2000" i="1" dirty="0" smtClean="0">
                <a:latin typeface="Geneva"/>
                <a:cs typeface="Geneva"/>
              </a:rPr>
              <a:t>c</a:t>
            </a:r>
            <a:endParaRPr lang="en-US" sz="2000" dirty="0" smtClean="0">
              <a:latin typeface="Geneva"/>
              <a:cs typeface="Genev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1832109"/>
            <a:ext cx="32512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3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322" y="274638"/>
            <a:ext cx="8565678" cy="1143000"/>
          </a:xfrm>
        </p:spPr>
        <p:txBody>
          <a:bodyPr/>
          <a:lstStyle/>
          <a:p>
            <a:r>
              <a:rPr lang="en-US" dirty="0" smtClean="0">
                <a:latin typeface="Geneva"/>
                <a:cs typeface="Geneva"/>
              </a:rPr>
              <a:t>Mathematical setup of maximum covariance analysis (MCA)</a:t>
            </a:r>
            <a:endParaRPr lang="en-US" dirty="0">
              <a:latin typeface="Geneva"/>
              <a:cs typeface="Genev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02" y="1866900"/>
            <a:ext cx="5339818" cy="276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62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57" y="755395"/>
            <a:ext cx="6860375" cy="48408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322" y="5745"/>
            <a:ext cx="8565678" cy="786632"/>
          </a:xfrm>
        </p:spPr>
        <p:txBody>
          <a:bodyPr/>
          <a:lstStyle/>
          <a:p>
            <a:r>
              <a:rPr lang="en-US" sz="2800" dirty="0" smtClean="0">
                <a:latin typeface="Geneva"/>
                <a:cs typeface="Geneva"/>
              </a:rPr>
              <a:t>MCA proposed by John </a:t>
            </a:r>
            <a:r>
              <a:rPr lang="en-US" sz="2800" dirty="0" err="1" smtClean="0">
                <a:latin typeface="Geneva"/>
                <a:cs typeface="Geneva"/>
              </a:rPr>
              <a:t>Prohaska</a:t>
            </a:r>
            <a:r>
              <a:rPr lang="en-US" sz="2800" dirty="0" smtClean="0">
                <a:latin typeface="Geneva"/>
                <a:cs typeface="Geneva"/>
              </a:rPr>
              <a:t> in1976</a:t>
            </a:r>
            <a:endParaRPr lang="en-US" sz="2800" dirty="0">
              <a:latin typeface="Geneva"/>
              <a:cs typeface="Genev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2"/>
          </p:nvPr>
        </p:nvSpPr>
        <p:spPr>
          <a:xfrm>
            <a:off x="745065" y="5437405"/>
            <a:ext cx="7885057" cy="717103"/>
          </a:xfrm>
        </p:spPr>
        <p:txBody>
          <a:bodyPr/>
          <a:lstStyle/>
          <a:p>
            <a:r>
              <a:rPr lang="en-US" sz="1800" dirty="0" smtClean="0">
                <a:latin typeface="Geneva"/>
                <a:cs typeface="Geneva"/>
              </a:rPr>
              <a:t>Measurements of sea level pressure (181 by 59) and Sea surface temperature (32 by 59) </a:t>
            </a:r>
          </a:p>
        </p:txBody>
      </p:sp>
    </p:spTree>
    <p:extLst>
      <p:ext uri="{BB962C8B-B14F-4D97-AF65-F5344CB8AC3E}">
        <p14:creationId xmlns:p14="http://schemas.microsoft.com/office/powerpoint/2010/main" val="3658697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41" y="485650"/>
            <a:ext cx="8588159" cy="551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9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_Template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ark Blue - Simple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ight Blue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Dark Green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Dark Grey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Rose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Dark Grey Solid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rgbClr val="FFFFFF"/>
            </a:solidFill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Dark Blue Solid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rgbClr val="FFFFFF"/>
            </a:solidFill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37670</TotalTime>
  <Words>901</Words>
  <Application>Microsoft Macintosh PowerPoint</Application>
  <PresentationFormat>On-screen Show (4:3)</PresentationFormat>
  <Paragraphs>115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Powerpoint_Template</vt:lpstr>
      <vt:lpstr>Dark Blue - Simple</vt:lpstr>
      <vt:lpstr>Light Blue Master</vt:lpstr>
      <vt:lpstr>Dark Green Master</vt:lpstr>
      <vt:lpstr>Dark Grey Master</vt:lpstr>
      <vt:lpstr>Rose Master</vt:lpstr>
      <vt:lpstr>Dark Grey Solid Master</vt:lpstr>
      <vt:lpstr>Dark Blue Solid Master</vt:lpstr>
      <vt:lpstr>Permutation-based maximum covariance analysis (PMCA): a method to integrate two datasets</vt:lpstr>
      <vt:lpstr>Problem: extract similar patterns from two datasets</vt:lpstr>
      <vt:lpstr>Data: two parallel measurements from the same group of samples</vt:lpstr>
      <vt:lpstr>MCA proposed by John Prohaska in1976</vt:lpstr>
      <vt:lpstr>Mathematical setup of maximum covariance analysis (MCA)</vt:lpstr>
      <vt:lpstr>Mathematical setup of maximum covariance analysis (MCA)</vt:lpstr>
      <vt:lpstr>Mathematical setup of maximum covariance analysis (MCA)</vt:lpstr>
      <vt:lpstr>MCA proposed by John Prohaska in1976</vt:lpstr>
      <vt:lpstr>PowerPoint Presentation</vt:lpstr>
      <vt:lpstr>CFA: Pawitan et al.</vt:lpstr>
      <vt:lpstr>CFA: Pawitan et al.</vt:lpstr>
      <vt:lpstr>Bulk RNA sequencing</vt:lpstr>
      <vt:lpstr>Identify genotype- and age-related genes</vt:lpstr>
      <vt:lpstr>3005 cortical cells, 48 cell types</vt:lpstr>
      <vt:lpstr>Clustering the 48 cell types by 108 chosen genes</vt:lpstr>
      <vt:lpstr>MCA setup</vt:lpstr>
      <vt:lpstr>MCA: variance, u and v</vt:lpstr>
      <vt:lpstr>MCA: A and B</vt:lpstr>
      <vt:lpstr>Permutation-based MCA (R. Ball)</vt:lpstr>
      <vt:lpstr>Permutation-based MCA (R. Ball)</vt:lpstr>
      <vt:lpstr>Permutation-based MCA (R. Ball)</vt:lpstr>
      <vt:lpstr>Permutation-based MCA (R. Ball)</vt:lpstr>
      <vt:lpstr>Results</vt:lpstr>
      <vt:lpstr>End</vt:lpstr>
      <vt:lpstr>PowerPoint Presentation</vt:lpstr>
      <vt:lpstr>APP2m and CA2Pyr2</vt:lpstr>
    </vt:vector>
  </TitlesOfParts>
  <Manager/>
  <Company>Sametz Blackstone Associates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Aaron Powers</dc:creator>
  <cp:keywords/>
  <dc:description/>
  <cp:lastModifiedBy>Xulong Wang</cp:lastModifiedBy>
  <cp:revision>792</cp:revision>
  <cp:lastPrinted>2015-01-25T07:31:30Z</cp:lastPrinted>
  <dcterms:created xsi:type="dcterms:W3CDTF">2013-06-03T21:39:57Z</dcterms:created>
  <dcterms:modified xsi:type="dcterms:W3CDTF">2016-04-19T17:47:13Z</dcterms:modified>
  <cp:category/>
</cp:coreProperties>
</file>