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25"/>
  </p:notesMasterIdLst>
  <p:handoutMasterIdLst>
    <p:handoutMasterId r:id="rId26"/>
  </p:handoutMasterIdLst>
  <p:sldIdLst>
    <p:sldId id="256" r:id="rId9"/>
    <p:sldId id="309" r:id="rId10"/>
    <p:sldId id="302" r:id="rId11"/>
    <p:sldId id="308" r:id="rId12"/>
    <p:sldId id="289" r:id="rId13"/>
    <p:sldId id="299" r:id="rId14"/>
    <p:sldId id="300" r:id="rId15"/>
    <p:sldId id="301" r:id="rId16"/>
    <p:sldId id="303" r:id="rId17"/>
    <p:sldId id="310" r:id="rId18"/>
    <p:sldId id="312" r:id="rId19"/>
    <p:sldId id="307" r:id="rId20"/>
    <p:sldId id="313" r:id="rId21"/>
    <p:sldId id="314" r:id="rId22"/>
    <p:sldId id="311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66" d="100"/>
          <a:sy n="166" d="100"/>
        </p:scale>
        <p:origin x="-208" y="-112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single cell and bulk RNA-</a:t>
            </a:r>
            <a:r>
              <a:rPr lang="en-US" dirty="0" err="1" smtClean="0"/>
              <a:t>seq</a:t>
            </a:r>
            <a:r>
              <a:rPr lang="en-US" dirty="0" smtClean="0"/>
              <a:t> with PMCA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09 at 10.2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7" y="395472"/>
            <a:ext cx="6024226" cy="586482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4629"/>
            <a:ext cx="8229600" cy="441102"/>
          </a:xfrm>
        </p:spPr>
        <p:txBody>
          <a:bodyPr>
            <a:normAutofit fontScale="90000"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000" b="1" dirty="0" smtClean="0">
                <a:latin typeface="Arial"/>
                <a:cs typeface="Arial"/>
              </a:rPr>
              <a:t>Cluster the 3005 cells into 9 major and 47 subtypes (graph from original paper)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21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000" b="1" dirty="0" smtClean="0">
                <a:latin typeface="Arial"/>
                <a:cs typeface="Arial"/>
              </a:rPr>
              <a:t>Gene expression profiles of the 47 cell types were quantified by a generalized linear model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243" y="1913735"/>
            <a:ext cx="7997557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We model each gene in the following model: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y </a:t>
            </a:r>
            <a:r>
              <a:rPr lang="en-US" sz="1600" dirty="0"/>
              <a:t>∼ NB(μ, </a:t>
            </a:r>
            <a:r>
              <a:rPr lang="en-US" sz="1600" dirty="0" err="1"/>
              <a:t>ρ</a:t>
            </a:r>
            <a:r>
              <a:rPr lang="en-US" sz="1600" dirty="0" smtClean="0"/>
              <a:t>), where y is the UMI</a:t>
            </a:r>
            <a:r>
              <a:rPr lang="en-US" sz="1600" dirty="0"/>
              <a:t> </a:t>
            </a:r>
            <a:r>
              <a:rPr lang="en-US" sz="1600" dirty="0" smtClean="0"/>
              <a:t>count for the gene in a given sample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μ = β(astrocyte) ∗ astrocyte + β(neuron) ∗ neuron +</a:t>
            </a:r>
            <a:r>
              <a:rPr lang="en-US" sz="1600" dirty="0"/>
              <a:t>...+</a:t>
            </a:r>
            <a:r>
              <a:rPr lang="en-US" sz="1600" dirty="0" smtClean="0"/>
              <a:t>β(basal) ∗ basal, where basal is the total molecular count of the cell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Prior(β, </a:t>
            </a:r>
            <a:r>
              <a:rPr lang="en-US" sz="1600" dirty="0" err="1" smtClean="0"/>
              <a:t>ρ</a:t>
            </a:r>
            <a:r>
              <a:rPr lang="en-US" sz="1600" dirty="0" smtClean="0"/>
              <a:t>) </a:t>
            </a:r>
            <a:r>
              <a:rPr lang="en-US" sz="1600" dirty="0"/>
              <a:t>∼ </a:t>
            </a:r>
            <a:r>
              <a:rPr lang="en-US" sz="1600" dirty="0" err="1" smtClean="0"/>
              <a:t>cauchy</a:t>
            </a:r>
            <a:r>
              <a:rPr lang="en-US" sz="1600" dirty="0" smtClean="0"/>
              <a:t>(0, 10) 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Model parameters were estimated by MCMC sampling, and summarized by the first mode</a:t>
            </a:r>
          </a:p>
        </p:txBody>
      </p:sp>
    </p:spTree>
    <p:extLst>
      <p:ext uri="{BB962C8B-B14F-4D97-AF65-F5344CB8AC3E}">
        <p14:creationId xmlns:p14="http://schemas.microsoft.com/office/powerpoint/2010/main" val="24389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Cluster the 47 cell types by the 108 chosen genes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14" name="Picture 13" descr="hc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r="5770"/>
          <a:stretch/>
        </p:blipFill>
        <p:spPr>
          <a:xfrm>
            <a:off x="506686" y="1418479"/>
            <a:ext cx="83882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PMCA setup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359" y="1998068"/>
            <a:ext cx="2575422" cy="174919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Gene expression from 8 groups defined by 4 ages (2m, 4m, 5m, 6m) and 2 genotypes (WT, APP)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Normalize all signal to 2m WT </a:t>
            </a:r>
            <a:endParaRPr lang="en-US" sz="1000" dirty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X matrix: 7 by 108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0086" y="1364873"/>
            <a:ext cx="147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Bulk RNA-</a:t>
            </a:r>
            <a:r>
              <a:rPr lang="en-US" sz="1600" dirty="0" err="1" smtClean="0"/>
              <a:t>seq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06" y="1349662"/>
            <a:ext cx="206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Single cell  RNA-</a:t>
            </a:r>
            <a:r>
              <a:rPr lang="en-US" sz="1600" dirty="0" err="1" smtClean="0"/>
              <a:t>seq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80592" y="1969750"/>
            <a:ext cx="2575422" cy="174919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Gene expression estimation from 47 cell types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/>
              <a:t>Y</a:t>
            </a:r>
            <a:r>
              <a:rPr lang="en-US" sz="1000" dirty="0" smtClean="0"/>
              <a:t> matrix: 47 by 108</a:t>
            </a:r>
          </a:p>
        </p:txBody>
      </p:sp>
    </p:spTree>
    <p:extLst>
      <p:ext uri="{BB962C8B-B14F-4D97-AF65-F5344CB8AC3E}">
        <p14:creationId xmlns:p14="http://schemas.microsoft.com/office/powerpoint/2010/main" val="340341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MCA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2" name="Picture 1" descr="vari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84" y="855839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4300" y="4916515"/>
            <a:ext cx="24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SVD(</a:t>
            </a:r>
            <a:r>
              <a:rPr lang="en-US" dirty="0" err="1" smtClean="0"/>
              <a:t>Cov</a:t>
            </a:r>
            <a:r>
              <a:rPr lang="en-US" dirty="0" smtClean="0"/>
              <a:t>(X, Y))$d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Results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2" y="1330148"/>
            <a:ext cx="6370791" cy="196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32" y="3577580"/>
            <a:ext cx="2992568" cy="21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APP2m and CA2Pyr2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profi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" y="1354194"/>
            <a:ext cx="8137282" cy="40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2745124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270384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2701507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861472" y="2364124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 (5/5)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536859" y="2361782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 (7/5)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2703849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270267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160280" y="2362953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4m (9/5)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270682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374718" y="2367101"/>
            <a:ext cx="109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5m (13/11)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314944"/>
            <a:ext cx="7885057" cy="1143000"/>
          </a:xfrm>
        </p:spPr>
        <p:txBody>
          <a:bodyPr/>
          <a:lstStyle/>
          <a:p>
            <a:r>
              <a:rPr lang="en-US" dirty="0" smtClean="0"/>
              <a:t>Gene expression estimation for bulk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 rot="5400000">
            <a:off x="4305018" y="2793610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3640953" y="2119649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>
              <a:lnSpc>
                <a:spcPct val="120000"/>
              </a:lnSpc>
            </a:pPr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3640953" y="3375270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3640953" y="4630890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4305018" y="4049231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Model bulk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41" y="2435043"/>
            <a:ext cx="5354592" cy="2507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5" y="1559348"/>
            <a:ext cx="6530615" cy="2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495552"/>
            <a:ext cx="7885057" cy="860787"/>
          </a:xfrm>
        </p:spPr>
        <p:txBody>
          <a:bodyPr/>
          <a:lstStyle/>
          <a:p>
            <a:r>
              <a:rPr lang="en-US" dirty="0" smtClean="0"/>
              <a:t>Pipeline to identify APP- and aging-related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79361" y="3290259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 squared &gt; 0.5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F-test q-value (FDR) &lt; 0.05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79361" y="2209109"/>
            <a:ext cx="5574402" cy="369303"/>
            <a:chOff x="2607674" y="2358936"/>
            <a:chExt cx="5574402" cy="3693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41802"/>
            <a:stretch/>
          </p:blipFill>
          <p:spPr>
            <a:xfrm>
              <a:off x="3030987" y="2414585"/>
              <a:ext cx="4525592" cy="2776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607674" y="2358936"/>
              <a:ext cx="5574402" cy="3693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79361" y="4293854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App-predictors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Absolute effect size (log2fc) </a:t>
            </a:r>
            <a:r>
              <a:rPr lang="en-US" sz="1000" dirty="0"/>
              <a:t>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342762" y="4293854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Age-predictors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Absolute effect size (log2fc) &gt; 0.2</a:t>
            </a:r>
            <a:endParaRPr lang="en-US" sz="1000" dirty="0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4044241" y="283386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2684236" y="3854381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5392506" y="3854380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ap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477211"/>
            <a:ext cx="1599713" cy="319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Stratify the APP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5829" y="1540260"/>
            <a:ext cx="5614776" cy="2387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App effect does not appear until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as early as 2 month and does not go further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</a:t>
            </a:r>
            <a:r>
              <a:rPr lang="en-US" sz="1000" dirty="0" smtClean="0"/>
              <a:t>, </a:t>
            </a:r>
            <a:r>
              <a:rPr lang="en-US" sz="1000" dirty="0"/>
              <a:t>additional change appears in 5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briefly in 5 month, but not before or after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month, but additional change appears in 5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month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5 </a:t>
            </a:r>
            <a:r>
              <a:rPr lang="en-US" sz="1000" dirty="0" smtClean="0"/>
              <a:t>month and 6 </a:t>
            </a:r>
            <a:r>
              <a:rPr lang="en-US" sz="1000" dirty="0"/>
              <a:t>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2 month, and additional change appear in 4 month but not afterward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and 5 month, but additional change appears in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and 5 month</a:t>
            </a:r>
          </a:p>
        </p:txBody>
      </p:sp>
    </p:spTree>
    <p:extLst>
      <p:ext uri="{BB962C8B-B14F-4D97-AF65-F5344CB8AC3E}">
        <p14:creationId xmlns:p14="http://schemas.microsoft.com/office/powerpoint/2010/main" val="872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Stratify the aging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1993" y="1098756"/>
            <a:ext cx="4963556" cy="192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no additional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only on 6 month without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additional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from 4 to 6 month, no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Both Age and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Age effect from 4 to 6 month, </a:t>
            </a:r>
            <a:r>
              <a:rPr lang="en-US" sz="1000" dirty="0" smtClean="0"/>
              <a:t>additional </a:t>
            </a:r>
            <a:r>
              <a:rPr lang="en-US" sz="1000" dirty="0"/>
              <a:t>App-dependent age </a:t>
            </a:r>
            <a:r>
              <a:rPr lang="en-US" sz="1000" dirty="0" smtClean="0"/>
              <a:t>effect from 5 to 6 month</a:t>
            </a: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5" name="Picture 4" descr="tile_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" y="1043803"/>
            <a:ext cx="1889321" cy="50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Merge the APP and aging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Screen Shot 2015-04-03 at 2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38" y="1520395"/>
            <a:ext cx="3527001" cy="3230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264" y="4637354"/>
            <a:ext cx="739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108 </a:t>
            </a:r>
            <a:r>
              <a:rPr lang="en-US" sz="1600" dirty="0"/>
              <a:t>of the 179 genes </a:t>
            </a:r>
            <a:r>
              <a:rPr lang="en-US" sz="1600" dirty="0" smtClean="0"/>
              <a:t>by merging app and aging genes have </a:t>
            </a:r>
            <a:r>
              <a:rPr lang="en-US" sz="1600" dirty="0"/>
              <a:t>measurements in single cell RNA-</a:t>
            </a:r>
            <a:r>
              <a:rPr lang="en-US" sz="1600" dirty="0" err="1"/>
              <a:t>seq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These 108 genes were used for PMCA analysis</a:t>
            </a:r>
          </a:p>
        </p:txBody>
      </p:sp>
    </p:spTree>
    <p:extLst>
      <p:ext uri="{BB962C8B-B14F-4D97-AF65-F5344CB8AC3E}">
        <p14:creationId xmlns:p14="http://schemas.microsoft.com/office/powerpoint/2010/main" val="2224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2535" y="0"/>
            <a:ext cx="8229600" cy="897415"/>
          </a:xfrm>
        </p:spPr>
        <p:txBody>
          <a:bodyPr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400" b="1" dirty="0" smtClean="0"/>
              <a:t>Single cell RNA-sequencing on </a:t>
            </a:r>
            <a:r>
              <a:rPr lang="en-US" sz="2400" b="1" dirty="0"/>
              <a:t>3005 </a:t>
            </a:r>
            <a:r>
              <a:rPr lang="en-US" sz="2400" dirty="0"/>
              <a:t>c</a:t>
            </a:r>
            <a:r>
              <a:rPr lang="en-US" sz="2400" b="1" dirty="0" smtClean="0"/>
              <a:t>ortical </a:t>
            </a:r>
            <a:r>
              <a:rPr lang="en-US" sz="2400" dirty="0"/>
              <a:t>c</a:t>
            </a:r>
            <a:r>
              <a:rPr lang="en-US" sz="2400" b="1" dirty="0" smtClean="0"/>
              <a:t>ells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51754" y="3879580"/>
            <a:ext cx="7997557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Individual </a:t>
            </a:r>
            <a:r>
              <a:rPr lang="en-US" sz="1400" dirty="0">
                <a:latin typeface="Arial"/>
                <a:cs typeface="Arial"/>
              </a:rPr>
              <a:t>RNA molecules were counted using unique molecular </a:t>
            </a:r>
            <a:r>
              <a:rPr lang="en-US" sz="1400" dirty="0" smtClean="0">
                <a:latin typeface="Arial"/>
                <a:cs typeface="Arial"/>
              </a:rPr>
              <a:t>identifiers (UMI)</a:t>
            </a: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Molecularly </a:t>
            </a:r>
            <a:r>
              <a:rPr lang="en-US" sz="1400" dirty="0">
                <a:latin typeface="Arial"/>
                <a:cs typeface="Arial"/>
              </a:rPr>
              <a:t>distinct classes of cells were identified by clustering (9 major classes and 47 subclasses</a:t>
            </a:r>
            <a:r>
              <a:rPr lang="en-US" sz="14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i="1" dirty="0" smtClean="0">
                <a:cs typeface="Arial"/>
              </a:rPr>
              <a:t>Cell </a:t>
            </a:r>
            <a:r>
              <a:rPr lang="en-US" sz="1400" i="1" dirty="0">
                <a:cs typeface="Arial"/>
              </a:rPr>
              <a:t>types in the mouse cortex and hippocampus revealed by single-cell RNA-seq. </a:t>
            </a:r>
            <a:br>
              <a:rPr lang="en-US" sz="1400" i="1" dirty="0">
                <a:cs typeface="Arial"/>
              </a:rPr>
            </a:br>
            <a:r>
              <a:rPr lang="en-US" sz="1400" i="1" dirty="0">
                <a:cs typeface="Arial"/>
              </a:rPr>
              <a:t>Science. 2015. </a:t>
            </a:r>
            <a:endParaRPr lang="en-US" sz="1400" i="1" dirty="0"/>
          </a:p>
        </p:txBody>
      </p:sp>
      <p:pic>
        <p:nvPicPr>
          <p:cNvPr id="2" name="Picture 1" descr="Screen Shot 2015-10-09 at 11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4" y="1191297"/>
            <a:ext cx="6661935" cy="25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78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30733</TotalTime>
  <Words>673</Words>
  <Application>Microsoft Macintosh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Integrating single cell and bulk RNA-seq with PMCA</vt:lpstr>
      <vt:lpstr>Experiment design</vt:lpstr>
      <vt:lpstr>Gene expression estimation for bulk RNA-seq</vt:lpstr>
      <vt:lpstr>Model bulk RNA-seq data</vt:lpstr>
      <vt:lpstr>Pipeline to identify APP- and aging-related genes</vt:lpstr>
      <vt:lpstr>Stratify the APP genes</vt:lpstr>
      <vt:lpstr>Stratify the aging genes</vt:lpstr>
      <vt:lpstr>Merge the APP and aging genes</vt:lpstr>
      <vt:lpstr>Single cell RNA-sequencing on 3005 cortical cells</vt:lpstr>
      <vt:lpstr>Cluster the 3005 cells into 9 major and 47 subtypes (graph from original paper)</vt:lpstr>
      <vt:lpstr>Gene expression profiles of the 47 cell types were quantified by a generalized linear model</vt:lpstr>
      <vt:lpstr>Cluster the 47 cell types by the 108 chosen genes</vt:lpstr>
      <vt:lpstr>PMCA setup</vt:lpstr>
      <vt:lpstr>MCA</vt:lpstr>
      <vt:lpstr>Results</vt:lpstr>
      <vt:lpstr>APP2m and CA2Pyr2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607</cp:revision>
  <cp:lastPrinted>2015-01-25T07:31:30Z</cp:lastPrinted>
  <dcterms:created xsi:type="dcterms:W3CDTF">2013-06-03T21:39:57Z</dcterms:created>
  <dcterms:modified xsi:type="dcterms:W3CDTF">2015-10-09T20:05:51Z</dcterms:modified>
  <cp:category/>
</cp:coreProperties>
</file>