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7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5" r:id="rId1"/>
    <p:sldMasterId id="2147484065" r:id="rId2"/>
    <p:sldMasterId id="2147484017" r:id="rId3"/>
    <p:sldMasterId id="2147484029" r:id="rId4"/>
    <p:sldMasterId id="2147484041" r:id="rId5"/>
    <p:sldMasterId id="2147484053" r:id="rId6"/>
    <p:sldMasterId id="2147484092" r:id="rId7"/>
    <p:sldMasterId id="2147484079" r:id="rId8"/>
  </p:sldMasterIdLst>
  <p:notesMasterIdLst>
    <p:notesMasterId r:id="rId25"/>
  </p:notesMasterIdLst>
  <p:handoutMasterIdLst>
    <p:handoutMasterId r:id="rId26"/>
  </p:handoutMasterIdLst>
  <p:sldIdLst>
    <p:sldId id="256" r:id="rId9"/>
    <p:sldId id="309" r:id="rId10"/>
    <p:sldId id="302" r:id="rId11"/>
    <p:sldId id="308" r:id="rId12"/>
    <p:sldId id="289" r:id="rId13"/>
    <p:sldId id="299" r:id="rId14"/>
    <p:sldId id="300" r:id="rId15"/>
    <p:sldId id="301" r:id="rId16"/>
    <p:sldId id="303" r:id="rId17"/>
    <p:sldId id="310" r:id="rId18"/>
    <p:sldId id="312" r:id="rId19"/>
    <p:sldId id="307" r:id="rId20"/>
    <p:sldId id="313" r:id="rId21"/>
    <p:sldId id="314" r:id="rId22"/>
    <p:sldId id="311" r:id="rId23"/>
    <p:sldId id="31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B4A49"/>
    <a:srgbClr val="548080"/>
    <a:srgbClr val="5CA6D8"/>
    <a:srgbClr val="4F6698"/>
    <a:srgbClr val="0B6EC5"/>
    <a:srgbClr val="0285CA"/>
    <a:srgbClr val="A2A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4" autoAdjust="0"/>
    <p:restoredTop sz="94660"/>
  </p:normalViewPr>
  <p:slideViewPr>
    <p:cSldViewPr snapToGrid="0" snapToObjects="1" showGuides="1">
      <p:cViewPr varScale="1">
        <p:scale>
          <a:sx n="146" d="100"/>
          <a:sy n="146" d="100"/>
        </p:scale>
        <p:origin x="-736" y="-112"/>
      </p:cViewPr>
      <p:guideLst>
        <p:guide orient="horz" pos="1192"/>
        <p:guide pos="32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0C841-A34D-0F44-B99C-434D0D484263}" type="datetimeFigureOut">
              <a:rPr lang="en-US" smtClean="0"/>
              <a:pPr/>
              <a:t>10/9/15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7D7A8-7AD1-D847-88F0-AC6D5D9279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7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F55D3-CD27-9042-95C4-4762BDC1F504}" type="datetimeFigureOut">
              <a:rPr lang="en-US" smtClean="0"/>
              <a:pPr/>
              <a:t>10/9/15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1C36C-116C-BC4F-AAB9-02D408A4C5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79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5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5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90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6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1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1348013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427" y="1030653"/>
            <a:ext cx="6812644" cy="2569798"/>
          </a:xfrm>
        </p:spPr>
        <p:txBody>
          <a:bodyPr/>
          <a:lstStyle>
            <a:lvl1pPr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6427" y="3886200"/>
            <a:ext cx="3528787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52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51586" y="1600200"/>
            <a:ext cx="837565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97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1585" y="1600200"/>
            <a:ext cx="4090438" cy="4849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4736062" y="1600200"/>
            <a:ext cx="4090438" cy="4849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8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1586" y="1600201"/>
            <a:ext cx="8374914" cy="431437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1055" y="6061303"/>
            <a:ext cx="4129088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6819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11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-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05212" y="0"/>
            <a:ext cx="7338787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77142" y="1030653"/>
            <a:ext cx="6667501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7142" y="3886200"/>
            <a:ext cx="3528787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1348012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1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57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941442" y="1600200"/>
            <a:ext cx="7885057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82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442" y="1600200"/>
            <a:ext cx="7885057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0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25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9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38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9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74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68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9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7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68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26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4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18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66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9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41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36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64627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03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1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09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3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5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4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52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94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199" y="0"/>
            <a:ext cx="3271157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6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9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4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-163385" y="5288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77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2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24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3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23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76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626100" y="914400"/>
            <a:ext cx="3200400" cy="51736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07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5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199" y="0"/>
            <a:ext cx="3195053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91749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98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57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4627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45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9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47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54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91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89429" y="6023428"/>
            <a:ext cx="8454571" cy="83457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4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486400" y="0"/>
            <a:ext cx="36576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>
                <a:solidFill>
                  <a:schemeClr val="bg1"/>
                </a:solidFill>
              </a:defRPr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>
                <a:solidFill>
                  <a:schemeClr val="bg1"/>
                </a:solidFill>
              </a:defRPr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>
                <a:solidFill>
                  <a:schemeClr val="bg1"/>
                </a:solidFill>
              </a:defRPr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>
                <a:solidFill>
                  <a:schemeClr val="bg1"/>
                </a:solidFill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8700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  <a:solidFill>
            <a:schemeClr val="tx1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3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199" y="0"/>
            <a:ext cx="3271157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60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45720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37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133679" y="21167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err="1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147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1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35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6170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53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89429" y="6023428"/>
            <a:ext cx="8454571" cy="83457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2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486400" y="0"/>
            <a:ext cx="36576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3493" y="0"/>
            <a:ext cx="4992062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>
                <a:solidFill>
                  <a:schemeClr val="bg1"/>
                </a:solidFill>
              </a:defRPr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>
                <a:solidFill>
                  <a:schemeClr val="bg1"/>
                </a:solidFill>
              </a:defRPr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>
                <a:solidFill>
                  <a:schemeClr val="bg1"/>
                </a:solidFill>
              </a:defRPr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>
                <a:solidFill>
                  <a:schemeClr val="bg1"/>
                </a:solidFill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1249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  <a:solidFill>
            <a:srgbClr val="002D7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49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5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45720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  <a:solidFill>
            <a:srgbClr val="002D72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61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3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0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Relationship Id="rId8" Type="http://schemas.openxmlformats.org/officeDocument/2006/relationships/image" Target="../media/image6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theme" Target="../theme/theme3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theme" Target="../theme/theme4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theme" Target="../theme/theme5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Relationship Id="rId9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7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theme" Target="../theme/theme6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6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theme" Target="../theme/theme7.xml"/><Relationship Id="rId12" Type="http://schemas.openxmlformats.org/officeDocument/2006/relationships/image" Target="../media/image7.png"/><Relationship Id="rId13" Type="http://schemas.openxmlformats.org/officeDocument/2006/relationships/image" Target="../media/image8.png"/><Relationship Id="rId14" Type="http://schemas.openxmlformats.org/officeDocument/2006/relationships/image" Target="../media/image9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9.xml"/><Relationship Id="rId3" Type="http://schemas.openxmlformats.org/officeDocument/2006/relationships/slideLayout" Target="../slideLayouts/slideLayout60.xml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theme" Target="../theme/theme8.xml"/><Relationship Id="rId12" Type="http://schemas.openxmlformats.org/officeDocument/2006/relationships/image" Target="../media/image7.png"/><Relationship Id="rId13" Type="http://schemas.openxmlformats.org/officeDocument/2006/relationships/image" Target="../media/image10.png"/><Relationship Id="rId14" Type="http://schemas.openxmlformats.org/officeDocument/2006/relationships/image" Target="../media/image9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9.xml"/><Relationship Id="rId3" Type="http://schemas.openxmlformats.org/officeDocument/2006/relationships/slideLayout" Target="../slideLayouts/slideLayout70.xml"/><Relationship Id="rId4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5.xml"/><Relationship Id="rId9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9" name="Picture 8" descr="bugs-01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6" y="6168807"/>
            <a:ext cx="960056" cy="5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8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2" r:id="rId5"/>
    <p:sldLayoutId id="2147484074" r:id="rId6"/>
    <p:sldLayoutId id="2147484013" r:id="rId7"/>
    <p:sldLayoutId id="2147484014" r:id="rId8"/>
    <p:sldLayoutId id="2147484015" r:id="rId9"/>
    <p:sldLayoutId id="2147484016" r:id="rId10"/>
    <p:sldLayoutId id="2147484105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5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6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586" y="274638"/>
            <a:ext cx="8374914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586" y="1600200"/>
            <a:ext cx="8374914" cy="484051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6878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2" r:id="rId5"/>
    <p:sldLayoutId id="2147484073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8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9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11" name="Picture 10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6" y="6168807"/>
            <a:ext cx="960056" cy="5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6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4" r:id="rId5"/>
    <p:sldLayoutId id="2147484075" r:id="rId6"/>
    <p:sldLayoutId id="2147484025" r:id="rId7"/>
    <p:sldLayoutId id="2147484026" r:id="rId8"/>
    <p:sldLayoutId id="2147484027" r:id="rId9"/>
    <p:sldLayoutId id="2147484028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11" name="Picture 10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6" y="6168807"/>
            <a:ext cx="960056" cy="5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4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6" r:id="rId5"/>
    <p:sldLayoutId id="2147484076" r:id="rId6"/>
    <p:sldLayoutId id="2147484037" r:id="rId7"/>
    <p:sldLayoutId id="2147484038" r:id="rId8"/>
    <p:sldLayoutId id="2147484039" r:id="rId9"/>
    <p:sldLayoutId id="2147484040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11" name="Picture 10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6" y="6168807"/>
            <a:ext cx="960056" cy="5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3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8" r:id="rId5"/>
    <p:sldLayoutId id="2147484077" r:id="rId6"/>
    <p:sldLayoutId id="2147484049" r:id="rId7"/>
    <p:sldLayoutId id="2147484050" r:id="rId8"/>
    <p:sldLayoutId id="2147484051" r:id="rId9"/>
    <p:sldLayoutId id="2147484052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9" name="Picture 8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6" y="6168807"/>
            <a:ext cx="960056" cy="5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2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60" r:id="rId5"/>
    <p:sldLayoutId id="2147484078" r:id="rId6"/>
    <p:sldLayoutId id="2147484061" r:id="rId7"/>
    <p:sldLayoutId id="2147484062" r:id="rId8"/>
    <p:sldLayoutId id="2147484063" r:id="rId9"/>
    <p:sldLayoutId id="2147484064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FooterText_whit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23" name="Picture 22" descr="bugs-02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6172200"/>
            <a:ext cx="960152" cy="57151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464627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F1C4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bg1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bg1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FooterText_whit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4" name="Picture 3" descr="bugs-03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6172200"/>
            <a:ext cx="960152" cy="57151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0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F1C4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bg1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bg1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Integrating single cell and bulk RNA-</a:t>
            </a:r>
            <a:r>
              <a:rPr lang="en-US" dirty="0" err="1" smtClean="0"/>
              <a:t>seq</a:t>
            </a:r>
            <a:r>
              <a:rPr lang="en-US" dirty="0" smtClean="0"/>
              <a:t> with PMCA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66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10-09 at 10.23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17" y="395472"/>
            <a:ext cx="6024226" cy="586482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34629"/>
            <a:ext cx="8229600" cy="441102"/>
          </a:xfrm>
        </p:spPr>
        <p:txBody>
          <a:bodyPr>
            <a:normAutofit fontScale="90000"/>
          </a:bodyPr>
          <a:lstStyle/>
          <a:p>
            <a:pPr marL="171450" indent="-171450">
              <a:lnSpc>
                <a:spcPct val="150000"/>
              </a:lnSpc>
            </a:pPr>
            <a:r>
              <a:rPr lang="en-US" sz="2000" b="1" dirty="0" smtClean="0">
                <a:latin typeface="Arial"/>
                <a:cs typeface="Arial"/>
              </a:rPr>
              <a:t>Cluster the 3005 cells into 9 major and 47 subtypes (graph from original paper)</a:t>
            </a:r>
            <a:endParaRPr lang="en-US" sz="2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8216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marL="171450" indent="-171450">
              <a:lnSpc>
                <a:spcPct val="150000"/>
              </a:lnSpc>
            </a:pPr>
            <a:r>
              <a:rPr lang="en-US" sz="2000" b="1" dirty="0" smtClean="0">
                <a:latin typeface="Arial"/>
                <a:cs typeface="Arial"/>
              </a:rPr>
              <a:t>Gene expression profiles of the 47 cell types were quantified by a generalized linear model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9243" y="1913735"/>
            <a:ext cx="7997557" cy="3026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We model each gene in the following model: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/>
              <a:t>y </a:t>
            </a:r>
            <a:r>
              <a:rPr lang="en-US" sz="1600" dirty="0"/>
              <a:t>∼ NB(μ, </a:t>
            </a:r>
            <a:r>
              <a:rPr lang="en-US" sz="1600" dirty="0" err="1"/>
              <a:t>ρ</a:t>
            </a:r>
            <a:r>
              <a:rPr lang="en-US" sz="1600" dirty="0" smtClean="0"/>
              <a:t>), where y is the UMI</a:t>
            </a:r>
            <a:r>
              <a:rPr lang="en-US" sz="1600" dirty="0"/>
              <a:t> </a:t>
            </a:r>
            <a:r>
              <a:rPr lang="en-US" sz="1600" dirty="0" smtClean="0"/>
              <a:t>count for the gene in a given sample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/>
              <a:t>μ = β(astrocyte) ∗ astrocyte + β(neuron) ∗ neuron +</a:t>
            </a:r>
            <a:r>
              <a:rPr lang="en-US" sz="1600" dirty="0"/>
              <a:t>...+</a:t>
            </a:r>
            <a:r>
              <a:rPr lang="en-US" sz="1600" dirty="0" smtClean="0"/>
              <a:t>β(basal) ∗ basal, where basal is the total molecular count of the cell 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/>
              <a:t>Prior(β, </a:t>
            </a:r>
            <a:r>
              <a:rPr lang="en-US" sz="1600" dirty="0" err="1" smtClean="0"/>
              <a:t>ρ</a:t>
            </a:r>
            <a:r>
              <a:rPr lang="en-US" sz="1600" dirty="0" smtClean="0"/>
              <a:t>) </a:t>
            </a:r>
            <a:r>
              <a:rPr lang="en-US" sz="1600" dirty="0"/>
              <a:t>∼ </a:t>
            </a:r>
            <a:r>
              <a:rPr lang="en-US" sz="1600" dirty="0" err="1" smtClean="0"/>
              <a:t>cauchy</a:t>
            </a:r>
            <a:r>
              <a:rPr lang="en-US" sz="1600" dirty="0" smtClean="0"/>
              <a:t>(0, 10) </a:t>
            </a: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Model parameters were estimated by MCMC sampling, and summarized by the first mode</a:t>
            </a:r>
          </a:p>
        </p:txBody>
      </p:sp>
    </p:spTree>
    <p:extLst>
      <p:ext uri="{BB962C8B-B14F-4D97-AF65-F5344CB8AC3E}">
        <p14:creationId xmlns:p14="http://schemas.microsoft.com/office/powerpoint/2010/main" val="2438924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41443" y="137745"/>
            <a:ext cx="7885057" cy="637987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Cluster the 47 cell types by the 108 chosen genes</a:t>
            </a:r>
            <a:endParaRPr lang="en-US" sz="2800" b="1" dirty="0">
              <a:latin typeface="Arial"/>
              <a:cs typeface="Arial"/>
            </a:endParaRPr>
          </a:p>
        </p:txBody>
      </p:sp>
      <p:pic>
        <p:nvPicPr>
          <p:cNvPr id="14" name="Picture 13" descr="hc1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" r="5770"/>
          <a:stretch/>
        </p:blipFill>
        <p:spPr>
          <a:xfrm>
            <a:off x="506686" y="1418479"/>
            <a:ext cx="838825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36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41443" y="137745"/>
            <a:ext cx="7885057" cy="637987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PMCA setup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75359" y="1998068"/>
            <a:ext cx="2575422" cy="174919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000" dirty="0" smtClean="0"/>
              <a:t>Gene expression from 8 groups defined by 4 ages (2m, 4m, 5m, 6m) and 2 genotypes (WT, APP)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000" dirty="0" smtClean="0"/>
              <a:t>Normalize all signal to 2m WT </a:t>
            </a:r>
            <a:endParaRPr lang="en-US" sz="1000" dirty="0"/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000" dirty="0" smtClean="0"/>
              <a:t>X matrix: 7 by 108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0086" y="1364873"/>
            <a:ext cx="147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Bulk RNA-</a:t>
            </a:r>
            <a:r>
              <a:rPr lang="en-US" sz="1600" dirty="0" err="1" smtClean="0"/>
              <a:t>seq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080406" y="1349662"/>
            <a:ext cx="2066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Single cell  RNA-</a:t>
            </a:r>
            <a:r>
              <a:rPr lang="en-US" sz="1600" dirty="0" err="1" smtClean="0"/>
              <a:t>seq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4780592" y="1969750"/>
            <a:ext cx="2575422" cy="174919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000" dirty="0" smtClean="0"/>
              <a:t>Gene expression estimation from 47 cell types 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000" dirty="0"/>
              <a:t>Y</a:t>
            </a:r>
            <a:r>
              <a:rPr lang="en-US" sz="1000" dirty="0" smtClean="0"/>
              <a:t> matrix: 47 by 108</a:t>
            </a:r>
          </a:p>
        </p:txBody>
      </p:sp>
    </p:spTree>
    <p:extLst>
      <p:ext uri="{BB962C8B-B14F-4D97-AF65-F5344CB8AC3E}">
        <p14:creationId xmlns:p14="http://schemas.microsoft.com/office/powerpoint/2010/main" val="3403413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41443" y="137745"/>
            <a:ext cx="7885057" cy="637987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MCA</a:t>
            </a:r>
            <a:endParaRPr lang="en-US" sz="2800" b="1" dirty="0">
              <a:latin typeface="Arial"/>
              <a:cs typeface="Arial"/>
            </a:endParaRPr>
          </a:p>
        </p:txBody>
      </p:sp>
      <p:pic>
        <p:nvPicPr>
          <p:cNvPr id="2" name="Picture 1" descr="varian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584" y="855839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04300" y="4916515"/>
            <a:ext cx="245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 = SVD(</a:t>
            </a:r>
            <a:r>
              <a:rPr lang="en-US" dirty="0" err="1" smtClean="0"/>
              <a:t>Cov</a:t>
            </a:r>
            <a:r>
              <a:rPr lang="en-US" dirty="0" smtClean="0"/>
              <a:t>(X, Y))$d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66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637987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Results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32" y="1330148"/>
            <a:ext cx="6370791" cy="19675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132" y="3577580"/>
            <a:ext cx="2992568" cy="215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91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637987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APP2m and CA2Pyr2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2" name="Picture 1" descr="profi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18" y="1354194"/>
            <a:ext cx="8137282" cy="406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6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55652" y="2745124"/>
            <a:ext cx="8588347" cy="2286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55EA5A"/>
              </a:gs>
            </a:gsLst>
            <a:path path="rect">
              <a:fillToRect l="100000" t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>
              <a:solidFill>
                <a:srgbClr val="000000"/>
              </a:solidFill>
            </a:endParaRPr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2209800" y="2703849"/>
            <a:ext cx="762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 dirty="0">
              <a:solidFill>
                <a:srgbClr val="000000"/>
              </a:solidFill>
            </a:endParaRP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6904848" y="2701507"/>
            <a:ext cx="762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>
              <a:solidFill>
                <a:srgbClr val="000000"/>
              </a:solidFill>
            </a:endParaRPr>
          </a:p>
        </p:txBody>
      </p:sp>
      <p:sp>
        <p:nvSpPr>
          <p:cNvPr id="27" name="TextBox 10"/>
          <p:cNvSpPr txBox="1">
            <a:spLocks noChangeArrowheads="1"/>
          </p:cNvSpPr>
          <p:nvPr/>
        </p:nvSpPr>
        <p:spPr bwMode="auto">
          <a:xfrm>
            <a:off x="1861472" y="2364124"/>
            <a:ext cx="9013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 smtClean="0">
                <a:solidFill>
                  <a:srgbClr val="2C2A29"/>
                </a:solidFill>
                <a:latin typeface="Helvetica" charset="0"/>
                <a:cs typeface="Helvetica" charset="0"/>
              </a:rPr>
              <a:t>2m (5/5)</a:t>
            </a:r>
            <a:endParaRPr lang="en-US" sz="1400" i="1" dirty="0">
              <a:solidFill>
                <a:srgbClr val="2C2A29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28" name="TextBox 11"/>
          <p:cNvSpPr txBox="1">
            <a:spLocks noChangeArrowheads="1"/>
          </p:cNvSpPr>
          <p:nvPr/>
        </p:nvSpPr>
        <p:spPr bwMode="auto">
          <a:xfrm>
            <a:off x="6536859" y="2361782"/>
            <a:ext cx="9013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 smtClean="0">
                <a:solidFill>
                  <a:srgbClr val="2C2A29"/>
                </a:solidFill>
                <a:latin typeface="Helvetica" charset="0"/>
                <a:cs typeface="Helvetica" charset="0"/>
              </a:rPr>
              <a:t>6m (7/5)</a:t>
            </a:r>
            <a:endParaRPr lang="en-US" sz="1600" i="1" dirty="0">
              <a:solidFill>
                <a:srgbClr val="2C2A29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33301" y="2703849"/>
            <a:ext cx="9209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 smtClean="0">
                <a:latin typeface="Helvetica" charset="0"/>
                <a:cs typeface="Helvetica" charset="0"/>
              </a:rPr>
              <a:t>WT/APP</a:t>
            </a:r>
            <a:endParaRPr lang="en-US" sz="1400" i="1" dirty="0">
              <a:latin typeface="Helvetica" charset="0"/>
              <a:cs typeface="Helvetica" charset="0"/>
            </a:endParaRPr>
          </a:p>
        </p:txBody>
      </p:sp>
      <p:sp>
        <p:nvSpPr>
          <p:cNvPr id="30" name="Rectangle 20"/>
          <p:cNvSpPr>
            <a:spLocks noChangeArrowheads="1"/>
          </p:cNvSpPr>
          <p:nvPr/>
        </p:nvSpPr>
        <p:spPr bwMode="auto">
          <a:xfrm>
            <a:off x="4517428" y="2702678"/>
            <a:ext cx="762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 dirty="0">
              <a:solidFill>
                <a:srgbClr val="000000"/>
              </a:solidFill>
            </a:endParaRPr>
          </a:p>
        </p:txBody>
      </p:sp>
      <p:sp>
        <p:nvSpPr>
          <p:cNvPr id="31" name="TextBox 10"/>
          <p:cNvSpPr txBox="1">
            <a:spLocks noChangeArrowheads="1"/>
          </p:cNvSpPr>
          <p:nvPr/>
        </p:nvSpPr>
        <p:spPr bwMode="auto">
          <a:xfrm>
            <a:off x="4160280" y="2362953"/>
            <a:ext cx="9013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 smtClean="0">
                <a:solidFill>
                  <a:srgbClr val="2C2A29"/>
                </a:solidFill>
                <a:latin typeface="Helvetica" charset="0"/>
                <a:cs typeface="Helvetica" charset="0"/>
              </a:rPr>
              <a:t>4m (9/5)</a:t>
            </a:r>
            <a:endParaRPr lang="en-US" sz="1600" i="1" dirty="0">
              <a:solidFill>
                <a:srgbClr val="2C2A29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5723046" y="2706826"/>
            <a:ext cx="762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 dirty="0">
              <a:solidFill>
                <a:srgbClr val="000000"/>
              </a:solidFill>
            </a:endParaRPr>
          </a:p>
        </p:txBody>
      </p:sp>
      <p:sp>
        <p:nvSpPr>
          <p:cNvPr id="33" name="TextBox 10"/>
          <p:cNvSpPr txBox="1">
            <a:spLocks noChangeArrowheads="1"/>
          </p:cNvSpPr>
          <p:nvPr/>
        </p:nvSpPr>
        <p:spPr bwMode="auto">
          <a:xfrm>
            <a:off x="5374718" y="2367101"/>
            <a:ext cx="10912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 smtClean="0">
                <a:solidFill>
                  <a:srgbClr val="2C2A29"/>
                </a:solidFill>
                <a:latin typeface="Helvetica" charset="0"/>
                <a:cs typeface="Helvetica" charset="0"/>
              </a:rPr>
              <a:t>5m (13/11)</a:t>
            </a:r>
            <a:endParaRPr lang="en-US" sz="1600" i="1" dirty="0">
              <a:solidFill>
                <a:srgbClr val="2C2A29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Experiment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6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314944"/>
            <a:ext cx="7885057" cy="1143000"/>
          </a:xfrm>
        </p:spPr>
        <p:txBody>
          <a:bodyPr/>
          <a:lstStyle/>
          <a:p>
            <a:r>
              <a:rPr lang="en-US" dirty="0" smtClean="0"/>
              <a:t>Gene expression estimation for bulk RNA-</a:t>
            </a:r>
            <a:r>
              <a:rPr lang="en-US" dirty="0" err="1" smtClean="0"/>
              <a:t>seq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Notched Right Arrow 7"/>
          <p:cNvSpPr/>
          <p:nvPr/>
        </p:nvSpPr>
        <p:spPr>
          <a:xfrm rot="5400000">
            <a:off x="4305018" y="2793610"/>
            <a:ext cx="416786" cy="423092"/>
          </a:xfrm>
          <a:prstGeom prst="notch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Single Corner Rectangle 9"/>
          <p:cNvSpPr/>
          <p:nvPr/>
        </p:nvSpPr>
        <p:spPr>
          <a:xfrm>
            <a:off x="3640953" y="2119649"/>
            <a:ext cx="1744916" cy="515393"/>
          </a:xfrm>
          <a:prstGeom prst="round1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200" dirty="0" smtClean="0">
                <a:latin typeface="Helvetica"/>
                <a:cs typeface="Helvetica"/>
              </a:rPr>
              <a:t>Quality control</a:t>
            </a:r>
          </a:p>
          <a:p>
            <a:pPr algn="ctr">
              <a:lnSpc>
                <a:spcPct val="120000"/>
              </a:lnSpc>
            </a:pPr>
            <a:r>
              <a:rPr lang="en-US" sz="900" dirty="0" err="1" smtClean="0">
                <a:latin typeface="Helvetica"/>
                <a:cs typeface="Helvetica"/>
              </a:rPr>
              <a:t>Trimmomatic</a:t>
            </a:r>
            <a:r>
              <a:rPr lang="en-US" sz="900" dirty="0" smtClean="0">
                <a:latin typeface="Helvetica"/>
                <a:cs typeface="Helvetica"/>
              </a:rPr>
              <a:t>, FASTX</a:t>
            </a:r>
            <a:endParaRPr lang="en-US" sz="900" dirty="0">
              <a:latin typeface="Helvetica"/>
              <a:cs typeface="Helvetica"/>
            </a:endParaRPr>
          </a:p>
        </p:txBody>
      </p:sp>
      <p:sp>
        <p:nvSpPr>
          <p:cNvPr id="17" name="Round Single Corner Rectangle 16"/>
          <p:cNvSpPr/>
          <p:nvPr/>
        </p:nvSpPr>
        <p:spPr>
          <a:xfrm>
            <a:off x="3640953" y="3375270"/>
            <a:ext cx="1744916" cy="515393"/>
          </a:xfrm>
          <a:prstGeom prst="round1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200" dirty="0" smtClean="0">
                <a:latin typeface="Helvetica"/>
                <a:cs typeface="Helvetica"/>
              </a:rPr>
              <a:t>Alignment</a:t>
            </a:r>
          </a:p>
          <a:p>
            <a:pPr algn="ctr">
              <a:lnSpc>
                <a:spcPct val="120000"/>
              </a:lnSpc>
            </a:pPr>
            <a:r>
              <a:rPr lang="en-US" sz="900" dirty="0" smtClean="0">
                <a:latin typeface="Helvetica"/>
                <a:cs typeface="Helvetica"/>
              </a:rPr>
              <a:t>Bowtie</a:t>
            </a:r>
            <a:endParaRPr lang="en-US" sz="900" dirty="0">
              <a:latin typeface="Helvetica"/>
              <a:cs typeface="Helvetica"/>
            </a:endParaRPr>
          </a:p>
        </p:txBody>
      </p:sp>
      <p:sp>
        <p:nvSpPr>
          <p:cNvPr id="18" name="Round Single Corner Rectangle 17"/>
          <p:cNvSpPr/>
          <p:nvPr/>
        </p:nvSpPr>
        <p:spPr>
          <a:xfrm>
            <a:off x="3640953" y="4630890"/>
            <a:ext cx="1744916" cy="515393"/>
          </a:xfrm>
          <a:prstGeom prst="round1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200" dirty="0" smtClean="0">
                <a:latin typeface="Helvetica"/>
                <a:cs typeface="Helvetica"/>
              </a:rPr>
              <a:t>Expression Estimation</a:t>
            </a:r>
          </a:p>
          <a:p>
            <a:pPr algn="ctr">
              <a:lnSpc>
                <a:spcPct val="120000"/>
              </a:lnSpc>
            </a:pPr>
            <a:r>
              <a:rPr lang="en-US" sz="900" dirty="0" smtClean="0">
                <a:latin typeface="Helvetica"/>
                <a:cs typeface="Helvetica"/>
              </a:rPr>
              <a:t>RSEM</a:t>
            </a:r>
            <a:endParaRPr lang="en-US" sz="900" dirty="0">
              <a:latin typeface="Helvetica"/>
              <a:cs typeface="Helvetica"/>
            </a:endParaRPr>
          </a:p>
        </p:txBody>
      </p:sp>
      <p:sp>
        <p:nvSpPr>
          <p:cNvPr id="19" name="Notched Right Arrow 18"/>
          <p:cNvSpPr/>
          <p:nvPr/>
        </p:nvSpPr>
        <p:spPr>
          <a:xfrm rot="5400000">
            <a:off x="4305018" y="4049231"/>
            <a:ext cx="416786" cy="423092"/>
          </a:xfrm>
          <a:prstGeom prst="notch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4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Model bulk RNA-</a:t>
            </a:r>
            <a:r>
              <a:rPr lang="en-US" dirty="0" err="1" smtClean="0"/>
              <a:t>seq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141" y="2435043"/>
            <a:ext cx="5354592" cy="25075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05" y="1559348"/>
            <a:ext cx="6530615" cy="28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50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495552"/>
            <a:ext cx="7885057" cy="860787"/>
          </a:xfrm>
        </p:spPr>
        <p:txBody>
          <a:bodyPr/>
          <a:lstStyle/>
          <a:p>
            <a:r>
              <a:rPr lang="en-US" dirty="0" smtClean="0"/>
              <a:t>Pipeline to identify APP- and aging-related genes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479361" y="3290259"/>
            <a:ext cx="5574402" cy="3693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1000" dirty="0" smtClean="0"/>
              <a:t>R squared &gt; 0.5</a:t>
            </a:r>
            <a:endParaRPr lang="en-US" sz="1000" dirty="0"/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F-test q-value (FDR) &lt; 0.05</a:t>
            </a:r>
            <a:endParaRPr lang="en-US" sz="10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479361" y="2209109"/>
            <a:ext cx="5574402" cy="369303"/>
            <a:chOff x="2607674" y="2358936"/>
            <a:chExt cx="5574402" cy="369303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/>
            <a:srcRect t="41802"/>
            <a:stretch/>
          </p:blipFill>
          <p:spPr>
            <a:xfrm>
              <a:off x="3030987" y="2414585"/>
              <a:ext cx="4525592" cy="277626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2607674" y="2358936"/>
              <a:ext cx="5574402" cy="36930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/>
                <a:buChar char="•"/>
              </a:pPr>
              <a:endParaRPr lang="en-US" sz="1000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1479361" y="4293854"/>
            <a:ext cx="2711001" cy="3693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1000" dirty="0" smtClean="0"/>
              <a:t>P-value of App-predictors &lt; 0.05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Absolute effect size (log2fc) </a:t>
            </a:r>
            <a:r>
              <a:rPr lang="en-US" sz="1000" dirty="0"/>
              <a:t>&gt; </a:t>
            </a:r>
            <a:r>
              <a:rPr lang="en-US" sz="1000" dirty="0" smtClean="0"/>
              <a:t>0.2</a:t>
            </a:r>
            <a:endParaRPr lang="en-US" sz="1000" dirty="0"/>
          </a:p>
        </p:txBody>
      </p:sp>
      <p:sp>
        <p:nvSpPr>
          <p:cNvPr id="22" name="Rectangle 21"/>
          <p:cNvSpPr/>
          <p:nvPr/>
        </p:nvSpPr>
        <p:spPr>
          <a:xfrm>
            <a:off x="4342762" y="4293854"/>
            <a:ext cx="2711001" cy="3693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1000" dirty="0" smtClean="0"/>
              <a:t>P-value of Age-predictors &lt; 0.05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Absolute effect size (log2fc) &gt; 0.2</a:t>
            </a:r>
            <a:endParaRPr lang="en-US" sz="1000" dirty="0"/>
          </a:p>
        </p:txBody>
      </p:sp>
      <p:sp>
        <p:nvSpPr>
          <p:cNvPr id="25" name="Notched Right Arrow 24"/>
          <p:cNvSpPr/>
          <p:nvPr/>
        </p:nvSpPr>
        <p:spPr>
          <a:xfrm rot="5400000">
            <a:off x="4044241" y="2833868"/>
            <a:ext cx="332310" cy="274239"/>
          </a:xfrm>
          <a:prstGeom prst="notch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Notched Right Arrow 25"/>
          <p:cNvSpPr/>
          <p:nvPr/>
        </p:nvSpPr>
        <p:spPr>
          <a:xfrm rot="5400000">
            <a:off x="2684236" y="3854381"/>
            <a:ext cx="332310" cy="274239"/>
          </a:xfrm>
          <a:prstGeom prst="notch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Notched Right Arrow 26"/>
          <p:cNvSpPr/>
          <p:nvPr/>
        </p:nvSpPr>
        <p:spPr>
          <a:xfrm rot="5400000">
            <a:off x="5392506" y="3854380"/>
            <a:ext cx="332310" cy="274239"/>
          </a:xfrm>
          <a:prstGeom prst="notch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7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le_ap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43" y="1477211"/>
            <a:ext cx="1599713" cy="3199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Stratify the APP genes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45829" y="1540260"/>
            <a:ext cx="5614776" cy="2387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/>
              <a:t>App effect does not appear until 6 month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App effect appears in as early as 2 month and does not go further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App effect appears in 2 month, stay in 4 month</a:t>
            </a:r>
            <a:r>
              <a:rPr lang="en-US" sz="1000" dirty="0" smtClean="0"/>
              <a:t>, </a:t>
            </a:r>
            <a:r>
              <a:rPr lang="en-US" sz="1000" dirty="0"/>
              <a:t>additional change appears in 5 and 6 month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App effect appears briefly in 5 month, but not before or after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App effect appears in 2 month, stay in 4 month, but additional change appears in 5 month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App effect appears in 4 month and 6 month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App effect appears in 5 </a:t>
            </a:r>
            <a:r>
              <a:rPr lang="en-US" sz="1000" dirty="0" smtClean="0"/>
              <a:t>month and 6 </a:t>
            </a:r>
            <a:r>
              <a:rPr lang="en-US" sz="1000" dirty="0"/>
              <a:t>month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App effect appears in 2 month, and additional change appear in 4 month but not afterward 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App effect appears in 2 month, stay in 4 and 5 month, but additional change appears in 6 month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App effect appears in 4 and 5 month</a:t>
            </a:r>
          </a:p>
        </p:txBody>
      </p:sp>
    </p:spTree>
    <p:extLst>
      <p:ext uri="{BB962C8B-B14F-4D97-AF65-F5344CB8AC3E}">
        <p14:creationId xmlns:p14="http://schemas.microsoft.com/office/powerpoint/2010/main" val="872920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Stratify the aging genes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01993" y="1098756"/>
            <a:ext cx="4963556" cy="1926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Age effect on 5 and 6 month, no additional App-dependent age effect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Age effect only on 6 month without App-dependent age effect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Age effect on 5 and 6 month, additional App-dependent age effect on 6 month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Age effect from 4 to 6 month, no App-dependent age effect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Both Age and App-dependent age effect on 6 month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App-dependent age effect on 6 month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Age effect from 4 to 6 month, </a:t>
            </a:r>
            <a:r>
              <a:rPr lang="en-US" sz="1000" dirty="0" smtClean="0"/>
              <a:t>additional </a:t>
            </a:r>
            <a:r>
              <a:rPr lang="en-US" sz="1000" dirty="0"/>
              <a:t>App-dependent age </a:t>
            </a:r>
            <a:r>
              <a:rPr lang="en-US" sz="1000" dirty="0" smtClean="0"/>
              <a:t>effect from 5 to 6 month</a:t>
            </a:r>
            <a:endParaRPr lang="en-US" sz="1000" dirty="0"/>
          </a:p>
          <a:p>
            <a:pPr>
              <a:lnSpc>
                <a:spcPct val="150000"/>
              </a:lnSpc>
            </a:pPr>
            <a:endParaRPr lang="en-US" sz="1000" dirty="0"/>
          </a:p>
        </p:txBody>
      </p:sp>
      <p:pic>
        <p:nvPicPr>
          <p:cNvPr id="5" name="Picture 4" descr="tile_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42" y="1043803"/>
            <a:ext cx="1889321" cy="50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33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Merge the APP and aging genes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 descr="Screen Shot 2015-04-03 at 2.12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38" y="1520395"/>
            <a:ext cx="3527001" cy="32307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5264" y="4637354"/>
            <a:ext cx="7395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108 </a:t>
            </a:r>
            <a:r>
              <a:rPr lang="en-US" sz="1600" dirty="0"/>
              <a:t>of the 179 genes </a:t>
            </a:r>
            <a:r>
              <a:rPr lang="en-US" sz="1600" dirty="0" smtClean="0"/>
              <a:t>by merging app and aging genes have </a:t>
            </a:r>
            <a:r>
              <a:rPr lang="en-US" sz="1600" dirty="0"/>
              <a:t>measurements in single cell RNA-</a:t>
            </a:r>
            <a:r>
              <a:rPr lang="en-US" sz="1600" dirty="0" err="1"/>
              <a:t>seq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These 108 genes were used for PMCA analysis</a:t>
            </a:r>
          </a:p>
        </p:txBody>
      </p:sp>
    </p:spTree>
    <p:extLst>
      <p:ext uri="{BB962C8B-B14F-4D97-AF65-F5344CB8AC3E}">
        <p14:creationId xmlns:p14="http://schemas.microsoft.com/office/powerpoint/2010/main" val="2224234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62535" y="0"/>
            <a:ext cx="8229600" cy="897415"/>
          </a:xfrm>
        </p:spPr>
        <p:txBody>
          <a:bodyPr>
            <a:noAutofit/>
          </a:bodyPr>
          <a:lstStyle/>
          <a:p>
            <a:pPr marL="171450" indent="-171450">
              <a:lnSpc>
                <a:spcPct val="150000"/>
              </a:lnSpc>
            </a:pPr>
            <a:r>
              <a:rPr lang="en-US" sz="2400" b="1" dirty="0" smtClean="0"/>
              <a:t>Single cell RNA-sequencing on </a:t>
            </a:r>
            <a:r>
              <a:rPr lang="en-US" sz="2400" b="1" dirty="0"/>
              <a:t>3005 </a:t>
            </a:r>
            <a:r>
              <a:rPr lang="en-US" sz="2400" dirty="0"/>
              <a:t>c</a:t>
            </a:r>
            <a:r>
              <a:rPr lang="en-US" sz="2400" b="1" dirty="0" smtClean="0"/>
              <a:t>ortical </a:t>
            </a:r>
            <a:r>
              <a:rPr lang="en-US" sz="2400" dirty="0"/>
              <a:t>c</a:t>
            </a:r>
            <a:r>
              <a:rPr lang="en-US" sz="2400" b="1" dirty="0" smtClean="0"/>
              <a:t>ells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851754" y="3879580"/>
            <a:ext cx="7997557" cy="1690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>
                <a:latin typeface="Arial"/>
                <a:cs typeface="Arial"/>
              </a:rPr>
              <a:t>Individual </a:t>
            </a:r>
            <a:r>
              <a:rPr lang="en-US" sz="1400" dirty="0">
                <a:latin typeface="Arial"/>
                <a:cs typeface="Arial"/>
              </a:rPr>
              <a:t>RNA molecules were counted using unique molecular </a:t>
            </a:r>
            <a:r>
              <a:rPr lang="en-US" sz="1400" dirty="0" smtClean="0">
                <a:latin typeface="Arial"/>
                <a:cs typeface="Arial"/>
              </a:rPr>
              <a:t>identifiers (UMI)</a:t>
            </a:r>
            <a:endParaRPr lang="en-US" sz="1400" dirty="0"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>
                <a:latin typeface="Arial"/>
                <a:cs typeface="Arial"/>
              </a:rPr>
              <a:t>Molecularly </a:t>
            </a:r>
            <a:r>
              <a:rPr lang="en-US" sz="1400" dirty="0">
                <a:latin typeface="Arial"/>
                <a:cs typeface="Arial"/>
              </a:rPr>
              <a:t>distinct classes of cells were identified by clustering (9 major classes and 47 subclasses</a:t>
            </a:r>
            <a:r>
              <a:rPr lang="en-US" sz="1400" dirty="0" smtClean="0">
                <a:latin typeface="Arial"/>
                <a:cs typeface="Arial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i="1" dirty="0" smtClean="0">
                <a:cs typeface="Arial"/>
              </a:rPr>
              <a:t>Cell </a:t>
            </a:r>
            <a:r>
              <a:rPr lang="en-US" sz="1400" i="1" dirty="0">
                <a:cs typeface="Arial"/>
              </a:rPr>
              <a:t>types in the mouse cortex and hippocampus revealed by single-cell RNA-seq. </a:t>
            </a:r>
            <a:br>
              <a:rPr lang="en-US" sz="1400" i="1" dirty="0">
                <a:cs typeface="Arial"/>
              </a:rPr>
            </a:br>
            <a:r>
              <a:rPr lang="en-US" sz="1400" i="1" dirty="0">
                <a:cs typeface="Arial"/>
              </a:rPr>
              <a:t>Science. 2015. </a:t>
            </a:r>
            <a:endParaRPr lang="en-US" sz="1400" i="1" dirty="0"/>
          </a:p>
        </p:txBody>
      </p:sp>
      <p:pic>
        <p:nvPicPr>
          <p:cNvPr id="2" name="Picture 1" descr="Screen Shot 2015-10-09 at 11.11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54" y="1191297"/>
            <a:ext cx="6661935" cy="25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9782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Template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ark Blue - Simple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ight Blue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Dark Green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Dark Grey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Rose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Dark Grey Solid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rgbClr val="FFFFFF"/>
            </a:solidFill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Dark Blue Solid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rgbClr val="FFFFFF"/>
            </a:solidFill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30735</TotalTime>
  <Words>673</Words>
  <Application>Microsoft Macintosh PowerPoint</Application>
  <PresentationFormat>On-screen Show (4:3)</PresentationFormat>
  <Paragraphs>74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Powerpoint_Template</vt:lpstr>
      <vt:lpstr>Dark Blue - Simple</vt:lpstr>
      <vt:lpstr>Light Blue Master</vt:lpstr>
      <vt:lpstr>Dark Green Master</vt:lpstr>
      <vt:lpstr>Dark Grey Master</vt:lpstr>
      <vt:lpstr>Rose Master</vt:lpstr>
      <vt:lpstr>Dark Grey Solid Master</vt:lpstr>
      <vt:lpstr>Dark Blue Solid Master</vt:lpstr>
      <vt:lpstr>Integrating single cell and bulk RNA-seq with PMCA</vt:lpstr>
      <vt:lpstr>Experiment design</vt:lpstr>
      <vt:lpstr>Gene expression estimation for bulk RNA-seq</vt:lpstr>
      <vt:lpstr>Model bulk RNA-seq data</vt:lpstr>
      <vt:lpstr>Pipeline to identify APP- and aging-related genes</vt:lpstr>
      <vt:lpstr>Stratify the APP genes</vt:lpstr>
      <vt:lpstr>Stratify the aging genes</vt:lpstr>
      <vt:lpstr>Merge the APP and aging genes</vt:lpstr>
      <vt:lpstr>Single cell RNA-sequencing on 3005 cortical cells</vt:lpstr>
      <vt:lpstr>Cluster the 3005 cells into 9 major and 47 subtypes (graph from original paper)</vt:lpstr>
      <vt:lpstr>Gene expression profiles of the 47 cell types were quantified by a generalized linear model</vt:lpstr>
      <vt:lpstr>Cluster the 47 cell types by the 108 chosen genes</vt:lpstr>
      <vt:lpstr>PMCA setup</vt:lpstr>
      <vt:lpstr>MCA</vt:lpstr>
      <vt:lpstr>Results</vt:lpstr>
      <vt:lpstr>APP2m and CA2Pyr2</vt:lpstr>
    </vt:vector>
  </TitlesOfParts>
  <Manager/>
  <Company>Sametz Blackstone Associates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Aaron Powers</dc:creator>
  <cp:keywords/>
  <dc:description/>
  <cp:lastModifiedBy>Xulong Wang</cp:lastModifiedBy>
  <cp:revision>607</cp:revision>
  <cp:lastPrinted>2015-01-25T07:31:30Z</cp:lastPrinted>
  <dcterms:created xsi:type="dcterms:W3CDTF">2013-06-03T21:39:57Z</dcterms:created>
  <dcterms:modified xsi:type="dcterms:W3CDTF">2015-10-09T20:20:42Z</dcterms:modified>
  <cp:category/>
</cp:coreProperties>
</file>