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15F7-4842-D240-B13E-B0C7087ED61B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3C8F4-A0D7-B948-B6C0-F77C90AC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Fus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fused in sarcoma. </a:t>
            </a:r>
            <a:r>
              <a:rPr lang="en-US" dirty="0" smtClean="0"/>
              <a:t>Homozygotes for targeted null mutations exhibit impaired lymphocyte development, chromosomal instability, increased cellular radiation sensitivity, high neonatal mortality, and male sterility associated with lack of chromosomal pairing.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EE727-1F44-E347-9EB1-9D0DE957B9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3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89C7-BCDC-1340-AACC-AB1F61DD491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2EFD-D6FF-5544-B30C-1EC13240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6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89C7-BCDC-1340-AACC-AB1F61DD491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2EFD-D6FF-5544-B30C-1EC13240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6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89C7-BCDC-1340-AACC-AB1F61DD491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2EFD-D6FF-5544-B30C-1EC13240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2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89C7-BCDC-1340-AACC-AB1F61DD491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2EFD-D6FF-5544-B30C-1EC13240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89C7-BCDC-1340-AACC-AB1F61DD491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2EFD-D6FF-5544-B30C-1EC13240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3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89C7-BCDC-1340-AACC-AB1F61DD491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2EFD-D6FF-5544-B30C-1EC13240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2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89C7-BCDC-1340-AACC-AB1F61DD4911}" type="datetimeFigureOut">
              <a:rPr lang="en-US" smtClean="0"/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2EFD-D6FF-5544-B30C-1EC13240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1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89C7-BCDC-1340-AACC-AB1F61DD4911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2EFD-D6FF-5544-B30C-1EC13240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0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89C7-BCDC-1340-AACC-AB1F61DD4911}" type="datetimeFigureOut">
              <a:rPr lang="en-US" smtClean="0"/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2EFD-D6FF-5544-B30C-1EC13240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89C7-BCDC-1340-AACC-AB1F61DD491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2EFD-D6FF-5544-B30C-1EC13240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5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89C7-BCDC-1340-AACC-AB1F61DD491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2EFD-D6FF-5544-B30C-1EC13240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8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89C7-BCDC-1340-AACC-AB1F61DD491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2EFD-D6FF-5544-B30C-1EC13240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4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39112" y="1854850"/>
            <a:ext cx="4902200" cy="3154710"/>
            <a:chOff x="457200" y="1854200"/>
            <a:chExt cx="4902200" cy="3154710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854200"/>
              <a:ext cx="490220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600"/>
                </a:spcAft>
              </a:pPr>
              <a:r>
                <a:rPr lang="en-US" sz="1200" dirty="0" smtClean="0">
                  <a:latin typeface="Arial"/>
                  <a:cs typeface="Arial"/>
                </a:rPr>
                <a:t>GCUUGCGCUGGAGUCCGCGUAAACCUCUUUUCCUUUCUUUUC</a:t>
              </a:r>
            </a:p>
            <a:p>
              <a:pPr algn="just">
                <a:spcAft>
                  <a:spcPts val="600"/>
                </a:spcAft>
              </a:pPr>
              <a:r>
                <a:rPr lang="en-US" sz="1200" dirty="0" smtClean="0">
                  <a:latin typeface="Arial"/>
                  <a:cs typeface="Arial"/>
                </a:rPr>
                <a:t>UUUUUUCUUUUUUUUUUUUUUUCCUUUUCUCCCUUUUGUUUU</a:t>
              </a:r>
            </a:p>
            <a:p>
              <a:pPr algn="just">
                <a:spcAft>
                  <a:spcPts val="600"/>
                </a:spcAft>
              </a:pPr>
              <a:r>
                <a:rPr lang="en-US" sz="1200" dirty="0" smtClean="0">
                  <a:latin typeface="Arial"/>
                  <a:cs typeface="Arial"/>
                </a:rPr>
                <a:t>GGUUUCUUUUAAAUGUCCUUGUGCCAAGUAAGAUCUAUUAUUG</a:t>
              </a:r>
            </a:p>
            <a:p>
              <a:pPr algn="just">
                <a:spcAft>
                  <a:spcPts val="600"/>
                </a:spcAft>
              </a:pPr>
              <a:r>
                <a:rPr lang="en-US" sz="1200" dirty="0" smtClean="0">
                  <a:latin typeface="Arial"/>
                  <a:cs typeface="Arial"/>
                </a:rPr>
                <a:t>GAAGUCUUUAGCCUGGUGCAUACAUAUGAAAGGAAAGGUGCAA</a:t>
              </a:r>
            </a:p>
            <a:p>
              <a:pPr algn="just">
                <a:spcAft>
                  <a:spcPts val="600"/>
                </a:spcAft>
              </a:pPr>
              <a:r>
                <a:rPr lang="en-US" sz="1200" dirty="0" smtClean="0">
                  <a:latin typeface="Arial"/>
                  <a:cs typeface="Arial"/>
                </a:rPr>
                <a:t>CAACUUAGUUUAGUUAUAAAAGGUUAGUUCUAAAAGUUUGAUU</a:t>
              </a:r>
            </a:p>
            <a:p>
              <a:pPr algn="just">
                <a:spcAft>
                  <a:spcPts val="600"/>
                </a:spcAft>
              </a:pPr>
              <a:r>
                <a:rPr lang="en-US" sz="1200" dirty="0" smtClean="0">
                  <a:latin typeface="Arial"/>
                  <a:cs typeface="Arial"/>
                </a:rPr>
                <a:t>UGGGGGAAAAAUGAGGUUUCUCUUUAAUGCAUUUAGAGCGAU</a:t>
              </a:r>
            </a:p>
            <a:p>
              <a:pPr algn="just">
                <a:spcAft>
                  <a:spcPts val="600"/>
                </a:spcAft>
              </a:pPr>
              <a:r>
                <a:rPr lang="en-US" sz="1200" dirty="0" smtClean="0">
                  <a:latin typeface="Arial"/>
                  <a:cs typeface="Arial"/>
                </a:rPr>
                <a:t>UGCUGAUUUAAGCUCUUUUUGUUGUUGUUAAGCUUACGUAUG</a:t>
              </a:r>
            </a:p>
            <a:p>
              <a:pPr algn="just">
                <a:spcAft>
                  <a:spcPts val="600"/>
                </a:spcAft>
              </a:pPr>
              <a:r>
                <a:rPr lang="en-US" sz="1200" dirty="0" smtClean="0">
                  <a:latin typeface="Arial"/>
                  <a:cs typeface="Arial"/>
                </a:rPr>
                <a:t>UACAUGGAGAUUUGCUUGAAAGUAGAACCCUGAUGCUCGCACA</a:t>
              </a:r>
            </a:p>
            <a:p>
              <a:pPr algn="just">
                <a:spcAft>
                  <a:spcPts val="600"/>
                </a:spcAft>
              </a:pPr>
              <a:r>
                <a:rPr lang="en-US" sz="1200" dirty="0" smtClean="0">
                  <a:latin typeface="Arial"/>
                  <a:cs typeface="Arial"/>
                </a:rPr>
                <a:t>CCUGACCUGUGGAAGCUUGGUUACACUAAGACACAGGAAAGCU</a:t>
              </a:r>
            </a:p>
            <a:p>
              <a:pPr algn="just">
                <a:spcAft>
                  <a:spcPts val="600"/>
                </a:spcAft>
              </a:pPr>
              <a:r>
                <a:rPr lang="en-US" sz="1200" dirty="0" smtClean="0">
                  <a:latin typeface="Arial"/>
                  <a:cs typeface="Arial"/>
                </a:rPr>
                <a:t>UGAAUUGUUUAUUUUUAUGUACUAUGAGAUGAAAGUAAGCACU</a:t>
              </a:r>
            </a:p>
            <a:p>
              <a:pPr algn="just">
                <a:spcAft>
                  <a:spcPts val="600"/>
                </a:spcAft>
              </a:pPr>
              <a:r>
                <a:rPr lang="en-US" sz="1200" dirty="0" smtClean="0">
                  <a:latin typeface="Arial"/>
                  <a:cs typeface="Arial"/>
                </a:rPr>
                <a:t>GCAGUGAUAUUAAAGACAGGUAUAUUCUGUAAACACAUAAAUG</a:t>
              </a:r>
            </a:p>
            <a:p>
              <a:pPr algn="just">
                <a:spcAft>
                  <a:spcPts val="600"/>
                </a:spcAft>
              </a:pPr>
              <a:r>
                <a:rPr lang="en-US" sz="1200" dirty="0" smtClean="0">
                  <a:latin typeface="Arial"/>
                  <a:cs typeface="Arial"/>
                </a:rPr>
                <a:t>CACAUUUAAAGUAAAGCUGAAAUUGAUCUC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635500" y="2336800"/>
              <a:ext cx="457200" cy="15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73100" y="2603500"/>
              <a:ext cx="457200" cy="1588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13100" y="4152900"/>
              <a:ext cx="774700" cy="1588"/>
            </a:xfrm>
            <a:prstGeom prst="line">
              <a:avLst/>
            </a:prstGeom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108200" y="2857500"/>
              <a:ext cx="457200" cy="1588"/>
            </a:xfrm>
            <a:prstGeom prst="line">
              <a:avLst/>
            </a:prstGeom>
            <a:ln w="28575" cap="flat" cmpd="sng" algn="ctr">
              <a:solidFill>
                <a:srgbClr val="11FF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08500" y="2859088"/>
              <a:ext cx="457200" cy="1588"/>
            </a:xfrm>
            <a:prstGeom prst="line">
              <a:avLst/>
            </a:prstGeom>
            <a:ln w="28575" cap="flat" cmpd="sng" algn="ctr">
              <a:solidFill>
                <a:srgbClr val="11FF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206500" y="4406900"/>
              <a:ext cx="457200" cy="1588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22500" y="3379788"/>
              <a:ext cx="457200" cy="1588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30700" y="3121024"/>
              <a:ext cx="457200" cy="1588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82700" y="3122612"/>
              <a:ext cx="457200" cy="1588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63650" y="3378200"/>
              <a:ext cx="498093" cy="1588"/>
            </a:xfrm>
            <a:prstGeom prst="line">
              <a:avLst/>
            </a:prstGeom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57400" y="3119436"/>
              <a:ext cx="683260" cy="4764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84500" y="3378200"/>
              <a:ext cx="664972" cy="1588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71550" y="4927600"/>
              <a:ext cx="655828" cy="1588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48993" y="2606676"/>
              <a:ext cx="637540" cy="1588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321811" y="4675188"/>
              <a:ext cx="664970" cy="1588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22750" y="2095500"/>
              <a:ext cx="866140" cy="1588"/>
            </a:xfrm>
            <a:prstGeom prst="line">
              <a:avLst/>
            </a:prstGeom>
            <a:ln w="28575" cap="flat" cmpd="sng" algn="ctr">
              <a:solidFill>
                <a:srgbClr val="76086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33397" y="2338388"/>
              <a:ext cx="1901951" cy="1588"/>
            </a:xfrm>
            <a:prstGeom prst="line">
              <a:avLst/>
            </a:prstGeom>
            <a:ln w="28575" cap="flat" cmpd="sng" algn="ctr">
              <a:solidFill>
                <a:srgbClr val="76086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19150" y="2659064"/>
              <a:ext cx="847852" cy="1588"/>
            </a:xfrm>
            <a:prstGeom prst="line">
              <a:avLst/>
            </a:prstGeom>
            <a:ln w="28575" cap="flat" cmpd="sng" algn="ctr">
              <a:solidFill>
                <a:srgbClr val="76086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86300" y="2147888"/>
              <a:ext cx="527812" cy="1588"/>
            </a:xfrm>
            <a:prstGeom prst="line">
              <a:avLst/>
            </a:prstGeom>
            <a:ln w="28575" cap="flat" cmpd="sng" algn="ctr">
              <a:solidFill>
                <a:srgbClr val="76086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27050" y="2390776"/>
              <a:ext cx="692404" cy="1588"/>
            </a:xfrm>
            <a:prstGeom prst="line">
              <a:avLst/>
            </a:prstGeom>
            <a:ln w="28575" cap="flat" cmpd="sng" algn="ctr">
              <a:solidFill>
                <a:srgbClr val="76086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590290" y="3124200"/>
              <a:ext cx="637540" cy="4764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416558" y="4676776"/>
              <a:ext cx="664970" cy="1588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415586" y="5298788"/>
            <a:ext cx="6758852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Arial"/>
                <a:cs typeface="Arial"/>
              </a:rPr>
              <a:t>ELAVL1(</a:t>
            </a:r>
            <a:r>
              <a:rPr lang="en-US" b="1" dirty="0" err="1" smtClean="0">
                <a:latin typeface="Arial"/>
                <a:cs typeface="Arial"/>
              </a:rPr>
              <a:t>HuR</a:t>
            </a:r>
            <a:r>
              <a:rPr lang="en-US" b="1" dirty="0" smtClean="0">
                <a:latin typeface="Arial"/>
                <a:cs typeface="Arial"/>
              </a:rPr>
              <a:t>), </a:t>
            </a:r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lang="en-US" b="1" dirty="0" smtClean="0">
                <a:latin typeface="Arial"/>
                <a:cs typeface="Arial"/>
              </a:rPr>
              <a:t>; KHDRBS3 (SAM68), black; DAZL, </a:t>
            </a:r>
            <a:r>
              <a:rPr lang="en-US" b="1" dirty="0" smtClean="0">
                <a:solidFill>
                  <a:srgbClr val="800000"/>
                </a:solidFill>
                <a:latin typeface="Arial"/>
                <a:cs typeface="Arial"/>
              </a:rPr>
              <a:t>purple</a:t>
            </a:r>
            <a:r>
              <a:rPr lang="en-US" b="1" dirty="0" smtClean="0">
                <a:latin typeface="Arial"/>
                <a:cs typeface="Arial"/>
              </a:rPr>
              <a:t>; FUS, </a:t>
            </a:r>
            <a:r>
              <a:rPr lang="en-US" b="1" dirty="0" smtClean="0">
                <a:solidFill>
                  <a:srgbClr val="05FF16"/>
                </a:solidFill>
                <a:latin typeface="Arial"/>
                <a:cs typeface="Arial"/>
              </a:rPr>
              <a:t>green</a:t>
            </a:r>
            <a:r>
              <a:rPr lang="en-US" b="1" dirty="0" smtClean="0">
                <a:latin typeface="Arial"/>
                <a:cs typeface="Arial"/>
              </a:rPr>
              <a:t>; </a:t>
            </a:r>
            <a:r>
              <a:rPr lang="en-US" b="1" dirty="0">
                <a:latin typeface="Arial"/>
                <a:cs typeface="Arial"/>
              </a:rPr>
              <a:t>and </a:t>
            </a:r>
            <a:r>
              <a:rPr lang="en-US" b="1" dirty="0" smtClean="0">
                <a:latin typeface="Arial"/>
                <a:cs typeface="Arial"/>
              </a:rPr>
              <a:t>PABPC1, </a:t>
            </a:r>
            <a:r>
              <a:rPr lang="en-US" b="1" dirty="0" smtClean="0">
                <a:solidFill>
                  <a:srgbClr val="3366FF"/>
                </a:solidFill>
                <a:latin typeface="Arial"/>
                <a:cs typeface="Arial"/>
              </a:rPr>
              <a:t>blue</a:t>
            </a:r>
            <a:r>
              <a:rPr lang="en-US" b="1" dirty="0" smtClean="0">
                <a:latin typeface="Arial"/>
                <a:cs typeface="Arial"/>
              </a:rPr>
              <a:t>.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3647" y="365760"/>
            <a:ext cx="8441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/>
                <a:cs typeface="Arial"/>
              </a:rPr>
              <a:t>Hspa2 </a:t>
            </a:r>
            <a:r>
              <a:rPr lang="en-US" sz="3200" b="1" dirty="0">
                <a:latin typeface="Arial"/>
                <a:cs typeface="Arial"/>
              </a:rPr>
              <a:t>mRNA sequence shows potential RBP binding sites in the 3’ </a:t>
            </a:r>
            <a:r>
              <a:rPr lang="en-US" sz="3200" b="1" dirty="0" smtClean="0">
                <a:latin typeface="Arial"/>
                <a:cs typeface="Arial"/>
              </a:rPr>
              <a:t>UTR</a:t>
            </a:r>
            <a:endParaRPr lang="en-US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62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Fengyun Sun</dc:creator>
  <cp:lastModifiedBy>Xulong Wang</cp:lastModifiedBy>
  <cp:revision>1</cp:revision>
  <dcterms:created xsi:type="dcterms:W3CDTF">2015-04-23T13:30:09Z</dcterms:created>
  <dcterms:modified xsi:type="dcterms:W3CDTF">2015-05-03T20:11:35Z</dcterms:modified>
</cp:coreProperties>
</file>