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5" r:id="rId3"/>
    <p:sldId id="350" r:id="rId4"/>
    <p:sldId id="352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6" r:id="rId14"/>
    <p:sldId id="364" r:id="rId15"/>
    <p:sldId id="371" r:id="rId16"/>
    <p:sldId id="372" r:id="rId17"/>
    <p:sldId id="369" r:id="rId18"/>
    <p:sldId id="370" r:id="rId19"/>
    <p:sldId id="373" r:id="rId20"/>
    <p:sldId id="349" r:id="rId21"/>
    <p:sldId id="374" r:id="rId22"/>
    <p:sldId id="375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1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A44A-FACE-CF46-8AB0-B5255C5681A7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3346-E440-FF4A-8181-9434D1B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10-23, 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 match the Hspa2 pattern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6" name="Picture 5" descr="Screen Shot 2015-08-07 at 10.45.3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"/>
          <a:stretch/>
        </p:blipFill>
        <p:spPr>
          <a:xfrm>
            <a:off x="11759" y="1149096"/>
            <a:ext cx="8775700" cy="4535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529" y="5846944"/>
            <a:ext cx="6840334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showed up-regulation in non-polysomic fraction (285).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The genes are very relevant with meiotic processes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858386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7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Mutant down genes in non-polysomic seem irrelevant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529" y="5910630"/>
            <a:ext cx="7032694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 down regulation in the non-polysomic fraction (55)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858386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5-08-07 at 10.5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142"/>
            <a:ext cx="9144000" cy="38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Mutant genes for total testis samples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7" name="Picture 6" descr="Screen Shot 2015-08-07 at 10.39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/>
          <a:stretch/>
        </p:blipFill>
        <p:spPr>
          <a:xfrm>
            <a:off x="0" y="1419285"/>
            <a:ext cx="9144000" cy="358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529" y="5344198"/>
            <a:ext cx="863614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Mutant samples show differential expression in total testis (90 in total, 61 up)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Irrelevant to meiotic processes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291954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Normalize to total testis?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529" y="6021144"/>
            <a:ext cx="863614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246 genes by taking off up-genes for the total samples</a:t>
            </a:r>
          </a:p>
        </p:txBody>
      </p:sp>
      <p:pic>
        <p:nvPicPr>
          <p:cNvPr id="3" name="Picture 2" descr="Screen Shot 2015-10-23 at 10.2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250"/>
            <a:ext cx="9144000" cy="48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594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Linear regression model from experiment design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2186" y="2531283"/>
            <a:ext cx="3892838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latin typeface="Arial"/>
                <a:cs typeface="Arial"/>
              </a:rPr>
              <a:t>Model: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Arial"/>
                <a:cs typeface="Arial"/>
              </a:rPr>
              <a:t>y ~ F + G + F * 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: gene expression over 18 samples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F: sample fraction (IN, NONP, PLM)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G: genotype (WT, MT)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6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Fraction</a:t>
            </a:r>
            <a:r>
              <a:rPr lang="en-US" sz="3200" b="1" dirty="0">
                <a:latin typeface="Arial"/>
                <a:cs typeface="Arial"/>
              </a:rPr>
              <a:t>-specific effect of the Eif4g3 mutation</a:t>
            </a:r>
          </a:p>
        </p:txBody>
      </p:sp>
      <p:pic>
        <p:nvPicPr>
          <p:cNvPr id="5" name="Picture 4" descr="Screen Shot 2015-09-04 at 8.51.4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7" b="18544"/>
          <a:stretch/>
        </p:blipFill>
        <p:spPr>
          <a:xfrm>
            <a:off x="1553242" y="2284883"/>
            <a:ext cx="5429059" cy="21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plot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9" y="1053454"/>
            <a:ext cx="6528417" cy="3917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Output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160" y="4755920"/>
            <a:ext cx="868553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Intercept: mean value of the 3 WIN samples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</a:t>
            </a:r>
            <a:r>
              <a:rPr lang="en-US" sz="1200" dirty="0" err="1">
                <a:latin typeface="Arial"/>
                <a:cs typeface="Arial"/>
              </a:rPr>
              <a:t>fracPLM</a:t>
            </a:r>
            <a:r>
              <a:rPr lang="en-US" sz="1200" dirty="0">
                <a:latin typeface="Arial"/>
                <a:cs typeface="Arial"/>
              </a:rPr>
              <a:t>: change from WIN to WPLM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</a:t>
            </a:r>
            <a:r>
              <a:rPr lang="en-US" sz="1200" dirty="0" err="1">
                <a:latin typeface="Arial"/>
                <a:cs typeface="Arial"/>
              </a:rPr>
              <a:t>fracNONP</a:t>
            </a:r>
            <a:r>
              <a:rPr lang="en-US" sz="1200" dirty="0">
                <a:latin typeface="Arial"/>
                <a:cs typeface="Arial"/>
              </a:rPr>
              <a:t>: change from WIN to WNONP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</a:t>
            </a:r>
            <a:r>
              <a:rPr lang="en-US" sz="1200" dirty="0" err="1">
                <a:latin typeface="Arial"/>
                <a:cs typeface="Arial"/>
              </a:rPr>
              <a:t>genoM</a:t>
            </a:r>
            <a:r>
              <a:rPr lang="en-US" sz="1200" dirty="0">
                <a:latin typeface="Arial"/>
                <a:cs typeface="Arial"/>
              </a:rPr>
              <a:t>: change from WIN to MIN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</a:t>
            </a:r>
            <a:r>
              <a:rPr lang="en-US" sz="1200" dirty="0" err="1">
                <a:latin typeface="Arial"/>
                <a:cs typeface="Arial"/>
              </a:rPr>
              <a:t>fracPLM:genoM</a:t>
            </a:r>
            <a:r>
              <a:rPr lang="en-US" sz="1200" dirty="0">
                <a:latin typeface="Arial"/>
                <a:cs typeface="Arial"/>
              </a:rPr>
              <a:t>: change from WIN to MPLM, but conditional on changes from WIN to WPLM and WIN to MIN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rial"/>
                <a:cs typeface="Arial"/>
              </a:rPr>
              <a:t>* </a:t>
            </a:r>
            <a:r>
              <a:rPr lang="en-US" sz="1200" dirty="0" err="1">
                <a:latin typeface="Arial"/>
                <a:cs typeface="Arial"/>
              </a:rPr>
              <a:t>fracNONP:genoM</a:t>
            </a:r>
            <a:r>
              <a:rPr lang="en-US" sz="1200" dirty="0">
                <a:latin typeface="Arial"/>
                <a:cs typeface="Arial"/>
              </a:rPr>
              <a:t>: change from WIN to MNONP, but conditional on changes from WIN to WNONP and WIN to MIN</a:t>
            </a:r>
          </a:p>
        </p:txBody>
      </p:sp>
    </p:spTree>
    <p:extLst>
      <p:ext uri="{BB962C8B-B14F-4D97-AF65-F5344CB8AC3E}">
        <p14:creationId xmlns:p14="http://schemas.microsoft.com/office/powerpoint/2010/main" val="22705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23 at 10.34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891"/>
            <a:ext cx="9144000" cy="211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34" y="3568394"/>
            <a:ext cx="4960803" cy="7150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580" y="4566625"/>
            <a:ext cx="7516548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 smtClean="0">
                <a:latin typeface="Arial"/>
                <a:cs typeface="Arial"/>
              </a:rPr>
              <a:t>TS </a:t>
            </a:r>
            <a:r>
              <a:rPr lang="en-US" sz="1400" dirty="0">
                <a:latin typeface="Arial"/>
                <a:cs typeface="Arial"/>
              </a:rPr>
              <a:t>&lt; 0.25, which </a:t>
            </a:r>
            <a:r>
              <a:rPr lang="en-US" sz="1400" dirty="0" smtClean="0">
                <a:latin typeface="Arial"/>
                <a:cs typeface="Arial"/>
              </a:rPr>
              <a:t>correlates </a:t>
            </a:r>
            <a:r>
              <a:rPr lang="en-US" sz="1400" dirty="0">
                <a:latin typeface="Arial"/>
                <a:cs typeface="Arial"/>
              </a:rPr>
              <a:t>with a </a:t>
            </a:r>
            <a:r>
              <a:rPr lang="en-US" sz="1400" dirty="0" err="1">
                <a:latin typeface="Arial"/>
                <a:cs typeface="Arial"/>
              </a:rPr>
              <a:t>fracPLM:genoM</a:t>
            </a:r>
            <a:r>
              <a:rPr lang="en-US" sz="1400" dirty="0">
                <a:latin typeface="Arial"/>
                <a:cs typeface="Arial"/>
              </a:rPr>
              <a:t> estimate smaller than -</a:t>
            </a:r>
            <a:r>
              <a:rPr lang="en-US" sz="1400" dirty="0" smtClean="0">
                <a:latin typeface="Arial"/>
                <a:cs typeface="Arial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Arial"/>
                <a:cs typeface="Arial"/>
              </a:rPr>
              <a:t>E</a:t>
            </a:r>
            <a:r>
              <a:rPr lang="en-US" sz="1400" dirty="0" smtClean="0">
                <a:latin typeface="Arial"/>
                <a:cs typeface="Arial"/>
              </a:rPr>
              <a:t>xpression </a:t>
            </a:r>
            <a:r>
              <a:rPr lang="en-US" sz="1400" dirty="0">
                <a:latin typeface="Arial"/>
                <a:cs typeface="Arial"/>
              </a:rPr>
              <a:t>abundance &gt; 1 RPKM in </a:t>
            </a:r>
            <a:r>
              <a:rPr lang="en-US" sz="1400" dirty="0" smtClean="0">
                <a:latin typeface="Arial"/>
                <a:cs typeface="Arial"/>
              </a:rPr>
              <a:t>wild type </a:t>
            </a:r>
            <a:r>
              <a:rPr lang="en-US" sz="1400" dirty="0">
                <a:latin typeface="Arial"/>
                <a:cs typeface="Arial"/>
              </a:rPr>
              <a:t>polysomic </a:t>
            </a:r>
            <a:r>
              <a:rPr lang="en-US" sz="1400" dirty="0" smtClean="0">
                <a:latin typeface="Arial"/>
                <a:cs typeface="Arial"/>
              </a:rPr>
              <a:t>sample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Arial"/>
                <a:cs typeface="Arial"/>
              </a:rPr>
              <a:t>E</a:t>
            </a:r>
            <a:r>
              <a:rPr lang="en-US" sz="1400" dirty="0" smtClean="0">
                <a:latin typeface="Arial"/>
                <a:cs typeface="Arial"/>
              </a:rPr>
              <a:t>xplicit </a:t>
            </a:r>
            <a:r>
              <a:rPr lang="en-US" sz="1400" dirty="0">
                <a:latin typeface="Arial"/>
                <a:cs typeface="Arial"/>
              </a:rPr>
              <a:t>decrease between polysomic </a:t>
            </a:r>
            <a:r>
              <a:rPr lang="en-US" sz="1400" dirty="0" smtClean="0">
                <a:latin typeface="Arial"/>
                <a:cs typeface="Arial"/>
              </a:rPr>
              <a:t>wild type </a:t>
            </a:r>
            <a:r>
              <a:rPr lang="en-US" sz="1400" dirty="0">
                <a:latin typeface="Arial"/>
                <a:cs typeface="Arial"/>
              </a:rPr>
              <a:t>and </a:t>
            </a:r>
            <a:r>
              <a:rPr lang="en-US" sz="1400" dirty="0" smtClean="0">
                <a:latin typeface="Arial"/>
                <a:cs typeface="Arial"/>
              </a:rPr>
              <a:t>mutant, minimal 2 fold decrease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70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72 non-polysomic genes, 64 up, 50 by Evan’s criteria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265" y="3520039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10-23 at 10.55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" y="3642518"/>
            <a:ext cx="9144000" cy="1386059"/>
          </a:xfrm>
          <a:prstGeom prst="rect">
            <a:avLst/>
          </a:prstGeom>
        </p:spPr>
      </p:pic>
      <p:pic>
        <p:nvPicPr>
          <p:cNvPr id="9" name="Picture 8" descr="Screen Shot 2015-10-23 at 10.5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" y="5611470"/>
            <a:ext cx="9144000" cy="66260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5458245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5-10-23 at 11.42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013"/>
            <a:ext cx="9144000" cy="15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GO:BP for the 72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10-23 at 11.50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274"/>
            <a:ext cx="9144000" cy="33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Samples and preliminary analysis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592482"/>
            <a:ext cx="8323598" cy="376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Biology: Eif4g3 point mutation cause sterile male mice, we are looking for the mechanisms in the transcript level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Genotypes: WT (C3H) and MT (Eif4g3 point mutation)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Testis fractions: IN (total testis), NONP (non-polysomic fraction), PLM (polysomic fraction)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3 replicates per group: 2 x 3 x 3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RNA-</a:t>
            </a:r>
            <a:r>
              <a:rPr lang="en-US" sz="1600" dirty="0" err="1" smtClean="0">
                <a:latin typeface="Arial"/>
                <a:cs typeface="Arial"/>
              </a:rPr>
              <a:t>seq</a:t>
            </a:r>
            <a:r>
              <a:rPr lang="en-US" sz="1600" dirty="0" smtClean="0">
                <a:latin typeface="Arial"/>
                <a:cs typeface="Arial"/>
              </a:rPr>
              <a:t> reads were trimmed, aligned to C3H </a:t>
            </a:r>
            <a:r>
              <a:rPr lang="en-US" sz="1600" dirty="0" err="1" smtClean="0">
                <a:latin typeface="Arial"/>
                <a:cs typeface="Arial"/>
              </a:rPr>
              <a:t>transcriptome</a:t>
            </a:r>
            <a:r>
              <a:rPr lang="en-US" sz="1600" dirty="0" smtClean="0">
                <a:latin typeface="Arial"/>
                <a:cs typeface="Arial"/>
              </a:rPr>
              <a:t>, summarized to TPM (transcripts per million)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Spike-ins were discarded because spike-ins reads relative to total reads were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32609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Statistical modeling</a:t>
            </a:r>
            <a:endParaRPr lang="en-US" sz="4000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95" y="2227036"/>
            <a:ext cx="1944507" cy="2731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2287" y="231162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George E.P. Box</a:t>
            </a:r>
          </a:p>
          <a:p>
            <a:r>
              <a:rPr lang="en-US" b="1" dirty="0" smtClean="0">
                <a:latin typeface="Arial"/>
                <a:cs typeface="Arial"/>
              </a:rPr>
              <a:t>1919 – 2013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712" y="1589475"/>
            <a:ext cx="63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“Essentially, all models are wrong, but some are useful.”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91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Chromosomes of 246 Bayes genes</a:t>
            </a:r>
            <a:endParaRPr lang="en-US" sz="4000" b="1" dirty="0">
              <a:latin typeface="Arial"/>
              <a:cs typeface="Arial"/>
            </a:endParaRPr>
          </a:p>
        </p:txBody>
      </p:sp>
      <p:pic>
        <p:nvPicPr>
          <p:cNvPr id="6" name="Picture 5" descr="chr(bayes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1209001"/>
            <a:ext cx="64008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3081" y="5613536"/>
            <a:ext cx="6526277" cy="34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Only 1 in </a:t>
            </a:r>
            <a:r>
              <a:rPr lang="en-US" sz="1400" dirty="0">
                <a:latin typeface="Arial"/>
                <a:cs typeface="Arial"/>
              </a:rPr>
              <a:t>X chromosome: 1700080O16Rik 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90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Chromosomes of 64 LM genes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081" y="5183162"/>
            <a:ext cx="6526277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9 in X chromosome, enriched.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nl-NL" sz="1400" dirty="0" err="1" smtClean="0">
                <a:latin typeface="Arial"/>
                <a:cs typeface="Arial"/>
              </a:rPr>
              <a:t>Xlr</a:t>
            </a:r>
            <a:r>
              <a:rPr lang="nl-NL" sz="1400" dirty="0" smtClean="0">
                <a:latin typeface="Arial"/>
                <a:cs typeface="Arial"/>
              </a:rPr>
              <a:t>, Xlr3c, Magea8, Psmd10, 4930550L24Rik, Xlr5b, H2bfm, Gm1140, Gm14692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3" name="Picture 2" descr="chr(bayes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1" y="6985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Chromosomes of 64 LM genes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081" y="4965447"/>
            <a:ext cx="6526277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Overlap was little. </a:t>
            </a:r>
            <a:r>
              <a:rPr lang="en-US" sz="1400" dirty="0" smtClean="0">
                <a:latin typeface="Arial"/>
                <a:cs typeface="Arial"/>
              </a:rPr>
              <a:t>The 5 overlapping </a:t>
            </a:r>
            <a:r>
              <a:rPr lang="en-US" sz="1400" dirty="0">
                <a:latin typeface="Arial"/>
                <a:cs typeface="Arial"/>
              </a:rPr>
              <a:t>genes are: </a:t>
            </a:r>
            <a:r>
              <a:rPr lang="en-US" sz="1400" dirty="0" smtClean="0">
                <a:latin typeface="Arial"/>
                <a:cs typeface="Arial"/>
              </a:rPr>
              <a:t>Hspa2, Gm12942, Tpi1, Hsd3b1, Mrpl20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>
                <a:latin typeface="Arial"/>
                <a:cs typeface="Arial"/>
              </a:rPr>
              <a:t>This reminds us the </a:t>
            </a:r>
            <a:r>
              <a:rPr lang="en-US" sz="1400" dirty="0" err="1" smtClean="0">
                <a:latin typeface="Arial"/>
                <a:cs typeface="Arial"/>
              </a:rPr>
              <a:t>ebayes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and linear model methods are very different</a:t>
            </a:r>
          </a:p>
        </p:txBody>
      </p:sp>
      <p:pic>
        <p:nvPicPr>
          <p:cNvPr id="4" name="Picture 3" descr="chr(bayes)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10"/>
          <a:stretch/>
        </p:blipFill>
        <p:spPr>
          <a:xfrm>
            <a:off x="936171" y="1124857"/>
            <a:ext cx="64008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9580 genes, 6 groups, 18 samples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1421" y="5744142"/>
            <a:ext cx="693537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y: log2 TPM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72" y="1266067"/>
            <a:ext cx="7307660" cy="4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Hspa2 mRNA expression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5348" y="5417804"/>
            <a:ext cx="780145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Significant up-regulation in the non-polysomic fraction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We want to extract all the genes that follows the Hspa2 pattern</a:t>
            </a:r>
          </a:p>
        </p:txBody>
      </p:sp>
      <p:pic>
        <p:nvPicPr>
          <p:cNvPr id="6" name="Picture 5" descr="Hspa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8"/>
          <a:stretch/>
        </p:blipFill>
        <p:spPr>
          <a:xfrm>
            <a:off x="923965" y="1780802"/>
            <a:ext cx="6993477" cy="35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Pairwise t-test, WT </a:t>
            </a:r>
            <a:r>
              <a:rPr lang="en-US" sz="3200" b="1" dirty="0" err="1" smtClean="0">
                <a:latin typeface="Arial"/>
                <a:cs typeface="Arial"/>
              </a:rPr>
              <a:t>vs</a:t>
            </a:r>
            <a:r>
              <a:rPr lang="en-US" sz="3200" b="1" dirty="0" smtClean="0">
                <a:latin typeface="Arial"/>
                <a:cs typeface="Arial"/>
              </a:rPr>
              <a:t> MT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9" name="Picture 8" descr="Screen Shot 2015-05-19 at 8.5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" y="1967231"/>
            <a:ext cx="4579555" cy="1467687"/>
          </a:xfrm>
          <a:prstGeom prst="rect">
            <a:avLst/>
          </a:prstGeom>
        </p:spPr>
      </p:pic>
      <p:pic>
        <p:nvPicPr>
          <p:cNvPr id="14" name="Picture 13" descr="Screen Shot 2015-05-19 at 8.56.0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8"/>
          <a:stretch/>
        </p:blipFill>
        <p:spPr>
          <a:xfrm>
            <a:off x="5325915" y="1967231"/>
            <a:ext cx="3071684" cy="110297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579392"/>
            <a:ext cx="9143999" cy="369303"/>
          </a:xfrm>
          <a:prstGeom prst="rect">
            <a:avLst/>
          </a:prstGeom>
          <a:ln w="12700" cmpd="sng">
            <a:solidFill>
              <a:srgbClr val="4F81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Differential genes in the Non-polysomic fraction (</a:t>
            </a:r>
            <a:r>
              <a:rPr lang="en-US" sz="1000" dirty="0" smtClean="0">
                <a:solidFill>
                  <a:srgbClr val="FF0000"/>
                </a:solidFill>
                <a:latin typeface="Arial"/>
                <a:cs typeface="Arial"/>
              </a:rPr>
              <a:t>p &lt; 0.05</a:t>
            </a:r>
            <a:r>
              <a:rPr lang="en-US" sz="1000" dirty="0" smtClean="0">
                <a:latin typeface="Arial"/>
                <a:cs typeface="Arial"/>
              </a:rPr>
              <a:t>) 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20004" y="1482063"/>
            <a:ext cx="0" cy="203082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Screen Shot 2015-06-01 at 1.15.2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1" b="55584"/>
          <a:stretch/>
        </p:blipFill>
        <p:spPr>
          <a:xfrm>
            <a:off x="-1" y="4260475"/>
            <a:ext cx="9144000" cy="12004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" y="3788157"/>
            <a:ext cx="9143999" cy="369303"/>
          </a:xfrm>
          <a:prstGeom prst="rect">
            <a:avLst/>
          </a:prstGeom>
          <a:ln w="12700" cmpd="sng">
            <a:solidFill>
              <a:srgbClr val="4F81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Differential genes in the Non-polysomic fraction (</a:t>
            </a:r>
            <a:r>
              <a:rPr lang="en-US" sz="1000" dirty="0" smtClean="0">
                <a:solidFill>
                  <a:srgbClr val="FF0000"/>
                </a:solidFill>
                <a:latin typeface="Arial"/>
                <a:cs typeface="Arial"/>
              </a:rPr>
              <a:t>p-value &lt; 0.1</a:t>
            </a:r>
            <a:r>
              <a:rPr lang="en-US" sz="1000" dirty="0" smtClean="0">
                <a:latin typeface="Arial"/>
                <a:cs typeface="Arial"/>
              </a:rPr>
              <a:t>)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606" y="5600668"/>
            <a:ext cx="7801452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b="1" dirty="0" smtClean="0">
                <a:latin typeface="Arial"/>
                <a:cs typeface="Arial"/>
              </a:rPr>
              <a:t>By running t-test on the two non-polysomic groups, (1) we are treating each genes separately and (2) not using information from the polysomic and total samples.</a:t>
            </a:r>
          </a:p>
        </p:txBody>
      </p:sp>
    </p:spTree>
    <p:extLst>
      <p:ext uri="{BB962C8B-B14F-4D97-AF65-F5344CB8AC3E}">
        <p14:creationId xmlns:p14="http://schemas.microsoft.com/office/powerpoint/2010/main" val="38230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2368" y="2922109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Log2 fold change bigger than 0.2 (15% increase)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Another t-test, with relaxed criteria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2368" y="2241106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Filter genes: maximum bigger than 20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2368" y="3611812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P-value &lt; 0.2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425271" y="257698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36005" y="3266686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02368" y="426612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90 genes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36005" y="3920994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2474" y="5071653"/>
            <a:ext cx="7019584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b="1" dirty="0" smtClean="0">
                <a:latin typeface="Arial"/>
                <a:cs typeface="Arial"/>
              </a:rPr>
              <a:t>This list might be relevant in biology, but the method was very very exploratory.</a:t>
            </a:r>
          </a:p>
        </p:txBody>
      </p:sp>
    </p:spTree>
    <p:extLst>
      <p:ext uri="{BB962C8B-B14F-4D97-AF65-F5344CB8AC3E}">
        <p14:creationId xmlns:p14="http://schemas.microsoft.com/office/powerpoint/2010/main" val="403131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072"/>
            <a:ext cx="9144000" cy="2657731"/>
          </a:xfrm>
          <a:prstGeom prst="rect">
            <a:avLst/>
          </a:prstGeom>
        </p:spPr>
      </p:pic>
      <p:pic>
        <p:nvPicPr>
          <p:cNvPr id="3" name="Picture 2" descr="Screen Shot 2015-07-14 at 12.4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467"/>
            <a:ext cx="3455099" cy="216588"/>
          </a:xfrm>
          <a:prstGeom prst="rect">
            <a:avLst/>
          </a:prstGeom>
        </p:spPr>
      </p:pic>
      <p:pic>
        <p:nvPicPr>
          <p:cNvPr id="5" name="Picture 4" descr="Screen Shot 2015-07-14 at 12.4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6072"/>
            <a:ext cx="9144000" cy="2670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53761" y="3042486"/>
            <a:ext cx="660125" cy="1995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1265733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Differential genes in the Non-polysomic fraction (p-value &lt; 0.2)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4521754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Spermatogenesis genes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35671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Transcription factors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4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GO enrichment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3" y="1417638"/>
            <a:ext cx="6769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Empirical </a:t>
            </a:r>
            <a:r>
              <a:rPr lang="en-US" sz="3200" b="1" dirty="0">
                <a:latin typeface="Arial"/>
                <a:cs typeface="Arial"/>
              </a:rPr>
              <a:t>B</a:t>
            </a:r>
            <a:r>
              <a:rPr lang="en-US" sz="3200" b="1" dirty="0" smtClean="0">
                <a:latin typeface="Arial"/>
                <a:cs typeface="Arial"/>
              </a:rPr>
              <a:t>ayesian method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8-07 at 10.44.1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r="2167" b="27326"/>
          <a:stretch/>
        </p:blipFill>
        <p:spPr>
          <a:xfrm>
            <a:off x="1063988" y="1910802"/>
            <a:ext cx="6887316" cy="2282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162" y="4696473"/>
            <a:ext cx="6250429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Empirical Bayesian method borrows information among genes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It shrinks each gene’s standard deviation to the average of all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It is helpful in experiments with small sample sizes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31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13356</TotalTime>
  <Words>706</Words>
  <Application>Microsoft Macintosh PowerPoint</Application>
  <PresentationFormat>On-screen Show (4:3)</PresentationFormat>
  <Paragraphs>81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Eif4g3 Project</vt:lpstr>
      <vt:lpstr>Samples and preliminary analysis</vt:lpstr>
      <vt:lpstr>9580 genes, 6 groups, 18 samples</vt:lpstr>
      <vt:lpstr>Hspa2 mRNA expression</vt:lpstr>
      <vt:lpstr>Pairwise t-test, WT vs MT</vt:lpstr>
      <vt:lpstr>Another t-test, with relaxed criteria</vt:lpstr>
      <vt:lpstr>Genes</vt:lpstr>
      <vt:lpstr>GO enrichment</vt:lpstr>
      <vt:lpstr>Empirical Bayesian method</vt:lpstr>
      <vt:lpstr>Genes match the Hspa2 pattern</vt:lpstr>
      <vt:lpstr>Mutant down genes in non-polysomic seem irrelevant</vt:lpstr>
      <vt:lpstr>Mutant genes for total testis samples</vt:lpstr>
      <vt:lpstr>Normalize to total testis?</vt:lpstr>
      <vt:lpstr>Linear regression model from experiment design</vt:lpstr>
      <vt:lpstr>Fraction-specific effect of the Eif4g3 mutation</vt:lpstr>
      <vt:lpstr>Output</vt:lpstr>
      <vt:lpstr>PowerPoint Presentation</vt:lpstr>
      <vt:lpstr>72 non-polysomic genes, 64 up, 50 by Evan’s criteria</vt:lpstr>
      <vt:lpstr>GO:BP for the 72</vt:lpstr>
      <vt:lpstr>Statistical modeling</vt:lpstr>
      <vt:lpstr>Chromosomes of 246 Bayes genes</vt:lpstr>
      <vt:lpstr>Chromosomes of 64 LM genes</vt:lpstr>
      <vt:lpstr>Chromosomes of 64 LM genes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828</cp:revision>
  <dcterms:created xsi:type="dcterms:W3CDTF">2015-05-08T00:17:59Z</dcterms:created>
  <dcterms:modified xsi:type="dcterms:W3CDTF">2015-10-23T21:38:24Z</dcterms:modified>
</cp:coreProperties>
</file>