
<file path=[Content_Types].xml><?xml version="1.0" encoding="utf-8"?>
<Types xmlns="http://schemas.openxmlformats.org/package/2006/content-types">
  <Default Extension="png" ContentType="image/png"/>
  <Default Extension="tmp" ContentType="image/x-emf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3" r:id="rId5"/>
    <p:sldId id="259" r:id="rId6"/>
    <p:sldId id="265" r:id="rId7"/>
    <p:sldId id="264" r:id="rId8"/>
    <p:sldId id="294" r:id="rId9"/>
    <p:sldId id="258" r:id="rId10"/>
    <p:sldId id="292" r:id="rId11"/>
    <p:sldId id="291" r:id="rId12"/>
    <p:sldId id="266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345EB-1744-4AAC-96BE-5256877E77B7}" v="304" dt="2019-04-10T12:51:09.289"/>
    <p1510:client id="{94380633-D073-E545-84D1-D39CF39E255E}" v="1" dt="2019-04-27T14:09:33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45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D82AD-1EC9-4B2E-A0C2-5BAB51030521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7E897053-DCEB-480A-9103-4DC2CC1D78B8}">
      <dgm:prSet phldrT="[Text]"/>
      <dgm:spPr/>
      <dgm:t>
        <a:bodyPr/>
        <a:lstStyle/>
        <a:p>
          <a:pPr>
            <a:buFontTx/>
            <a:buNone/>
          </a:pPr>
          <a:r>
            <a:rPr lang="en-US" b="1">
              <a:solidFill>
                <a:srgbClr val="424A52">
                  <a:lumMod val="50000"/>
                </a:srgbClr>
              </a:solidFill>
              <a:latin typeface="Arial"/>
              <a:ea typeface="+mn-ea"/>
            </a:rPr>
            <a:t>Compound and Structural Knowledge</a:t>
          </a:r>
        </a:p>
      </dgm:t>
    </dgm:pt>
    <dgm:pt modelId="{3D70768B-C363-4C36-A195-056B5209A859}" type="sibTrans" cxnId="{B3FE2483-637E-4350-9917-4E6559894B91}">
      <dgm:prSet/>
      <dgm:spPr/>
      <dgm:t>
        <a:bodyPr/>
        <a:lstStyle/>
        <a:p>
          <a:endParaRPr lang="en-US"/>
        </a:p>
      </dgm:t>
    </dgm:pt>
    <dgm:pt modelId="{BDD723D0-8216-4536-A007-290CC799D0F9}" type="parTrans" cxnId="{B3FE2483-637E-4350-9917-4E6559894B91}">
      <dgm:prSet/>
      <dgm:spPr/>
      <dgm:t>
        <a:bodyPr/>
        <a:lstStyle/>
        <a:p>
          <a:endParaRPr lang="en-US"/>
        </a:p>
      </dgm:t>
    </dgm:pt>
    <dgm:pt modelId="{ED637B29-9FEC-40B6-AB0F-6AF3EF428830}">
      <dgm:prSet phldrT="[Text]"/>
      <dgm:spPr/>
      <dgm:t>
        <a:bodyPr/>
        <a:lstStyle/>
        <a:p>
          <a:pPr>
            <a:buFontTx/>
            <a:buNone/>
          </a:pPr>
          <a:r>
            <a:rPr lang="en-US" b="1">
              <a:solidFill>
                <a:srgbClr val="424A52">
                  <a:lumMod val="50000"/>
                </a:srgbClr>
              </a:solidFill>
              <a:latin typeface="Arial"/>
              <a:ea typeface="+mn-ea"/>
            </a:rPr>
            <a:t>Genetic Studies</a:t>
          </a:r>
        </a:p>
      </dgm:t>
    </dgm:pt>
    <dgm:pt modelId="{48045E63-FF77-4980-96E3-D942A6FEEDA3}" type="sibTrans" cxnId="{4CD95860-444E-4F14-A1FA-64C69F0991C4}">
      <dgm:prSet/>
      <dgm:spPr/>
      <dgm:t>
        <a:bodyPr/>
        <a:lstStyle/>
        <a:p>
          <a:endParaRPr lang="en-US"/>
        </a:p>
      </dgm:t>
    </dgm:pt>
    <dgm:pt modelId="{51EF9488-D3BD-4D8A-884B-BFE5F9A71F38}" type="parTrans" cxnId="{4CD95860-444E-4F14-A1FA-64C69F0991C4}">
      <dgm:prSet/>
      <dgm:spPr/>
      <dgm:t>
        <a:bodyPr/>
        <a:lstStyle/>
        <a:p>
          <a:endParaRPr lang="en-US"/>
        </a:p>
      </dgm:t>
    </dgm:pt>
    <dgm:pt modelId="{DA0877E3-84EC-4A5C-8FE1-7AE95E2D249F}" type="pres">
      <dgm:prSet presAssocID="{8F8D82AD-1EC9-4B2E-A0C2-5BAB51030521}" presName="Name0" presStyleCnt="0">
        <dgm:presLayoutVars>
          <dgm:chMax val="7"/>
          <dgm:dir/>
          <dgm:resizeHandles val="exact"/>
        </dgm:presLayoutVars>
      </dgm:prSet>
      <dgm:spPr/>
    </dgm:pt>
    <dgm:pt modelId="{2A6A1E1E-8663-4FCC-B634-EF5A1D98B0C5}" type="pres">
      <dgm:prSet presAssocID="{8F8D82AD-1EC9-4B2E-A0C2-5BAB51030521}" presName="ellipse1" presStyleLbl="vennNode1" presStyleIdx="0" presStyleCnt="2" custLinFactNeighborY="27348">
        <dgm:presLayoutVars>
          <dgm:bulletEnabled val="1"/>
        </dgm:presLayoutVars>
      </dgm:prSet>
      <dgm:spPr/>
    </dgm:pt>
    <dgm:pt modelId="{DADD3F85-A32C-4B24-914D-117094A8085A}" type="pres">
      <dgm:prSet presAssocID="{8F8D82AD-1EC9-4B2E-A0C2-5BAB51030521}" presName="ellipse2" presStyleLbl="vennNode1" presStyleIdx="1" presStyleCnt="2" custLinFactNeighborX="25859" custLinFactNeighborY="-39523">
        <dgm:presLayoutVars>
          <dgm:bulletEnabled val="1"/>
        </dgm:presLayoutVars>
      </dgm:prSet>
      <dgm:spPr/>
    </dgm:pt>
  </dgm:ptLst>
  <dgm:cxnLst>
    <dgm:cxn modelId="{ACF8BF5C-9F91-4B65-95DB-876047B6593F}" type="presOf" srcId="{ED637B29-9FEC-40B6-AB0F-6AF3EF428830}" destId="{2A6A1E1E-8663-4FCC-B634-EF5A1D98B0C5}" srcOrd="0" destOrd="0" presId="urn:microsoft.com/office/officeart/2005/8/layout/rings+Icon"/>
    <dgm:cxn modelId="{4CD95860-444E-4F14-A1FA-64C69F0991C4}" srcId="{8F8D82AD-1EC9-4B2E-A0C2-5BAB51030521}" destId="{ED637B29-9FEC-40B6-AB0F-6AF3EF428830}" srcOrd="0" destOrd="0" parTransId="{51EF9488-D3BD-4D8A-884B-BFE5F9A71F38}" sibTransId="{48045E63-FF77-4980-96E3-D942A6FEEDA3}"/>
    <dgm:cxn modelId="{B3FE2483-637E-4350-9917-4E6559894B91}" srcId="{8F8D82AD-1EC9-4B2E-A0C2-5BAB51030521}" destId="{7E897053-DCEB-480A-9103-4DC2CC1D78B8}" srcOrd="1" destOrd="0" parTransId="{BDD723D0-8216-4536-A007-290CC799D0F9}" sibTransId="{3D70768B-C363-4C36-A195-056B5209A859}"/>
    <dgm:cxn modelId="{4F90749D-2C81-4F0A-A33A-29A5D585E587}" type="presOf" srcId="{7E897053-DCEB-480A-9103-4DC2CC1D78B8}" destId="{DADD3F85-A32C-4B24-914D-117094A8085A}" srcOrd="0" destOrd="0" presId="urn:microsoft.com/office/officeart/2005/8/layout/rings+Icon"/>
    <dgm:cxn modelId="{414140E3-3DF9-40C7-B29F-A5284ABE1ECB}" type="presOf" srcId="{8F8D82AD-1EC9-4B2E-A0C2-5BAB51030521}" destId="{DA0877E3-84EC-4A5C-8FE1-7AE95E2D249F}" srcOrd="0" destOrd="0" presId="urn:microsoft.com/office/officeart/2005/8/layout/rings+Icon"/>
    <dgm:cxn modelId="{74DCBE0B-8803-498E-BC18-8AAA11C7CF8B}" type="presParOf" srcId="{DA0877E3-84EC-4A5C-8FE1-7AE95E2D249F}" destId="{2A6A1E1E-8663-4FCC-B634-EF5A1D98B0C5}" srcOrd="0" destOrd="0" presId="urn:microsoft.com/office/officeart/2005/8/layout/rings+Icon"/>
    <dgm:cxn modelId="{123EED85-291D-4C02-AA11-A982C78F7CF7}" type="presParOf" srcId="{DA0877E3-84EC-4A5C-8FE1-7AE95E2D249F}" destId="{DADD3F85-A32C-4B24-914D-117094A8085A}" srcOrd="1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A1E1E-8663-4FCC-B634-EF5A1D98B0C5}">
      <dsp:nvSpPr>
        <dsp:cNvPr id="0" name=""/>
        <dsp:cNvSpPr/>
      </dsp:nvSpPr>
      <dsp:spPr>
        <a:xfrm>
          <a:off x="1602299" y="888990"/>
          <a:ext cx="3250429" cy="32506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3000" b="1" kern="1200">
              <a:solidFill>
                <a:srgbClr val="424A52">
                  <a:lumMod val="50000"/>
                </a:srgbClr>
              </a:solidFill>
              <a:latin typeface="Arial"/>
              <a:ea typeface="+mn-ea"/>
            </a:rPr>
            <a:t>Genetic Studies</a:t>
          </a:r>
        </a:p>
      </dsp:txBody>
      <dsp:txXfrm>
        <a:off x="2078313" y="1365038"/>
        <a:ext cx="2298401" cy="2298562"/>
      </dsp:txXfrm>
    </dsp:sp>
    <dsp:sp modelId="{DADD3F85-A32C-4B24-914D-117094A8085A}">
      <dsp:nvSpPr>
        <dsp:cNvPr id="0" name=""/>
        <dsp:cNvSpPr/>
      </dsp:nvSpPr>
      <dsp:spPr>
        <a:xfrm>
          <a:off x="4115799" y="883250"/>
          <a:ext cx="3250429" cy="32506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3000" b="1" kern="1200">
              <a:solidFill>
                <a:srgbClr val="424A52">
                  <a:lumMod val="50000"/>
                </a:srgbClr>
              </a:solidFill>
              <a:latin typeface="Arial"/>
              <a:ea typeface="+mn-ea"/>
            </a:rPr>
            <a:t>Compound and Structural Knowledge</a:t>
          </a:r>
        </a:p>
      </dsp:txBody>
      <dsp:txXfrm>
        <a:off x="4591813" y="1359298"/>
        <a:ext cx="2298401" cy="2298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BFA3B4-B70C-4B76-B1BB-3307E52ACD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A7C1A-92B7-4388-8029-4C3B6B7EE8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E74F8-E72E-4B2D-B4C5-FA295728E35B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A447B-96AD-4CC5-81BE-62B1B25E59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7BEDC-0E72-4080-90AB-76074A3D83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CA37-4FAE-48B3-8E77-D620337E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28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7426B-B185-496D-8C57-DED9ECBFF87E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532DB-2032-425E-9AAF-1971C475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5624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262C-FAE9-4D6F-94CA-5CE2051017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45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32DB-2032-425E-9AAF-1971C47506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2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32DB-2032-425E-9AAF-1971C47506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Add info around # compounds in the database, targets, etc</a:t>
            </a: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11" indent="-291158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633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486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340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192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045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3898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59751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11" indent="-291158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633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486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340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192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045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3898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59751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11" indent="-291158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633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486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340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192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045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3898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59751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9286043-07E2-4054-AA64-6A04A078C334}" type="slidenum">
              <a:rPr lang="en-US" altLang="en-US" smtClean="0">
                <a:solidFill>
                  <a:prstClr val="black"/>
                </a:solidFill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15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Add info around # compounds in the database, targets, etc</a:t>
            </a: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11" indent="-291158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633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486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340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192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045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3898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59751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11" indent="-291158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633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486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340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192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045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3898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59751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11" indent="-291158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633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486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340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192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045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3898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59751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9286043-07E2-4054-AA64-6A04A078C334}" type="slidenum">
              <a:rPr lang="en-US" altLang="en-US" smtClean="0">
                <a:solidFill>
                  <a:prstClr val="black"/>
                </a:solidFill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575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Add info around # compounds in the database, targets, etc</a:t>
            </a: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11" indent="-291158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633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486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340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192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045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3898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59751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11" indent="-291158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633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486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340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192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045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3898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59751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11" indent="-291158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633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486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340" indent="-232927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192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045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3898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59751" indent="-232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9286043-07E2-4054-AA64-6A04A078C334}" type="slidenum">
              <a:rPr lang="en-US" altLang="en-US" smtClean="0">
                <a:solidFill>
                  <a:prstClr val="black"/>
                </a:solidFill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743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32DB-2032-425E-9AAF-1971C47506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94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4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32DB-2032-425E-9AAF-1971C47506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5BD-22AC-4494-8B0D-E9A16DDE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62250-C202-4F75-BCC8-6D84BD416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2A40-8385-4A0F-BB02-485BF124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C2A7-7B29-435F-832D-A956696E1E8D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E060F-D48E-47A4-B265-EB38BEBC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C92B-9F5A-4A4C-A064-4123B04D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FE5-2EAA-41EC-BD59-82481162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7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64D9-8BB0-4AA9-BA42-D92511DB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06379-4844-4439-A6E4-9172F5F71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C8F2-E29F-4B39-8537-AA002078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C2A7-7B29-435F-832D-A956696E1E8D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5A65D-DC7E-4C5D-A4EE-E6F8E2DB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C05CA-C941-49F0-96D6-83FB679A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FE5-2EAA-41EC-BD59-82481162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9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D3233-E86D-49A8-AAAB-FEC583800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9D2E6-CE29-489D-8A27-7771CFC1B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8A47-E849-468B-B93B-33CC7A92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C2A7-7B29-435F-832D-A956696E1E8D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D1C4-303F-49E0-82A9-3D78C634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0423-7075-450B-A6BF-90EF2535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FE5-2EAA-41EC-BD59-82481162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divider – Dark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0" y="-4858"/>
            <a:ext cx="12210419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2253996"/>
            <a:ext cx="6570528" cy="2350008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4800" b="0" cap="none" spc="67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545" y="4631293"/>
            <a:ext cx="6570528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667" baseline="0">
                <a:solidFill>
                  <a:srgbClr val="FFFFFF"/>
                </a:solidFill>
              </a:defRPr>
            </a:lvl1pPr>
            <a:lvl2pPr marL="247584" indent="-203146">
              <a:lnSpc>
                <a:spcPct val="95000"/>
              </a:lnSpc>
              <a:spcBef>
                <a:spcPts val="267"/>
              </a:spcBef>
              <a:buFont typeface="Arial"/>
              <a:buChar char="•"/>
              <a:defRPr sz="2667">
                <a:solidFill>
                  <a:srgbClr val="000000"/>
                </a:solidFill>
              </a:defRPr>
            </a:lvl2pPr>
            <a:lvl3pPr marL="121886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9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77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15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659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02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54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0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FD80-2250-43CE-9B1A-C8E9FDC7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CF65-2D01-4B87-8A58-E3947DF59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074CB-0DE6-4E77-B26C-49482DDF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C2A7-7B29-435F-832D-A956696E1E8D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ABFFA-5F7F-40BE-B438-262B9BE2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2DD9-7864-4A54-8392-D29BC27B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FE5-2EAA-41EC-BD59-82481162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F9F3-CB28-465A-9FE6-A560F981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FD231-BDCA-4771-99F5-4C8DE5A64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9D04-3AC0-4F39-A3F2-5E000116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C2A7-7B29-435F-832D-A956696E1E8D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F4608-8104-4AA9-B6FC-45A46CDD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252B2-2CE7-4C26-9F25-F4CEA21E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FE5-2EAA-41EC-BD59-82481162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6FFB-1963-430B-84F0-34DC2609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6922-98B8-492D-BDC9-7D6E3D6F2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27C75-B123-4E4D-8081-A918348B6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33AC1-3290-4060-94F4-86D4AC91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C2A7-7B29-435F-832D-A956696E1E8D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55D50-9634-49A9-8395-F5CBBE0E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7A559-8C4B-4C0A-8B41-754BBF49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FE5-2EAA-41EC-BD59-82481162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2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25DD-8A90-4321-A336-7624B65C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C10DA-295C-49C0-8BE2-20F6CAC01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66A55-A574-4F63-88EB-901552842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E244C-037B-4E4F-945F-71C1F66D5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C3675-E631-4CA2-AC69-3C78CFA1F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091D3-5680-4460-9BC5-14F0FBF2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C2A7-7B29-435F-832D-A956696E1E8D}" type="datetimeFigureOut">
              <a:rPr lang="en-US" smtClean="0"/>
              <a:t>4/27/19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6E103-709F-41DA-A26F-1107B876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C9427-EAF4-4233-B8B7-00DDD03D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FE5-2EAA-41EC-BD59-82481162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2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84E9-EAD3-4F31-9121-C3A4669A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851D1-5B25-4E30-9110-73355A6C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C2A7-7B29-435F-832D-A956696E1E8D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F64AB-4563-481D-9436-C4D212A2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6C7AB-F3BB-4CAB-81F8-26BF80E2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FE5-2EAA-41EC-BD59-82481162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0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54086-65BA-4D20-86AE-68DE2401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C2A7-7B29-435F-832D-A956696E1E8D}" type="datetimeFigureOut">
              <a:rPr lang="en-US" smtClean="0"/>
              <a:t>4/27/19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E3724-06B6-43F6-9DDD-93B39ECE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30A9E-45E1-4D2F-BF9E-EE3BB42C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FE5-2EAA-41EC-BD59-82481162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5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23CD-5CA2-488D-9D20-AC4A7547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6CB7-0A9E-43B3-ABFC-32C42E60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E7C17-D19E-40A3-AC5C-5DCEB20A2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90E81-CA71-4A79-B2F1-2A3B417B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C2A7-7B29-435F-832D-A956696E1E8D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55C5D-0D6D-43C3-AC80-5F9306E9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A0465-0B4C-46FD-8EF7-E6340B1E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FE5-2EAA-41EC-BD59-82481162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3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4856-2665-42AB-8343-DEC2184F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0336C-CA46-40CB-8878-BC1A54B7C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679ED-568C-4F40-A66D-CC78DA741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B380A-07D3-447F-AD92-32E6FC1E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C2A7-7B29-435F-832D-A956696E1E8D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7236E-96B0-4465-AE8C-E4B6E1C8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AC2BC-EC53-4799-B542-E90B0F6C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FE5-2EAA-41EC-BD59-82481162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6DB86-8AF9-4CAE-8EDE-A0690418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EFB6D-D4EB-4370-B533-7E7EEA51B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03F-6F8A-4C5F-BCA2-28F2176B6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C2A7-7B29-435F-832D-A956696E1E8D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58641-2F77-443C-B89D-CD8788E1E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3817F-DDF9-4E7A-80B3-9F078277B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6AFE5-2EAA-41EC-BD59-82481162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emf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png"/><Relationship Id="rId5" Type="http://schemas.openxmlformats.org/officeDocument/2006/relationships/image" Target="../media/image16.png"/><Relationship Id="rId10" Type="http://schemas.openxmlformats.org/officeDocument/2006/relationships/image" Target="../media/image14.e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5694" y="91821"/>
            <a:ext cx="11646923" cy="2350008"/>
          </a:xfrm>
        </p:spPr>
        <p:txBody>
          <a:bodyPr/>
          <a:lstStyle/>
          <a:p>
            <a:r>
              <a:rPr lang="en-US"/>
              <a:t>Enhancing Collaboration Between</a:t>
            </a:r>
            <a:br>
              <a:rPr lang="en-US"/>
            </a:br>
            <a:r>
              <a:rPr lang="en-US" err="1"/>
              <a:t>GpGx</a:t>
            </a:r>
            <a:r>
              <a:rPr lang="en-US"/>
              <a:t> and CSC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1AADE9-1714-4DF4-BA14-5521F32B7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544" y="4631293"/>
            <a:ext cx="7508455" cy="1380067"/>
          </a:xfrm>
        </p:spPr>
        <p:txBody>
          <a:bodyPr/>
          <a:lstStyle/>
          <a:p>
            <a:r>
              <a:rPr lang="en-US"/>
              <a:t>Meir Glick and Michael Altman</a:t>
            </a:r>
          </a:p>
          <a:p>
            <a:r>
              <a:rPr lang="en-US"/>
              <a:t>On behalf of Computational &amp; Structural Chemistry</a:t>
            </a:r>
          </a:p>
        </p:txBody>
      </p:sp>
      <p:pic>
        <p:nvPicPr>
          <p:cNvPr id="8" name="bjClassifierImageBottom">
            <a:extLst>
              <a:ext uri="{FF2B5EF4-FFF2-40B4-BE49-F238E27FC236}">
                <a16:creationId xmlns:a16="http://schemas.microsoft.com/office/drawing/2014/main" id="{4FEDAA88-825C-4B28-A54F-A18313C5A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3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B217-E735-4F86-BED1-A27282AA0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Backups</a:t>
            </a:r>
          </a:p>
        </p:txBody>
      </p:sp>
      <p:pic>
        <p:nvPicPr>
          <p:cNvPr id="7" name="bjClassifierImageBottom">
            <a:extLst>
              <a:ext uri="{FF2B5EF4-FFF2-40B4-BE49-F238E27FC236}">
                <a16:creationId xmlns:a16="http://schemas.microsoft.com/office/drawing/2014/main" id="{0144DD7D-DFE0-4476-A8E1-DC2DFFE7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5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3696338-7CDA-4732-97D4-0EE3F5B4C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453367"/>
              </p:ext>
            </p:extLst>
          </p:nvPr>
        </p:nvGraphicFramePr>
        <p:xfrm>
          <a:off x="1686411" y="2037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24">
            <a:extLst>
              <a:ext uri="{FF2B5EF4-FFF2-40B4-BE49-F238E27FC236}">
                <a16:creationId xmlns:a16="http://schemas.microsoft.com/office/drawing/2014/main" id="{380F9BD8-7885-4DD5-8FDB-EB44BCCCE648}"/>
              </a:ext>
            </a:extLst>
          </p:cNvPr>
          <p:cNvSpPr txBox="1">
            <a:spLocks/>
          </p:cNvSpPr>
          <p:nvPr/>
        </p:nvSpPr>
        <p:spPr>
          <a:xfrm>
            <a:off x="609858" y="150984"/>
            <a:ext cx="10959841" cy="686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/>
              <a:t>Scope and Aims of the Brainstorming Meeting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DDE59E-F0F8-4A06-9397-25EB95D605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2253" y="2044489"/>
            <a:ext cx="1396321" cy="11805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4FA48C-748B-40F6-9609-8A16E6D59A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827" y="1950353"/>
            <a:ext cx="2053198" cy="136879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ABEB8A4-99FF-4345-8443-6C69DB5C4D57}"/>
              </a:ext>
            </a:extLst>
          </p:cNvPr>
          <p:cNvCxnSpPr>
            <a:cxnSpLocks/>
          </p:cNvCxnSpPr>
          <p:nvPr/>
        </p:nvCxnSpPr>
        <p:spPr bwMode="auto">
          <a:xfrm flipV="1">
            <a:off x="6183914" y="2733773"/>
            <a:ext cx="0" cy="26835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DD7CD2F-89AD-4941-ADDB-B54A59A4BA95}"/>
              </a:ext>
            </a:extLst>
          </p:cNvPr>
          <p:cNvSpPr/>
          <p:nvPr/>
        </p:nvSpPr>
        <p:spPr>
          <a:xfrm>
            <a:off x="6349" y="5417308"/>
            <a:ext cx="12185645" cy="830997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/>
              <a:t>Impact the pipeline by rapidly selecting the most chemically tractable targets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Reduce attrition early- “validate” or “de-validate” targets from genetic studies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F4DC95-430D-4CB7-B918-D8927E7E5B1E}"/>
              </a:ext>
            </a:extLst>
          </p:cNvPr>
          <p:cNvSpPr/>
          <p:nvPr/>
        </p:nvSpPr>
        <p:spPr>
          <a:xfrm>
            <a:off x="9279409" y="3379403"/>
            <a:ext cx="284686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err="1"/>
              <a:t>MOAset</a:t>
            </a:r>
            <a:r>
              <a:rPr lang="en-US"/>
              <a:t> </a:t>
            </a:r>
          </a:p>
          <a:p>
            <a:pPr algn="ctr"/>
            <a:r>
              <a:rPr lang="en-US" err="1"/>
              <a:t>ChemGenie</a:t>
            </a:r>
            <a:endParaRPr lang="en-US"/>
          </a:p>
          <a:p>
            <a:pPr algn="ctr"/>
            <a:r>
              <a:rPr lang="en-US"/>
              <a:t>Competitive Intelligence WB</a:t>
            </a:r>
          </a:p>
          <a:p>
            <a:pPr algn="ctr"/>
            <a:r>
              <a:rPr lang="en-US"/>
              <a:t>Virtual Screening</a:t>
            </a:r>
          </a:p>
          <a:p>
            <a:pPr algn="ctr"/>
            <a:r>
              <a:rPr lang="en-US" err="1"/>
              <a:t>mPDB</a:t>
            </a:r>
            <a:endParaRPr lang="en-US"/>
          </a:p>
          <a:p>
            <a:pPr algn="ctr"/>
            <a:r>
              <a:rPr lang="en-US"/>
              <a:t>Homology Modeling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EF0E05-C64D-4A55-A9B0-CBB324AEB18A}"/>
              </a:ext>
            </a:extLst>
          </p:cNvPr>
          <p:cNvSpPr/>
          <p:nvPr/>
        </p:nvSpPr>
        <p:spPr>
          <a:xfrm>
            <a:off x="1165651" y="3387913"/>
            <a:ext cx="16815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FontTx/>
              <a:buNone/>
            </a:pPr>
            <a:r>
              <a:rPr lang="en-US"/>
              <a:t>CRISPR-Cas9 </a:t>
            </a:r>
          </a:p>
          <a:p>
            <a:pPr lvl="0" algn="ctr">
              <a:buFontTx/>
              <a:buNone/>
            </a:pPr>
            <a:r>
              <a:rPr lang="en-US"/>
              <a:t>Clinical Samples</a:t>
            </a:r>
          </a:p>
          <a:p>
            <a:pPr lvl="0" algn="ctr">
              <a:buFontTx/>
              <a:buNone/>
            </a:pPr>
            <a:r>
              <a:rPr lang="en-US"/>
              <a:t>GWAS</a:t>
            </a:r>
            <a:endParaRPr lang="en-US" b="1">
              <a:solidFill>
                <a:srgbClr val="424A52">
                  <a:lumMod val="50000"/>
                </a:srgbClr>
              </a:solidFill>
              <a:latin typeface="Arial"/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F1EF858A-0FC8-43DC-BDA9-1D0E8DA514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4" t="16561" r="11571" b="14803"/>
          <a:stretch/>
        </p:blipFill>
        <p:spPr bwMode="auto">
          <a:xfrm>
            <a:off x="10702844" y="2044258"/>
            <a:ext cx="1442021" cy="12017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7" name="bjClassifierImageBottom">
            <a:extLst>
              <a:ext uri="{FF2B5EF4-FFF2-40B4-BE49-F238E27FC236}">
                <a16:creationId xmlns:a16="http://schemas.microsoft.com/office/drawing/2014/main" id="{F4CC34B4-55F7-4463-92C8-048CD9007D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1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311888" y="12700"/>
            <a:ext cx="11568223" cy="891398"/>
          </a:xfrm>
        </p:spPr>
        <p:txBody>
          <a:bodyPr>
            <a:normAutofit/>
          </a:bodyPr>
          <a:lstStyle/>
          <a:p>
            <a:pPr algn="ctr"/>
            <a:r>
              <a:rPr lang="en-US" altLang="en-US" b="1">
                <a:solidFill>
                  <a:srgbClr val="000000"/>
                </a:solidFill>
              </a:rPr>
              <a:t>Mechanism of Action (MOA)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CB0AF-6AA2-4463-BEE5-5C42DE9EB2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065"/>
          <a:stretch/>
        </p:blipFill>
        <p:spPr>
          <a:xfrm>
            <a:off x="1442973" y="765545"/>
            <a:ext cx="8327858" cy="36858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8491D5-EB0A-405F-AF2A-FB101453F6BF}"/>
              </a:ext>
            </a:extLst>
          </p:cNvPr>
          <p:cNvSpPr/>
          <p:nvPr/>
        </p:nvSpPr>
        <p:spPr>
          <a:xfrm>
            <a:off x="402624" y="4153463"/>
            <a:ext cx="113931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 highly annotated set that can reveal mode of action in phenotypic and cell based screens.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Covering a broad range of biological targets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compounds were selected based on their tool score which factors in selectivity, number of assays, and assay source. </a:t>
            </a:r>
          </a:p>
        </p:txBody>
      </p:sp>
      <p:pic>
        <p:nvPicPr>
          <p:cNvPr id="8" name="bjClassifierImageBottom">
            <a:extLst>
              <a:ext uri="{FF2B5EF4-FFF2-40B4-BE49-F238E27FC236}">
                <a16:creationId xmlns:a16="http://schemas.microsoft.com/office/drawing/2014/main" id="{A0FE3DDC-179C-49C4-8D5A-06DB3FEC22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832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rapezoid 36"/>
          <p:cNvSpPr>
            <a:spLocks noChangeAspect="1"/>
          </p:cNvSpPr>
          <p:nvPr/>
        </p:nvSpPr>
        <p:spPr bwMode="auto">
          <a:xfrm rot="16200000">
            <a:off x="6969913" y="1276243"/>
            <a:ext cx="1458383" cy="1162209"/>
          </a:xfrm>
          <a:prstGeom prst="trapezoid">
            <a:avLst>
              <a:gd name="adj" fmla="val 4306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318977" y="208721"/>
            <a:ext cx="11568223" cy="891398"/>
          </a:xfrm>
        </p:spPr>
        <p:txBody>
          <a:bodyPr>
            <a:noAutofit/>
          </a:bodyPr>
          <a:lstStyle/>
          <a:p>
            <a:pPr algn="ctr"/>
            <a:r>
              <a:rPr lang="en-US" altLang="en-US" b="1">
                <a:solidFill>
                  <a:srgbClr val="000000"/>
                </a:solidFill>
              </a:rPr>
              <a:t>CHEMGENIE DB: </a:t>
            </a:r>
            <a:br>
              <a:rPr lang="en-US" altLang="en-US" b="1">
                <a:solidFill>
                  <a:srgbClr val="000000"/>
                </a:solidFill>
              </a:rPr>
            </a:br>
            <a:r>
              <a:rPr lang="en-US" altLang="en-US" b="1">
                <a:solidFill>
                  <a:srgbClr val="000000"/>
                </a:solidFill>
              </a:rPr>
              <a:t>Chemical Genetic Interaction Enterprise</a:t>
            </a:r>
          </a:p>
        </p:txBody>
      </p:sp>
      <p:sp>
        <p:nvSpPr>
          <p:cNvPr id="40" name="Flowchart: Magnetic Disk 39"/>
          <p:cNvSpPr>
            <a:spLocks noChangeAspect="1"/>
          </p:cNvSpPr>
          <p:nvPr/>
        </p:nvSpPr>
        <p:spPr bwMode="auto">
          <a:xfrm>
            <a:off x="6165277" y="3460352"/>
            <a:ext cx="1254986" cy="62749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none" tIns="182880" anchor="ctr"/>
          <a:lstStyle/>
          <a:p>
            <a:pPr algn="ctr">
              <a:lnSpc>
                <a:spcPts val="1600"/>
              </a:lnSpc>
              <a:defRPr/>
            </a:pPr>
            <a:r>
              <a:rPr lang="en-US" sz="1200">
                <a:solidFill>
                  <a:srgbClr val="000000"/>
                </a:solidFill>
              </a:rPr>
              <a:t>HTS</a:t>
            </a:r>
          </a:p>
          <a:p>
            <a:pPr algn="ctr">
              <a:lnSpc>
                <a:spcPts val="1600"/>
              </a:lnSpc>
              <a:defRPr/>
            </a:pPr>
            <a:r>
              <a:rPr lang="en-US" sz="1200">
                <a:solidFill>
                  <a:srgbClr val="000000"/>
                </a:solidFill>
              </a:rPr>
              <a:t>dose response</a:t>
            </a:r>
          </a:p>
        </p:txBody>
      </p:sp>
      <p:sp>
        <p:nvSpPr>
          <p:cNvPr id="41" name="Flowchart: Magnetic Disk 40"/>
          <p:cNvSpPr>
            <a:spLocks noChangeAspect="1"/>
          </p:cNvSpPr>
          <p:nvPr/>
        </p:nvSpPr>
        <p:spPr bwMode="auto">
          <a:xfrm>
            <a:off x="5013580" y="4158675"/>
            <a:ext cx="1254986" cy="62749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none" anchor="b"/>
          <a:lstStyle/>
          <a:p>
            <a:pPr algn="ctr">
              <a:buFont typeface="Arial" charset="0"/>
              <a:buNone/>
              <a:defRPr/>
            </a:pPr>
            <a:r>
              <a:rPr lang="en-US" sz="1200">
                <a:solidFill>
                  <a:srgbClr val="000000"/>
                </a:solidFill>
              </a:rPr>
              <a:t>Kinase panel</a:t>
            </a:r>
          </a:p>
        </p:txBody>
      </p:sp>
      <p:sp>
        <p:nvSpPr>
          <p:cNvPr id="42" name="Flowchart: Magnetic Disk 41"/>
          <p:cNvSpPr>
            <a:spLocks noChangeAspect="1"/>
          </p:cNvSpPr>
          <p:nvPr/>
        </p:nvSpPr>
        <p:spPr bwMode="auto">
          <a:xfrm>
            <a:off x="4745267" y="4850337"/>
            <a:ext cx="1254986" cy="62749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none" anchor="b"/>
          <a:lstStyle/>
          <a:p>
            <a:pPr algn="ctr">
              <a:buFont typeface="Arial" charset="0"/>
              <a:buNone/>
              <a:defRPr/>
            </a:pPr>
            <a:r>
              <a:rPr lang="en-US" sz="1200">
                <a:solidFill>
                  <a:srgbClr val="000000"/>
                </a:solidFill>
              </a:rPr>
              <a:t>PanLabs</a:t>
            </a:r>
          </a:p>
        </p:txBody>
      </p:sp>
      <p:sp>
        <p:nvSpPr>
          <p:cNvPr id="43" name="Flowchart: Magnetic Disk 42"/>
          <p:cNvSpPr>
            <a:spLocks noChangeAspect="1"/>
          </p:cNvSpPr>
          <p:nvPr/>
        </p:nvSpPr>
        <p:spPr bwMode="auto">
          <a:xfrm>
            <a:off x="6149693" y="4850335"/>
            <a:ext cx="1254986" cy="62749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none" tIns="182880" anchor="ctr"/>
          <a:lstStyle/>
          <a:p>
            <a:pPr algn="ctr">
              <a:lnSpc>
                <a:spcPts val="1600"/>
              </a:lnSpc>
              <a:defRPr/>
            </a:pPr>
            <a:r>
              <a:rPr lang="en-US" sz="1200">
                <a:solidFill>
                  <a:srgbClr val="000000"/>
                </a:solidFill>
              </a:rPr>
              <a:t>Global </a:t>
            </a:r>
          </a:p>
          <a:p>
            <a:pPr algn="ctr">
              <a:lnSpc>
                <a:spcPts val="1600"/>
              </a:lnSpc>
              <a:defRPr/>
            </a:pPr>
            <a:r>
              <a:rPr lang="en-US" sz="1200">
                <a:solidFill>
                  <a:srgbClr val="000000"/>
                </a:solidFill>
              </a:rPr>
              <a:t>counterscreen</a:t>
            </a:r>
          </a:p>
        </p:txBody>
      </p:sp>
      <p:sp>
        <p:nvSpPr>
          <p:cNvPr id="44" name="Flowchart: Magnetic Disk 13"/>
          <p:cNvSpPr>
            <a:spLocks noChangeAspect="1" noChangeArrowheads="1"/>
          </p:cNvSpPr>
          <p:nvPr/>
        </p:nvSpPr>
        <p:spPr bwMode="auto">
          <a:xfrm>
            <a:off x="2917577" y="3460354"/>
            <a:ext cx="1254986" cy="627493"/>
          </a:xfrm>
          <a:prstGeom prst="flowChartMagneticDisk">
            <a:avLst/>
          </a:prstGeom>
          <a:solidFill>
            <a:srgbClr val="F6FA44"/>
          </a:solidFill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 algn="l" eaLnBrk="0" hangingPunct="0">
              <a:lnSpc>
                <a:spcPct val="95000"/>
              </a:lnSpc>
              <a:spcBef>
                <a:spcPct val="40000"/>
              </a:spcBef>
              <a:spcAft>
                <a:spcPct val="1000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B3A79F"/>
              </a:buClr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8CC7BA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Metabase</a:t>
            </a:r>
          </a:p>
        </p:txBody>
      </p:sp>
      <p:sp>
        <p:nvSpPr>
          <p:cNvPr id="45" name="Flowchart: Magnetic Disk 44"/>
          <p:cNvSpPr>
            <a:spLocks noChangeAspect="1"/>
          </p:cNvSpPr>
          <p:nvPr/>
        </p:nvSpPr>
        <p:spPr bwMode="auto">
          <a:xfrm>
            <a:off x="6385311" y="4158675"/>
            <a:ext cx="1254986" cy="62749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none" anchor="b"/>
          <a:lstStyle/>
          <a:p>
            <a:pPr algn="ctr">
              <a:buFont typeface="Arial" charset="0"/>
              <a:buNone/>
              <a:defRPr/>
            </a:pPr>
            <a:r>
              <a:rPr lang="en-US" sz="1200">
                <a:solidFill>
                  <a:srgbClr val="000000"/>
                </a:solidFill>
              </a:rPr>
              <a:t>Internal PDB</a:t>
            </a:r>
          </a:p>
        </p:txBody>
      </p:sp>
      <p:sp>
        <p:nvSpPr>
          <p:cNvPr id="46" name="Flowchart: Magnetic Disk 45"/>
          <p:cNvSpPr>
            <a:spLocks noChangeAspect="1"/>
          </p:cNvSpPr>
          <p:nvPr/>
        </p:nvSpPr>
        <p:spPr bwMode="auto">
          <a:xfrm>
            <a:off x="4742439" y="6209179"/>
            <a:ext cx="1254986" cy="62749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none" anchor="b"/>
          <a:lstStyle/>
          <a:p>
            <a:pPr algn="ctr">
              <a:buFont typeface="Arial" charset="0"/>
              <a:buNone/>
              <a:defRPr/>
            </a:pPr>
            <a:r>
              <a:rPr lang="en-US" sz="1200">
                <a:solidFill>
                  <a:srgbClr val="000000"/>
                </a:solidFill>
              </a:rPr>
              <a:t>ALIS</a:t>
            </a:r>
          </a:p>
        </p:txBody>
      </p:sp>
      <p:sp>
        <p:nvSpPr>
          <p:cNvPr id="47" name="Flowchart: Magnetic Disk 46"/>
          <p:cNvSpPr>
            <a:spLocks noChangeAspect="1"/>
          </p:cNvSpPr>
          <p:nvPr/>
        </p:nvSpPr>
        <p:spPr bwMode="auto">
          <a:xfrm>
            <a:off x="5013580" y="5539544"/>
            <a:ext cx="1254986" cy="62749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none" anchor="b"/>
          <a:lstStyle/>
          <a:p>
            <a:pPr algn="ctr">
              <a:buFont typeface="Arial" charset="0"/>
              <a:buNone/>
              <a:defRPr/>
            </a:pPr>
            <a:r>
              <a:rPr lang="en-US" sz="1200">
                <a:solidFill>
                  <a:srgbClr val="000000"/>
                </a:solidFill>
              </a:rPr>
              <a:t>MK annotation</a:t>
            </a:r>
          </a:p>
        </p:txBody>
      </p:sp>
      <p:sp>
        <p:nvSpPr>
          <p:cNvPr id="48" name="Flowchart: Magnetic Disk 20"/>
          <p:cNvSpPr>
            <a:spLocks noChangeAspect="1" noChangeArrowheads="1"/>
          </p:cNvSpPr>
          <p:nvPr/>
        </p:nvSpPr>
        <p:spPr bwMode="auto">
          <a:xfrm>
            <a:off x="1579583" y="4850335"/>
            <a:ext cx="1254986" cy="627494"/>
          </a:xfrm>
          <a:prstGeom prst="flowChartMagneticDisk">
            <a:avLst/>
          </a:prstGeom>
          <a:solidFill>
            <a:srgbClr val="F6FA44"/>
          </a:solidFill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 algn="l" eaLnBrk="0" hangingPunct="0">
              <a:lnSpc>
                <a:spcPct val="95000"/>
              </a:lnSpc>
              <a:spcBef>
                <a:spcPct val="40000"/>
              </a:spcBef>
              <a:spcAft>
                <a:spcPct val="1000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B3A79F"/>
              </a:buClr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8CC7BA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ChEMBL</a:t>
            </a:r>
          </a:p>
        </p:txBody>
      </p:sp>
      <p:sp>
        <p:nvSpPr>
          <p:cNvPr id="49" name="Flowchart: Magnetic Disk 21"/>
          <p:cNvSpPr>
            <a:spLocks noChangeAspect="1" noChangeArrowheads="1"/>
          </p:cNvSpPr>
          <p:nvPr/>
        </p:nvSpPr>
        <p:spPr bwMode="auto">
          <a:xfrm>
            <a:off x="2988531" y="4850337"/>
            <a:ext cx="1254986" cy="627493"/>
          </a:xfrm>
          <a:prstGeom prst="flowChartMagneticDisk">
            <a:avLst/>
          </a:prstGeom>
          <a:solidFill>
            <a:srgbClr val="F6FA44"/>
          </a:solidFill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 algn="l" eaLnBrk="0" hangingPunct="0">
              <a:lnSpc>
                <a:spcPct val="95000"/>
              </a:lnSpc>
              <a:spcBef>
                <a:spcPct val="40000"/>
              </a:spcBef>
              <a:spcAft>
                <a:spcPct val="1000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B3A79F"/>
              </a:buClr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8CC7BA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PDB</a:t>
            </a:r>
          </a:p>
        </p:txBody>
      </p:sp>
      <p:sp>
        <p:nvSpPr>
          <p:cNvPr id="50" name="Flowchart: Magnetic Disk 49"/>
          <p:cNvSpPr>
            <a:spLocks noChangeAspect="1"/>
          </p:cNvSpPr>
          <p:nvPr/>
        </p:nvSpPr>
        <p:spPr bwMode="auto">
          <a:xfrm>
            <a:off x="4694837" y="1306196"/>
            <a:ext cx="2423160" cy="101346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none" tIns="182880" anchor="ctr"/>
          <a:lstStyle/>
          <a:p>
            <a:pPr algn="ctr">
              <a:buFont typeface="Arial" charset="0"/>
              <a:buNone/>
              <a:defRPr/>
            </a:pPr>
            <a:r>
              <a:rPr lang="en-US" sz="2400" b="1">
                <a:solidFill>
                  <a:srgbClr val="000000"/>
                </a:solidFill>
              </a:rPr>
              <a:t>CHEMGENIE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91390" y="2514071"/>
            <a:ext cx="185762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>
                <a:solidFill>
                  <a:srgbClr val="000000"/>
                </a:solidFill>
              </a:rPr>
              <a:t>Data curation and</a:t>
            </a:r>
          </a:p>
          <a:p>
            <a:pPr algn="ctr">
              <a:buFont typeface="Arial" charset="0"/>
              <a:buNone/>
              <a:defRPr/>
            </a:pPr>
            <a:r>
              <a:rPr lang="en-US">
                <a:solidFill>
                  <a:srgbClr val="000000"/>
                </a:solidFill>
              </a:rPr>
              <a:t>harmonization</a:t>
            </a:r>
          </a:p>
        </p:txBody>
      </p:sp>
      <p:grpSp>
        <p:nvGrpSpPr>
          <p:cNvPr id="52" name="Group 15"/>
          <p:cNvGrpSpPr>
            <a:grpSpLocks noChangeAspect="1"/>
          </p:cNvGrpSpPr>
          <p:nvPr/>
        </p:nvGrpSpPr>
        <p:grpSpPr bwMode="auto">
          <a:xfrm>
            <a:off x="8651273" y="1381613"/>
            <a:ext cx="1843146" cy="862626"/>
            <a:chOff x="4800600" y="1676400"/>
            <a:chExt cx="3581400" cy="167640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4800600" y="1676400"/>
              <a:ext cx="762097" cy="7622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866628" y="1676400"/>
              <a:ext cx="762097" cy="7622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7619903" y="1676400"/>
              <a:ext cx="762097" cy="7622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56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5715000" y="2465773"/>
              <a:ext cx="609600" cy="582227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Arrow Connector 13"/>
            <p:cNvCxnSpPr>
              <a:cxnSpLocks noChangeShapeType="1"/>
            </p:cNvCxnSpPr>
            <p:nvPr/>
          </p:nvCxnSpPr>
          <p:spPr bwMode="auto">
            <a:xfrm flipH="1" flipV="1">
              <a:off x="5105400" y="2452086"/>
              <a:ext cx="609600" cy="582227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Arrow Connector 16"/>
            <p:cNvCxnSpPr>
              <a:cxnSpLocks noChangeShapeType="1"/>
            </p:cNvCxnSpPr>
            <p:nvPr/>
          </p:nvCxnSpPr>
          <p:spPr bwMode="auto">
            <a:xfrm flipV="1">
              <a:off x="7995082" y="2438400"/>
              <a:ext cx="0" cy="789374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9" name="Oval 1"/>
            <p:cNvSpPr>
              <a:spLocks noChangeArrowheads="1"/>
            </p:cNvSpPr>
            <p:nvPr/>
          </p:nvSpPr>
          <p:spPr bwMode="auto">
            <a:xfrm>
              <a:off x="5410730" y="2742582"/>
              <a:ext cx="610132" cy="61021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7696200" y="2694373"/>
              <a:ext cx="609600" cy="6096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lnSpc>
                  <a:spcPct val="95000"/>
                </a:lnSpc>
                <a:spcBef>
                  <a:spcPct val="40000"/>
                </a:spcBef>
                <a:spcAft>
                  <a:spcPct val="1000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lnSpc>
                  <a:spcPct val="95000"/>
                </a:lnSpc>
                <a:spcBef>
                  <a:spcPct val="10000"/>
                </a:spcBef>
                <a:spcAft>
                  <a:spcPct val="25000"/>
                </a:spcAft>
                <a:buClr>
                  <a:srgbClr val="B3A79F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lnSpc>
                  <a:spcPct val="95000"/>
                </a:lnSpc>
                <a:spcBef>
                  <a:spcPct val="10000"/>
                </a:spcBef>
                <a:spcAft>
                  <a:spcPct val="25000"/>
                </a:spcAft>
                <a:buClr>
                  <a:srgbClr val="8CC7BA"/>
                </a:buCl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lnSpc>
                  <a:spcPct val="95000"/>
                </a:lnSpc>
                <a:spcBef>
                  <a:spcPct val="10000"/>
                </a:spcBef>
                <a:spcAft>
                  <a:spcPct val="25000"/>
                </a:spcAft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Char char="•"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62" name="TextBox 28"/>
          <p:cNvSpPr txBox="1">
            <a:spLocks noChangeArrowheads="1"/>
          </p:cNvSpPr>
          <p:nvPr/>
        </p:nvSpPr>
        <p:spPr bwMode="auto">
          <a:xfrm>
            <a:off x="7086600" y="1719591"/>
            <a:ext cx="23842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ct val="95000"/>
              </a:lnSpc>
              <a:spcBef>
                <a:spcPct val="40000"/>
              </a:spcBef>
              <a:spcAft>
                <a:spcPct val="1000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B3A79F"/>
              </a:buClr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8CC7BA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</a:rPr>
              <a:t>chemoinformatics</a:t>
            </a:r>
          </a:p>
        </p:txBody>
      </p:sp>
      <p:sp>
        <p:nvSpPr>
          <p:cNvPr id="63" name="Flowchart: Magnetic Disk 62"/>
          <p:cNvSpPr>
            <a:spLocks noChangeAspect="1"/>
          </p:cNvSpPr>
          <p:nvPr/>
        </p:nvSpPr>
        <p:spPr bwMode="auto">
          <a:xfrm>
            <a:off x="4694837" y="3460352"/>
            <a:ext cx="1254986" cy="62749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none" tIns="182880" anchor="ctr"/>
          <a:lstStyle/>
          <a:p>
            <a:pPr algn="ctr">
              <a:lnSpc>
                <a:spcPts val="1600"/>
              </a:lnSpc>
              <a:defRPr/>
            </a:pPr>
            <a:r>
              <a:rPr lang="en-US" sz="1200">
                <a:solidFill>
                  <a:srgbClr val="000000"/>
                </a:solidFill>
              </a:rPr>
              <a:t>Project team 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dose response</a:t>
            </a:r>
          </a:p>
        </p:txBody>
      </p:sp>
      <p:sp>
        <p:nvSpPr>
          <p:cNvPr id="64" name="Flowchart: Magnetic Disk 19"/>
          <p:cNvSpPr>
            <a:spLocks noChangeAspect="1"/>
          </p:cNvSpPr>
          <p:nvPr/>
        </p:nvSpPr>
        <p:spPr bwMode="auto">
          <a:xfrm>
            <a:off x="7813183" y="4120302"/>
            <a:ext cx="1254986" cy="627493"/>
          </a:xfrm>
          <a:prstGeom prst="flowChartMagneticDisk">
            <a:avLst/>
          </a:prstGeom>
          <a:solidFill>
            <a:srgbClr val="92D050"/>
          </a:solidFill>
          <a:ln w="254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b"/>
          <a:lstStyle>
            <a:lvl1pPr algn="l" eaLnBrk="0" hangingPunct="0">
              <a:lnSpc>
                <a:spcPct val="95000"/>
              </a:lnSpc>
              <a:spcBef>
                <a:spcPct val="40000"/>
              </a:spcBef>
              <a:spcAft>
                <a:spcPct val="1000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B3A79F"/>
              </a:buClr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8CC7BA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UniProtKB</a:t>
            </a:r>
          </a:p>
        </p:txBody>
      </p:sp>
      <p:sp>
        <p:nvSpPr>
          <p:cNvPr id="65" name="Flowchart: Magnetic Disk 19"/>
          <p:cNvSpPr>
            <a:spLocks noChangeAspect="1"/>
          </p:cNvSpPr>
          <p:nvPr/>
        </p:nvSpPr>
        <p:spPr bwMode="auto">
          <a:xfrm>
            <a:off x="7819533" y="3460352"/>
            <a:ext cx="1254986" cy="627494"/>
          </a:xfrm>
          <a:prstGeom prst="flowChartMagneticDisk">
            <a:avLst/>
          </a:prstGeom>
          <a:solidFill>
            <a:srgbClr val="92D050"/>
          </a:solidFill>
          <a:ln w="254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b"/>
          <a:lstStyle>
            <a:lvl1pPr algn="l" eaLnBrk="0" hangingPunct="0">
              <a:lnSpc>
                <a:spcPct val="95000"/>
              </a:lnSpc>
              <a:spcBef>
                <a:spcPct val="40000"/>
              </a:spcBef>
              <a:spcAft>
                <a:spcPct val="1000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B3A79F"/>
              </a:buClr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8CC7BA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NCBI gene</a:t>
            </a:r>
          </a:p>
        </p:txBody>
      </p:sp>
      <p:sp>
        <p:nvSpPr>
          <p:cNvPr id="67" name="Flowchart: Magnetic Disk 21"/>
          <p:cNvSpPr>
            <a:spLocks noChangeAspect="1" noChangeArrowheads="1"/>
          </p:cNvSpPr>
          <p:nvPr/>
        </p:nvSpPr>
        <p:spPr bwMode="auto">
          <a:xfrm>
            <a:off x="1565216" y="3460354"/>
            <a:ext cx="1254986" cy="627493"/>
          </a:xfrm>
          <a:prstGeom prst="flowChartMagneticDisk">
            <a:avLst/>
          </a:prstGeom>
          <a:solidFill>
            <a:srgbClr val="F6FA44"/>
          </a:solidFill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 algn="l" eaLnBrk="0" hangingPunct="0">
              <a:lnSpc>
                <a:spcPct val="95000"/>
              </a:lnSpc>
              <a:spcBef>
                <a:spcPct val="40000"/>
              </a:spcBef>
              <a:spcAft>
                <a:spcPct val="1000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B3A79F"/>
              </a:buClr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8CC7BA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ChemicalProbes.org</a:t>
            </a:r>
          </a:p>
        </p:txBody>
      </p:sp>
      <p:sp>
        <p:nvSpPr>
          <p:cNvPr id="68" name="Flowchart: Magnetic Disk 21"/>
          <p:cNvSpPr>
            <a:spLocks noChangeAspect="1" noChangeArrowheads="1"/>
          </p:cNvSpPr>
          <p:nvPr/>
        </p:nvSpPr>
        <p:spPr bwMode="auto">
          <a:xfrm>
            <a:off x="1781045" y="4158675"/>
            <a:ext cx="1254986" cy="627493"/>
          </a:xfrm>
          <a:prstGeom prst="flowChartMagneticDisk">
            <a:avLst/>
          </a:prstGeom>
          <a:solidFill>
            <a:srgbClr val="F6FA44"/>
          </a:solidFill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 algn="l" eaLnBrk="0" hangingPunct="0">
              <a:lnSpc>
                <a:spcPct val="95000"/>
              </a:lnSpc>
              <a:spcBef>
                <a:spcPct val="40000"/>
              </a:spcBef>
              <a:spcAft>
                <a:spcPct val="1000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B3A79F"/>
              </a:buClr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8CC7BA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NIH Probes</a:t>
            </a:r>
          </a:p>
        </p:txBody>
      </p:sp>
      <p:sp>
        <p:nvSpPr>
          <p:cNvPr id="69" name="Flowchart: Magnetic Disk 21"/>
          <p:cNvSpPr>
            <a:spLocks noChangeAspect="1" noChangeArrowheads="1"/>
          </p:cNvSpPr>
          <p:nvPr/>
        </p:nvSpPr>
        <p:spPr bwMode="auto">
          <a:xfrm>
            <a:off x="3138896" y="4158675"/>
            <a:ext cx="1254986" cy="627493"/>
          </a:xfrm>
          <a:prstGeom prst="flowChartMagneticDisk">
            <a:avLst/>
          </a:prstGeom>
          <a:solidFill>
            <a:srgbClr val="F6FA44"/>
          </a:solidFill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 algn="l" eaLnBrk="0" hangingPunct="0">
              <a:lnSpc>
                <a:spcPct val="95000"/>
              </a:lnSpc>
              <a:spcBef>
                <a:spcPct val="40000"/>
              </a:spcBef>
              <a:spcAft>
                <a:spcPct val="1000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B3A79F"/>
              </a:buClr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8CC7BA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Guide to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Pharmacology</a:t>
            </a:r>
          </a:p>
        </p:txBody>
      </p:sp>
      <p:sp>
        <p:nvSpPr>
          <p:cNvPr id="70" name="TextBox 16"/>
          <p:cNvSpPr txBox="1">
            <a:spLocks noChangeAspect="1" noChangeArrowheads="1"/>
          </p:cNvSpPr>
          <p:nvPr/>
        </p:nvSpPr>
        <p:spPr bwMode="auto">
          <a:xfrm>
            <a:off x="9298140" y="3276487"/>
            <a:ext cx="9460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ct val="95000"/>
              </a:lnSpc>
              <a:spcBef>
                <a:spcPct val="40000"/>
              </a:spcBef>
              <a:spcAft>
                <a:spcPct val="1000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B3A79F"/>
              </a:buClr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8CC7BA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</a:rPr>
              <a:t>Lit Tool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</a:rPr>
              <a:t>Compounds</a:t>
            </a:r>
          </a:p>
        </p:txBody>
      </p:sp>
      <p:grpSp>
        <p:nvGrpSpPr>
          <p:cNvPr id="71" name="Group 70"/>
          <p:cNvGrpSpPr>
            <a:grpSpLocks noChangeAspect="1"/>
          </p:cNvGrpSpPr>
          <p:nvPr/>
        </p:nvGrpSpPr>
        <p:grpSpPr>
          <a:xfrm>
            <a:off x="9386449" y="3707373"/>
            <a:ext cx="926592" cy="1072896"/>
            <a:chOff x="7310752" y="2566988"/>
            <a:chExt cx="1447800" cy="1676400"/>
          </a:xfrm>
        </p:grpSpPr>
        <p:grpSp>
          <p:nvGrpSpPr>
            <p:cNvPr id="72" name="Group 7"/>
            <p:cNvGrpSpPr>
              <a:grpSpLocks/>
            </p:cNvGrpSpPr>
            <p:nvPr/>
          </p:nvGrpSpPr>
          <p:grpSpPr bwMode="auto">
            <a:xfrm>
              <a:off x="7310752" y="2566988"/>
              <a:ext cx="1039813" cy="1303337"/>
              <a:chOff x="7696200" y="2987676"/>
              <a:chExt cx="1039537" cy="1302543"/>
            </a:xfrm>
          </p:grpSpPr>
          <p:sp>
            <p:nvSpPr>
              <p:cNvPr id="101" name="Rectangle 2"/>
              <p:cNvSpPr>
                <a:spLocks noChangeArrowheads="1"/>
              </p:cNvSpPr>
              <p:nvPr/>
            </p:nvSpPr>
            <p:spPr bwMode="auto">
              <a:xfrm>
                <a:off x="7696200" y="2987676"/>
                <a:ext cx="1039537" cy="1302543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algn="l" eaLnBrk="0" hangingPunct="0">
                  <a:lnSpc>
                    <a:spcPct val="95000"/>
                  </a:lnSpc>
                  <a:spcBef>
                    <a:spcPct val="40000"/>
                  </a:spcBef>
                  <a:spcAft>
                    <a:spcPct val="10000"/>
                  </a:spcAft>
                  <a:buClr>
                    <a:schemeClr val="accent1"/>
                  </a:buClr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lnSpc>
                    <a:spcPct val="95000"/>
                  </a:lnSpc>
                  <a:spcBef>
                    <a:spcPct val="10000"/>
                  </a:spcBef>
                  <a:spcAft>
                    <a:spcPct val="25000"/>
                  </a:spcAft>
                  <a:buClr>
                    <a:srgbClr val="B3A79F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lnSpc>
                    <a:spcPct val="95000"/>
                  </a:lnSpc>
                  <a:spcBef>
                    <a:spcPct val="10000"/>
                  </a:spcBef>
                  <a:spcAft>
                    <a:spcPct val="25000"/>
                  </a:spcAft>
                  <a:buClr>
                    <a:srgbClr val="8CC7BA"/>
                  </a:buClr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lnSpc>
                    <a:spcPct val="95000"/>
                  </a:lnSpc>
                  <a:spcBef>
                    <a:spcPct val="10000"/>
                  </a:spcBef>
                  <a:spcAft>
                    <a:spcPct val="25000"/>
                  </a:spcAft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Char char="•"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2" name="Group 6"/>
              <p:cNvGrpSpPr>
                <a:grpSpLocks/>
              </p:cNvGrpSpPr>
              <p:nvPr/>
            </p:nvGrpSpPr>
            <p:grpSpPr bwMode="auto">
              <a:xfrm>
                <a:off x="7803684" y="3172008"/>
                <a:ext cx="824568" cy="933879"/>
                <a:chOff x="7772400" y="3186111"/>
                <a:chExt cx="824568" cy="933879"/>
              </a:xfrm>
            </p:grpSpPr>
            <p:cxnSp>
              <p:nvCxnSpPr>
                <p:cNvPr id="103" name="Straight Connector 4"/>
                <p:cNvCxnSpPr>
                  <a:cxnSpLocks noChangeShapeType="1"/>
                </p:cNvCxnSpPr>
                <p:nvPr/>
              </p:nvCxnSpPr>
              <p:spPr bwMode="auto">
                <a:xfrm>
                  <a:off x="7848600" y="3186111"/>
                  <a:ext cx="685800" cy="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7772400" y="350001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" name="Straight Connector 34"/>
                <p:cNvCxnSpPr>
                  <a:cxnSpLocks noChangeShapeType="1"/>
                </p:cNvCxnSpPr>
                <p:nvPr/>
              </p:nvCxnSpPr>
              <p:spPr bwMode="auto">
                <a:xfrm>
                  <a:off x="7772400" y="365241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" name="Straight Connector 35"/>
                <p:cNvCxnSpPr>
                  <a:cxnSpLocks noChangeShapeType="1"/>
                </p:cNvCxnSpPr>
                <p:nvPr/>
              </p:nvCxnSpPr>
              <p:spPr bwMode="auto">
                <a:xfrm>
                  <a:off x="7772400" y="380481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" name="Straight Connector 38"/>
                <p:cNvCxnSpPr>
                  <a:cxnSpLocks noChangeShapeType="1"/>
                </p:cNvCxnSpPr>
                <p:nvPr/>
              </p:nvCxnSpPr>
              <p:spPr bwMode="auto">
                <a:xfrm>
                  <a:off x="7772400" y="395721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8" name="Straight Connector 39"/>
                <p:cNvCxnSpPr>
                  <a:cxnSpLocks noChangeShapeType="1"/>
                </p:cNvCxnSpPr>
                <p:nvPr/>
              </p:nvCxnSpPr>
              <p:spPr bwMode="auto">
                <a:xfrm>
                  <a:off x="7772400" y="410961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9" name="Straight Connector 41"/>
                <p:cNvCxnSpPr>
                  <a:cxnSpLocks noChangeShapeType="1"/>
                </p:cNvCxnSpPr>
                <p:nvPr/>
              </p:nvCxnSpPr>
              <p:spPr bwMode="auto">
                <a:xfrm>
                  <a:off x="8229600" y="350520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" name="Straight Connector 42"/>
                <p:cNvCxnSpPr>
                  <a:cxnSpLocks noChangeShapeType="1"/>
                </p:cNvCxnSpPr>
                <p:nvPr/>
              </p:nvCxnSpPr>
              <p:spPr bwMode="auto">
                <a:xfrm>
                  <a:off x="8229600" y="365760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1" name="Straight Connector 43"/>
                <p:cNvCxnSpPr>
                  <a:cxnSpLocks noChangeShapeType="1"/>
                </p:cNvCxnSpPr>
                <p:nvPr/>
              </p:nvCxnSpPr>
              <p:spPr bwMode="auto">
                <a:xfrm>
                  <a:off x="8229600" y="381000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2" name="Straight Connector 44"/>
                <p:cNvCxnSpPr>
                  <a:cxnSpLocks noChangeShapeType="1"/>
                </p:cNvCxnSpPr>
                <p:nvPr/>
              </p:nvCxnSpPr>
              <p:spPr bwMode="auto">
                <a:xfrm>
                  <a:off x="8229600" y="396240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3" name="Straight Connector 45"/>
                <p:cNvCxnSpPr>
                  <a:cxnSpLocks noChangeShapeType="1"/>
                </p:cNvCxnSpPr>
                <p:nvPr/>
              </p:nvCxnSpPr>
              <p:spPr bwMode="auto">
                <a:xfrm>
                  <a:off x="8229600" y="411480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73" name="Group 46"/>
            <p:cNvGrpSpPr>
              <a:grpSpLocks/>
            </p:cNvGrpSpPr>
            <p:nvPr/>
          </p:nvGrpSpPr>
          <p:grpSpPr bwMode="auto">
            <a:xfrm>
              <a:off x="7490140" y="2719388"/>
              <a:ext cx="1039812" cy="1303337"/>
              <a:chOff x="7696200" y="2987676"/>
              <a:chExt cx="1039537" cy="1302543"/>
            </a:xfrm>
          </p:grpSpPr>
          <p:sp>
            <p:nvSpPr>
              <p:cNvPr id="88" name="Rectangle 47"/>
              <p:cNvSpPr>
                <a:spLocks noChangeArrowheads="1"/>
              </p:cNvSpPr>
              <p:nvPr/>
            </p:nvSpPr>
            <p:spPr bwMode="auto">
              <a:xfrm>
                <a:off x="7696200" y="2987676"/>
                <a:ext cx="1039537" cy="1302543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algn="l" eaLnBrk="0" hangingPunct="0">
                  <a:lnSpc>
                    <a:spcPct val="95000"/>
                  </a:lnSpc>
                  <a:spcBef>
                    <a:spcPct val="40000"/>
                  </a:spcBef>
                  <a:spcAft>
                    <a:spcPct val="10000"/>
                  </a:spcAft>
                  <a:buClr>
                    <a:schemeClr val="accent1"/>
                  </a:buClr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lnSpc>
                    <a:spcPct val="95000"/>
                  </a:lnSpc>
                  <a:spcBef>
                    <a:spcPct val="10000"/>
                  </a:spcBef>
                  <a:spcAft>
                    <a:spcPct val="25000"/>
                  </a:spcAft>
                  <a:buClr>
                    <a:srgbClr val="B3A79F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lnSpc>
                    <a:spcPct val="95000"/>
                  </a:lnSpc>
                  <a:spcBef>
                    <a:spcPct val="10000"/>
                  </a:spcBef>
                  <a:spcAft>
                    <a:spcPct val="25000"/>
                  </a:spcAft>
                  <a:buClr>
                    <a:srgbClr val="8CC7BA"/>
                  </a:buClr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lnSpc>
                    <a:spcPct val="95000"/>
                  </a:lnSpc>
                  <a:spcBef>
                    <a:spcPct val="10000"/>
                  </a:spcBef>
                  <a:spcAft>
                    <a:spcPct val="25000"/>
                  </a:spcAft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Char char="•"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9" name="Group 48"/>
              <p:cNvGrpSpPr>
                <a:grpSpLocks/>
              </p:cNvGrpSpPr>
              <p:nvPr/>
            </p:nvGrpSpPr>
            <p:grpSpPr bwMode="auto">
              <a:xfrm>
                <a:off x="7803684" y="3172008"/>
                <a:ext cx="824568" cy="933879"/>
                <a:chOff x="7772400" y="3186111"/>
                <a:chExt cx="824568" cy="933879"/>
              </a:xfrm>
            </p:grpSpPr>
            <p:cxnSp>
              <p:nvCxnSpPr>
                <p:cNvPr id="90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848600" y="3186111"/>
                  <a:ext cx="685800" cy="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1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772400" y="350001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2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772400" y="365241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Straight Connector 52"/>
                <p:cNvCxnSpPr>
                  <a:cxnSpLocks noChangeShapeType="1"/>
                </p:cNvCxnSpPr>
                <p:nvPr/>
              </p:nvCxnSpPr>
              <p:spPr bwMode="auto">
                <a:xfrm>
                  <a:off x="7772400" y="380481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4" name="Straight Connector 53"/>
                <p:cNvCxnSpPr>
                  <a:cxnSpLocks noChangeShapeType="1"/>
                </p:cNvCxnSpPr>
                <p:nvPr/>
              </p:nvCxnSpPr>
              <p:spPr bwMode="auto">
                <a:xfrm>
                  <a:off x="7772400" y="395721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5" name="Straight Connector 54"/>
                <p:cNvCxnSpPr>
                  <a:cxnSpLocks noChangeShapeType="1"/>
                </p:cNvCxnSpPr>
                <p:nvPr/>
              </p:nvCxnSpPr>
              <p:spPr bwMode="auto">
                <a:xfrm>
                  <a:off x="7772400" y="410961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6" name="Straight Connector 55"/>
                <p:cNvCxnSpPr>
                  <a:cxnSpLocks noChangeShapeType="1"/>
                </p:cNvCxnSpPr>
                <p:nvPr/>
              </p:nvCxnSpPr>
              <p:spPr bwMode="auto">
                <a:xfrm>
                  <a:off x="8229600" y="350520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Straight Connector 56"/>
                <p:cNvCxnSpPr>
                  <a:cxnSpLocks noChangeShapeType="1"/>
                </p:cNvCxnSpPr>
                <p:nvPr/>
              </p:nvCxnSpPr>
              <p:spPr bwMode="auto">
                <a:xfrm>
                  <a:off x="8229600" y="365760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Straight Connector 57"/>
                <p:cNvCxnSpPr>
                  <a:cxnSpLocks noChangeShapeType="1"/>
                </p:cNvCxnSpPr>
                <p:nvPr/>
              </p:nvCxnSpPr>
              <p:spPr bwMode="auto">
                <a:xfrm>
                  <a:off x="8229600" y="381000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9" name="Straight Connector 58"/>
                <p:cNvCxnSpPr>
                  <a:cxnSpLocks noChangeShapeType="1"/>
                </p:cNvCxnSpPr>
                <p:nvPr/>
              </p:nvCxnSpPr>
              <p:spPr bwMode="auto">
                <a:xfrm>
                  <a:off x="8229600" y="396240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Straight Connector 59"/>
                <p:cNvCxnSpPr>
                  <a:cxnSpLocks noChangeShapeType="1"/>
                </p:cNvCxnSpPr>
                <p:nvPr/>
              </p:nvCxnSpPr>
              <p:spPr bwMode="auto">
                <a:xfrm>
                  <a:off x="8229600" y="411480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74" name="Group 60"/>
            <p:cNvGrpSpPr>
              <a:grpSpLocks/>
            </p:cNvGrpSpPr>
            <p:nvPr/>
          </p:nvGrpSpPr>
          <p:grpSpPr bwMode="auto">
            <a:xfrm>
              <a:off x="7718740" y="2941638"/>
              <a:ext cx="1039812" cy="1301750"/>
              <a:chOff x="7696200" y="2987676"/>
              <a:chExt cx="1039537" cy="1302543"/>
            </a:xfrm>
          </p:grpSpPr>
          <p:sp>
            <p:nvSpPr>
              <p:cNvPr id="75" name="Rectangle 61"/>
              <p:cNvSpPr>
                <a:spLocks noChangeArrowheads="1"/>
              </p:cNvSpPr>
              <p:nvPr/>
            </p:nvSpPr>
            <p:spPr bwMode="auto">
              <a:xfrm>
                <a:off x="7696200" y="2987676"/>
                <a:ext cx="1039537" cy="1302543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algn="l" eaLnBrk="0" hangingPunct="0">
                  <a:lnSpc>
                    <a:spcPct val="95000"/>
                  </a:lnSpc>
                  <a:spcBef>
                    <a:spcPct val="40000"/>
                  </a:spcBef>
                  <a:spcAft>
                    <a:spcPct val="10000"/>
                  </a:spcAft>
                  <a:buClr>
                    <a:schemeClr val="accent1"/>
                  </a:buClr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l" eaLnBrk="0" hangingPunct="0">
                  <a:lnSpc>
                    <a:spcPct val="95000"/>
                  </a:lnSpc>
                  <a:spcBef>
                    <a:spcPct val="10000"/>
                  </a:spcBef>
                  <a:spcAft>
                    <a:spcPct val="25000"/>
                  </a:spcAft>
                  <a:buClr>
                    <a:srgbClr val="B3A79F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l" eaLnBrk="0" hangingPunct="0">
                  <a:lnSpc>
                    <a:spcPct val="95000"/>
                  </a:lnSpc>
                  <a:spcBef>
                    <a:spcPct val="10000"/>
                  </a:spcBef>
                  <a:spcAft>
                    <a:spcPct val="25000"/>
                  </a:spcAft>
                  <a:buClr>
                    <a:srgbClr val="8CC7BA"/>
                  </a:buClr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l" eaLnBrk="0" hangingPunct="0">
                  <a:lnSpc>
                    <a:spcPct val="95000"/>
                  </a:lnSpc>
                  <a:spcBef>
                    <a:spcPct val="10000"/>
                  </a:spcBef>
                  <a:spcAft>
                    <a:spcPct val="25000"/>
                  </a:spcAft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Char char="•"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" name="Group 62"/>
              <p:cNvGrpSpPr>
                <a:grpSpLocks/>
              </p:cNvGrpSpPr>
              <p:nvPr/>
            </p:nvGrpSpPr>
            <p:grpSpPr bwMode="auto">
              <a:xfrm>
                <a:off x="7803684" y="3172008"/>
                <a:ext cx="824568" cy="933879"/>
                <a:chOff x="7772400" y="3186111"/>
                <a:chExt cx="824568" cy="933879"/>
              </a:xfrm>
            </p:grpSpPr>
            <p:cxnSp>
              <p:nvCxnSpPr>
                <p:cNvPr id="77" name="Straight Connector 63"/>
                <p:cNvCxnSpPr>
                  <a:cxnSpLocks noChangeShapeType="1"/>
                </p:cNvCxnSpPr>
                <p:nvPr/>
              </p:nvCxnSpPr>
              <p:spPr bwMode="auto">
                <a:xfrm>
                  <a:off x="7848600" y="3186111"/>
                  <a:ext cx="685800" cy="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8" name="Straight Connector 64"/>
                <p:cNvCxnSpPr>
                  <a:cxnSpLocks noChangeShapeType="1"/>
                </p:cNvCxnSpPr>
                <p:nvPr/>
              </p:nvCxnSpPr>
              <p:spPr bwMode="auto">
                <a:xfrm>
                  <a:off x="7772400" y="350001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9" name="Straight Connector 65"/>
                <p:cNvCxnSpPr>
                  <a:cxnSpLocks noChangeShapeType="1"/>
                </p:cNvCxnSpPr>
                <p:nvPr/>
              </p:nvCxnSpPr>
              <p:spPr bwMode="auto">
                <a:xfrm>
                  <a:off x="7772400" y="365241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0" name="Straight Connector 66"/>
                <p:cNvCxnSpPr>
                  <a:cxnSpLocks noChangeShapeType="1"/>
                </p:cNvCxnSpPr>
                <p:nvPr/>
              </p:nvCxnSpPr>
              <p:spPr bwMode="auto">
                <a:xfrm>
                  <a:off x="7772400" y="380481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1" name="Straight Connector 67"/>
                <p:cNvCxnSpPr>
                  <a:cxnSpLocks noChangeShapeType="1"/>
                </p:cNvCxnSpPr>
                <p:nvPr/>
              </p:nvCxnSpPr>
              <p:spPr bwMode="auto">
                <a:xfrm>
                  <a:off x="7772400" y="395721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2" name="Straight Connector 68"/>
                <p:cNvCxnSpPr>
                  <a:cxnSpLocks noChangeShapeType="1"/>
                </p:cNvCxnSpPr>
                <p:nvPr/>
              </p:nvCxnSpPr>
              <p:spPr bwMode="auto">
                <a:xfrm>
                  <a:off x="7772400" y="410961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3" name="Straight Connector 69"/>
                <p:cNvCxnSpPr>
                  <a:cxnSpLocks noChangeShapeType="1"/>
                </p:cNvCxnSpPr>
                <p:nvPr/>
              </p:nvCxnSpPr>
              <p:spPr bwMode="auto">
                <a:xfrm>
                  <a:off x="8229600" y="350520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4" name="Straight Connector 70"/>
                <p:cNvCxnSpPr>
                  <a:cxnSpLocks noChangeShapeType="1"/>
                </p:cNvCxnSpPr>
                <p:nvPr/>
              </p:nvCxnSpPr>
              <p:spPr bwMode="auto">
                <a:xfrm>
                  <a:off x="8229600" y="365760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5" name="Straight Connector 71"/>
                <p:cNvCxnSpPr>
                  <a:cxnSpLocks noChangeShapeType="1"/>
                </p:cNvCxnSpPr>
                <p:nvPr/>
              </p:nvCxnSpPr>
              <p:spPr bwMode="auto">
                <a:xfrm>
                  <a:off x="8229600" y="381000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Straight Connector 72"/>
                <p:cNvCxnSpPr>
                  <a:cxnSpLocks noChangeShapeType="1"/>
                </p:cNvCxnSpPr>
                <p:nvPr/>
              </p:nvCxnSpPr>
              <p:spPr bwMode="auto">
                <a:xfrm>
                  <a:off x="8229600" y="396240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7" name="Straight Connector 73"/>
                <p:cNvCxnSpPr>
                  <a:cxnSpLocks noChangeShapeType="1"/>
                </p:cNvCxnSpPr>
                <p:nvPr/>
              </p:nvCxnSpPr>
              <p:spPr bwMode="auto">
                <a:xfrm>
                  <a:off x="8229600" y="4114800"/>
                  <a:ext cx="367368" cy="519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sp>
        <p:nvSpPr>
          <p:cNvPr id="114" name="Flowchart: Magnetic Disk 113"/>
          <p:cNvSpPr>
            <a:spLocks noChangeAspect="1"/>
          </p:cNvSpPr>
          <p:nvPr/>
        </p:nvSpPr>
        <p:spPr bwMode="auto">
          <a:xfrm>
            <a:off x="6385311" y="5542477"/>
            <a:ext cx="1254986" cy="62749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none" anchor="ctr"/>
          <a:lstStyle/>
          <a:p>
            <a:pPr algn="ctr">
              <a:buFont typeface="Arial" charset="0"/>
              <a:buNone/>
              <a:defRPr/>
            </a:pPr>
            <a:r>
              <a:rPr lang="en-US" sz="1200">
                <a:solidFill>
                  <a:srgbClr val="000000"/>
                </a:solidFill>
              </a:rPr>
              <a:t>Legacy </a:t>
            </a:r>
          </a:p>
          <a:p>
            <a:pPr algn="ctr">
              <a:buFont typeface="Arial" charset="0"/>
              <a:buNone/>
              <a:defRPr/>
            </a:pPr>
            <a:r>
              <a:rPr lang="en-US" sz="1200">
                <a:solidFill>
                  <a:srgbClr val="000000"/>
                </a:solidFill>
              </a:rPr>
              <a:t>Schering Plough</a:t>
            </a:r>
          </a:p>
        </p:txBody>
      </p:sp>
      <p:sp>
        <p:nvSpPr>
          <p:cNvPr id="115" name="Right Arrow 114"/>
          <p:cNvSpPr/>
          <p:nvPr/>
        </p:nvSpPr>
        <p:spPr>
          <a:xfrm rot="16200000">
            <a:off x="5570680" y="2523773"/>
            <a:ext cx="671474" cy="652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6" name="Right Arrow 115"/>
          <p:cNvSpPr/>
          <p:nvPr/>
        </p:nvSpPr>
        <p:spPr>
          <a:xfrm rot="18900000" flipV="1">
            <a:off x="4135375" y="2523773"/>
            <a:ext cx="566410" cy="652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7" name="Right Arrow 116"/>
          <p:cNvSpPr/>
          <p:nvPr/>
        </p:nvSpPr>
        <p:spPr>
          <a:xfrm rot="2700000" flipH="1" flipV="1">
            <a:off x="7137179" y="2523773"/>
            <a:ext cx="551305" cy="652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8" name="Trapezoid 117"/>
          <p:cNvSpPr>
            <a:spLocks noChangeAspect="1"/>
          </p:cNvSpPr>
          <p:nvPr/>
        </p:nvSpPr>
        <p:spPr bwMode="auto">
          <a:xfrm rot="16200000" flipV="1">
            <a:off x="3164357" y="1102694"/>
            <a:ext cx="1458383" cy="1509305"/>
          </a:xfrm>
          <a:prstGeom prst="trapezoid">
            <a:avLst>
              <a:gd name="adj" fmla="val 4306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0" name="TextBox 28"/>
          <p:cNvSpPr txBox="1">
            <a:spLocks noChangeArrowheads="1"/>
          </p:cNvSpPr>
          <p:nvPr/>
        </p:nvSpPr>
        <p:spPr bwMode="auto">
          <a:xfrm flipH="1">
            <a:off x="3036031" y="1719591"/>
            <a:ext cx="16121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ct val="95000"/>
              </a:lnSpc>
              <a:spcBef>
                <a:spcPct val="40000"/>
              </a:spcBef>
              <a:spcAft>
                <a:spcPct val="1000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B3A79F"/>
              </a:buClr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lr>
                <a:srgbClr val="8CC7BA"/>
              </a:buCl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spcBef>
                <a:spcPct val="10000"/>
              </a:spcBef>
              <a:spcAft>
                <a:spcPct val="2500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</a:rPr>
              <a:t>bioinformatics</a:t>
            </a:r>
          </a:p>
        </p:txBody>
      </p:sp>
      <p:pic>
        <p:nvPicPr>
          <p:cNvPr id="6" name="bjClassifierImageBottom">
            <a:extLst>
              <a:ext uri="{FF2B5EF4-FFF2-40B4-BE49-F238E27FC236}">
                <a16:creationId xmlns:a16="http://schemas.microsoft.com/office/drawing/2014/main" id="{0283614B-3F3E-4879-81E4-22B5049F3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017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318977" y="208721"/>
            <a:ext cx="11568223" cy="891398"/>
          </a:xfrm>
        </p:spPr>
        <p:txBody>
          <a:bodyPr>
            <a:noAutofit/>
          </a:bodyPr>
          <a:lstStyle/>
          <a:p>
            <a:pPr algn="ctr"/>
            <a:r>
              <a:rPr lang="en-US" altLang="en-US" b="1">
                <a:solidFill>
                  <a:srgbClr val="000000"/>
                </a:solidFill>
              </a:rPr>
              <a:t>Virtual Screening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133A65E-F186-421B-B758-65A875C59357}"/>
              </a:ext>
            </a:extLst>
          </p:cNvPr>
          <p:cNvSpPr/>
          <p:nvPr/>
        </p:nvSpPr>
        <p:spPr>
          <a:xfrm>
            <a:off x="402624" y="5115004"/>
            <a:ext cx="114845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Ligand Based – Given (putative) active compounds, find more that “look similar”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Receptor Based – Given a structure (or model), find compounds that might bind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Bioactivity Based – Given compound activities, find more that have the same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Iterative Focused Screening – Multiple “VS &amp; Test” cycles until sufficient chemical matter</a:t>
            </a:r>
          </a:p>
        </p:txBody>
      </p:sp>
      <p:pic>
        <p:nvPicPr>
          <p:cNvPr id="121" name="Picture 2">
            <a:extLst>
              <a:ext uri="{FF2B5EF4-FFF2-40B4-BE49-F238E27FC236}">
                <a16:creationId xmlns:a16="http://schemas.microsoft.com/office/drawing/2014/main" id="{676B665F-AD1E-481C-994D-3B6A070B9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60" y="1100119"/>
            <a:ext cx="4640367" cy="341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6">
            <a:extLst>
              <a:ext uri="{FF2B5EF4-FFF2-40B4-BE49-F238E27FC236}">
                <a16:creationId xmlns:a16="http://schemas.microsoft.com/office/drawing/2014/main" id="{CE39D1BB-7F4E-4EE5-A69A-DC7CF4DC71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5" t="5000" r="19476" b="3000"/>
          <a:stretch/>
        </p:blipFill>
        <p:spPr bwMode="auto">
          <a:xfrm>
            <a:off x="7422838" y="1399496"/>
            <a:ext cx="2709213" cy="281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5B7FB9-90D5-44F8-AD97-8EA2B8BCE8BE}"/>
              </a:ext>
            </a:extLst>
          </p:cNvPr>
          <p:cNvSpPr txBox="1"/>
          <p:nvPr/>
        </p:nvSpPr>
        <p:spPr>
          <a:xfrm>
            <a:off x="55369" y="2279332"/>
            <a:ext cx="2306234" cy="120032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Merck (3.7M)</a:t>
            </a:r>
          </a:p>
          <a:p>
            <a:r>
              <a:rPr lang="en-US"/>
              <a:t>Commercial (&gt;10M)</a:t>
            </a:r>
          </a:p>
          <a:p>
            <a:r>
              <a:rPr lang="en-US"/>
              <a:t>Readily Synthesizable (&gt;100M)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F95E5C-4D55-4D96-91A9-4986E3EF7D40}"/>
              </a:ext>
            </a:extLst>
          </p:cNvPr>
          <p:cNvSpPr txBox="1"/>
          <p:nvPr/>
        </p:nvSpPr>
        <p:spPr>
          <a:xfrm>
            <a:off x="10712972" y="2556331"/>
            <a:ext cx="1423659" cy="64633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Experimental</a:t>
            </a:r>
          </a:p>
          <a:p>
            <a:pPr algn="ctr"/>
            <a:r>
              <a:rPr lang="en-US"/>
              <a:t>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D1EE0-D59F-4D96-906F-1599BB24DD38}"/>
              </a:ext>
            </a:extLst>
          </p:cNvPr>
          <p:cNvSpPr txBox="1"/>
          <p:nvPr/>
        </p:nvSpPr>
        <p:spPr>
          <a:xfrm>
            <a:off x="7422838" y="336066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Docking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A64BCBD-110C-4A94-8274-764D54E4936D}"/>
              </a:ext>
            </a:extLst>
          </p:cNvPr>
          <p:cNvCxnSpPr>
            <a:cxnSpLocks/>
          </p:cNvCxnSpPr>
          <p:nvPr/>
        </p:nvCxnSpPr>
        <p:spPr bwMode="auto">
          <a:xfrm flipV="1">
            <a:off x="8108474" y="3061285"/>
            <a:ext cx="828136" cy="3814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6" name="Right Arrow 5">
            <a:extLst>
              <a:ext uri="{FF2B5EF4-FFF2-40B4-BE49-F238E27FC236}">
                <a16:creationId xmlns:a16="http://schemas.microsoft.com/office/drawing/2014/main" id="{65AD8A18-4A25-4236-BC6B-85956F5A1D20}"/>
              </a:ext>
            </a:extLst>
          </p:cNvPr>
          <p:cNvSpPr/>
          <p:nvPr/>
        </p:nvSpPr>
        <p:spPr>
          <a:xfrm>
            <a:off x="2521357" y="1699920"/>
            <a:ext cx="315954" cy="2359153"/>
          </a:xfrm>
          <a:prstGeom prst="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" err="1"/>
          </a:p>
        </p:txBody>
      </p:sp>
      <p:sp>
        <p:nvSpPr>
          <p:cNvPr id="127" name="Right Arrow 5">
            <a:extLst>
              <a:ext uri="{FF2B5EF4-FFF2-40B4-BE49-F238E27FC236}">
                <a16:creationId xmlns:a16="http://schemas.microsoft.com/office/drawing/2014/main" id="{5140A009-10E2-470F-A9C1-1CB8EA5FB5D9}"/>
              </a:ext>
            </a:extLst>
          </p:cNvPr>
          <p:cNvSpPr/>
          <p:nvPr/>
        </p:nvSpPr>
        <p:spPr>
          <a:xfrm>
            <a:off x="10255682" y="1699920"/>
            <a:ext cx="315954" cy="2359153"/>
          </a:xfrm>
          <a:prstGeom prst="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" err="1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F020DE6-A6A2-4414-8D13-F66B33065D2F}"/>
              </a:ext>
            </a:extLst>
          </p:cNvPr>
          <p:cNvSpPr/>
          <p:nvPr/>
        </p:nvSpPr>
        <p:spPr>
          <a:xfrm rot="16200000">
            <a:off x="6196911" y="900810"/>
            <a:ext cx="586689" cy="7283591"/>
          </a:xfrm>
          <a:prstGeom prst="leftBrace">
            <a:avLst>
              <a:gd name="adj1" fmla="val 45198"/>
              <a:gd name="adj2" fmla="val 5071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423EAB-8A6A-44AF-BF52-8CC97F11DA62}"/>
              </a:ext>
            </a:extLst>
          </p:cNvPr>
          <p:cNvCxnSpPr>
            <a:stCxn id="123" idx="2"/>
            <a:endCxn id="13" idx="1"/>
          </p:cNvCxnSpPr>
          <p:nvPr/>
        </p:nvCxnSpPr>
        <p:spPr>
          <a:xfrm rot="5400000">
            <a:off x="8166960" y="1578108"/>
            <a:ext cx="1633288" cy="4882396"/>
          </a:xfrm>
          <a:prstGeom prst="bentConnector3">
            <a:avLst>
              <a:gd name="adj1" fmla="val 100263"/>
            </a:avLst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0CA4AAF-A5C1-46ED-AE0B-E9B9457732DA}"/>
              </a:ext>
            </a:extLst>
          </p:cNvPr>
          <p:cNvSpPr/>
          <p:nvPr/>
        </p:nvSpPr>
        <p:spPr>
          <a:xfrm>
            <a:off x="6465802" y="4878952"/>
            <a:ext cx="153208" cy="298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CCECC3-91E5-4EB3-99A9-BF161D99F3CF}"/>
              </a:ext>
            </a:extLst>
          </p:cNvPr>
          <p:cNvSpPr txBox="1"/>
          <p:nvPr/>
        </p:nvSpPr>
        <p:spPr>
          <a:xfrm>
            <a:off x="10712972" y="4331493"/>
            <a:ext cx="668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/>
              <a:t>IFS</a:t>
            </a:r>
          </a:p>
        </p:txBody>
      </p:sp>
      <p:pic>
        <p:nvPicPr>
          <p:cNvPr id="6" name="bjClassifierImageBottom">
            <a:extLst>
              <a:ext uri="{FF2B5EF4-FFF2-40B4-BE49-F238E27FC236}">
                <a16:creationId xmlns:a16="http://schemas.microsoft.com/office/drawing/2014/main" id="{EC33854A-120B-4736-A180-54E0EAD83B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767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4">
            <a:extLst>
              <a:ext uri="{FF2B5EF4-FFF2-40B4-BE49-F238E27FC236}">
                <a16:creationId xmlns:a16="http://schemas.microsoft.com/office/drawing/2014/main" id="{380F9BD8-7885-4DD5-8FDB-EB44BCCCE648}"/>
              </a:ext>
            </a:extLst>
          </p:cNvPr>
          <p:cNvSpPr txBox="1">
            <a:spLocks/>
          </p:cNvSpPr>
          <p:nvPr/>
        </p:nvSpPr>
        <p:spPr>
          <a:xfrm>
            <a:off x="616079" y="597152"/>
            <a:ext cx="10959841" cy="686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sz="4400" b="1">
              <a:solidFill>
                <a:srgbClr val="424A52">
                  <a:lumMod val="50000"/>
                </a:srgbClr>
              </a:solidFill>
            </a:endParaRPr>
          </a:p>
          <a:p>
            <a:pPr lvl="0"/>
            <a:r>
              <a:rPr lang="en-US" sz="4400" b="1">
                <a:solidFill>
                  <a:srgbClr val="424A52">
                    <a:lumMod val="50000"/>
                  </a:srgbClr>
                </a:solidFill>
              </a:rPr>
              <a:t>How Many Compound-Knowledge-Enabled Targets are Out There?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324099-F024-4B28-83D9-84935C7409A1}"/>
              </a:ext>
            </a:extLst>
          </p:cNvPr>
          <p:cNvSpPr/>
          <p:nvPr/>
        </p:nvSpPr>
        <p:spPr>
          <a:xfrm>
            <a:off x="2557833" y="1311698"/>
            <a:ext cx="7255251" cy="35813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800" b="1">
                <a:solidFill>
                  <a:srgbClr val="424A52">
                    <a:lumMod val="50000"/>
                  </a:srgbClr>
                </a:solidFill>
              </a:rPr>
              <a:t>GAP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136EA2-9B80-4910-A243-CD2FA1D95AF3}"/>
              </a:ext>
            </a:extLst>
          </p:cNvPr>
          <p:cNvSpPr/>
          <p:nvPr/>
        </p:nvSpPr>
        <p:spPr>
          <a:xfrm>
            <a:off x="3959996" y="1841608"/>
            <a:ext cx="5564960" cy="252156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B6A30-D120-47AF-921A-7CA6D296EBD0}"/>
              </a:ext>
            </a:extLst>
          </p:cNvPr>
          <p:cNvSpPr txBox="1"/>
          <p:nvPr/>
        </p:nvSpPr>
        <p:spPr>
          <a:xfrm>
            <a:off x="4477730" y="2409894"/>
            <a:ext cx="2224325" cy="13849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b="1">
                <a:solidFill>
                  <a:srgbClr val="424A52">
                    <a:lumMod val="50000"/>
                  </a:srgbClr>
                </a:solidFill>
                <a:latin typeface="Arial"/>
                <a:ea typeface="+mn-ea"/>
              </a:rPr>
              <a:t>“Knowledge Space”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400" b="1">
              <a:solidFill>
                <a:srgbClr val="424A52">
                  <a:lumMod val="50000"/>
                </a:srgbClr>
              </a:solidFill>
              <a:latin typeface="Arial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b="1">
                <a:solidFill>
                  <a:srgbClr val="424A52">
                    <a:lumMod val="50000"/>
                  </a:srgbClr>
                </a:solidFill>
                <a:latin typeface="Arial"/>
                <a:ea typeface="+mn-ea"/>
              </a:rPr>
              <a:t>~10,000 targets with known </a:t>
            </a:r>
            <a:r>
              <a:rPr lang="en-US" sz="1400" b="1" err="1">
                <a:solidFill>
                  <a:srgbClr val="424A52">
                    <a:lumMod val="50000"/>
                  </a:srgbClr>
                </a:solidFill>
                <a:latin typeface="Arial"/>
              </a:rPr>
              <a:t>ligand</a:t>
            </a:r>
            <a:r>
              <a:rPr lang="en-US" sz="1400" b="1" err="1">
                <a:solidFill>
                  <a:srgbClr val="424A52">
                    <a:lumMod val="50000"/>
                  </a:srgbClr>
                </a:solidFill>
                <a:latin typeface="Arial"/>
                <a:ea typeface="+mn-ea"/>
              </a:rPr>
              <a:t>able</a:t>
            </a:r>
            <a:r>
              <a:rPr lang="en-US" sz="1400" b="1">
                <a:solidFill>
                  <a:srgbClr val="424A52">
                    <a:lumMod val="50000"/>
                  </a:srgbClr>
                </a:solidFill>
                <a:latin typeface="Arial"/>
                <a:ea typeface="+mn-ea"/>
              </a:rPr>
              <a:t> domains or sufficient homology for modeling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CBCF87-DF18-4189-BFD1-D00E7D7015DA}"/>
              </a:ext>
            </a:extLst>
          </p:cNvPr>
          <p:cNvSpPr/>
          <p:nvPr/>
        </p:nvSpPr>
        <p:spPr>
          <a:xfrm>
            <a:off x="6870036" y="2291488"/>
            <a:ext cx="2557118" cy="157870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8C3CD-AAC8-49C1-AD39-CA94EC4BFAD6}"/>
              </a:ext>
            </a:extLst>
          </p:cNvPr>
          <p:cNvSpPr txBox="1"/>
          <p:nvPr/>
        </p:nvSpPr>
        <p:spPr>
          <a:xfrm>
            <a:off x="7310395" y="2513263"/>
            <a:ext cx="167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b="1">
                <a:solidFill>
                  <a:srgbClr val="424A52">
                    <a:lumMod val="50000"/>
                  </a:srgbClr>
                </a:solidFill>
                <a:latin typeface="Arial"/>
                <a:ea typeface="+mn-ea"/>
              </a:rPr>
              <a:t>“</a:t>
            </a:r>
            <a:r>
              <a:rPr lang="en-US" sz="1400" b="1">
                <a:solidFill>
                  <a:srgbClr val="424A52">
                    <a:lumMod val="50000"/>
                  </a:srgbClr>
                </a:solidFill>
                <a:latin typeface="Arial"/>
              </a:rPr>
              <a:t>Targeted</a:t>
            </a:r>
            <a:r>
              <a:rPr lang="en-US" sz="1400" b="1">
                <a:solidFill>
                  <a:srgbClr val="424A52">
                    <a:lumMod val="50000"/>
                  </a:srgbClr>
                </a:solidFill>
                <a:latin typeface="Arial"/>
                <a:ea typeface="+mn-ea"/>
              </a:rPr>
              <a:t> Space”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400" b="1">
              <a:solidFill>
                <a:srgbClr val="424A52">
                  <a:lumMod val="50000"/>
                </a:srgbClr>
              </a:solidFill>
              <a:latin typeface="Arial"/>
              <a:ea typeface="+mn-ea"/>
            </a:endParaRPr>
          </a:p>
          <a:p>
            <a:pPr algn="ctr"/>
            <a:r>
              <a:rPr lang="en-US" sz="1400" b="1">
                <a:solidFill>
                  <a:srgbClr val="424A52">
                    <a:lumMod val="50000"/>
                  </a:srgbClr>
                </a:solidFill>
                <a:latin typeface="Arial"/>
              </a:rPr>
              <a:t>~1000 targets in </a:t>
            </a:r>
            <a:r>
              <a:rPr lang="en-US" sz="1400" b="1" err="1">
                <a:solidFill>
                  <a:srgbClr val="424A52">
                    <a:lumMod val="50000"/>
                  </a:srgbClr>
                </a:solidFill>
                <a:latin typeface="Arial"/>
              </a:rPr>
              <a:t>ChemGenie</a:t>
            </a:r>
            <a:r>
              <a:rPr lang="en-US" sz="1400" b="1">
                <a:solidFill>
                  <a:srgbClr val="424A52">
                    <a:lumMod val="50000"/>
                  </a:srgbClr>
                </a:solidFill>
                <a:latin typeface="Arial"/>
              </a:rPr>
              <a:t> or of known structure</a:t>
            </a:r>
          </a:p>
          <a:p>
            <a:pPr algn="ctr"/>
            <a:endParaRPr lang="en-US" sz="1400" b="1">
              <a:solidFill>
                <a:srgbClr val="424A52">
                  <a:lumMod val="50000"/>
                </a:srgbClr>
              </a:solidFill>
              <a:latin typeface="Arial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B401A6-EC71-4CB5-B4BC-21C474185941}"/>
              </a:ext>
            </a:extLst>
          </p:cNvPr>
          <p:cNvCxnSpPr>
            <a:cxnSpLocks/>
          </p:cNvCxnSpPr>
          <p:nvPr/>
        </p:nvCxnSpPr>
        <p:spPr bwMode="auto">
          <a:xfrm flipV="1">
            <a:off x="6739763" y="3898258"/>
            <a:ext cx="0" cy="12467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BEA0484-FE28-466E-A5F7-1A3DCE96D839}"/>
              </a:ext>
            </a:extLst>
          </p:cNvPr>
          <p:cNvSpPr/>
          <p:nvPr/>
        </p:nvSpPr>
        <p:spPr>
          <a:xfrm>
            <a:off x="402624" y="5144989"/>
            <a:ext cx="11409162" cy="163121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000" b="1"/>
              <a:t>CSC Enabled Space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/>
              <a:t>IL4I1: Starting from a successful virtual screen, expanded chemical matter with IFS to rapidly yield two fit-for-purpose chemical series for in vivo preclinical testing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/>
              <a:t>LATS: </a:t>
            </a:r>
            <a:r>
              <a:rPr lang="en-US" sz="2000" err="1"/>
              <a:t>ChemGenie</a:t>
            </a:r>
            <a:r>
              <a:rPr lang="en-US" sz="2000"/>
              <a:t> combined with virtual screening identified a potent and selective hit which was rapidly optimized to an in vivo tool using structure and predictive models</a:t>
            </a:r>
          </a:p>
        </p:txBody>
      </p:sp>
      <p:pic>
        <p:nvPicPr>
          <p:cNvPr id="8" name="bjClassifierImageBottom">
            <a:extLst>
              <a:ext uri="{FF2B5EF4-FFF2-40B4-BE49-F238E27FC236}">
                <a16:creationId xmlns:a16="http://schemas.microsoft.com/office/drawing/2014/main" id="{7A1E6EDF-C8B3-4C3D-80D8-DA47839C8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6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04" y="-3010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Iterative Focused Screening for Small Molecule Inhibitors of IL4i1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675" y="4570852"/>
            <a:ext cx="11712759" cy="13849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600" spc="10"/>
              <a:t>IL4I1 is a novel immunomodulatory amino acid metabolizing target similar to IDO1 and arginase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600" spc="10"/>
              <a:t>Virtual screening greatly accelerated small molecule LID and LO by identifying more than 20 chemotypes before the engagement of chemistry or HTS</a:t>
            </a:r>
            <a:endParaRPr lang="en-US" b="1" kern="600" spc="1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600" spc="10"/>
              <a:t>Further chemistry optimization enabled in vivo experiments with a fit-for-purpose tool compound as soon as the animal models were ready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3826" y="1256587"/>
            <a:ext cx="2930716" cy="86177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1400" b="1" u="sng" kern="600" spc="30" err="1"/>
              <a:t>GpGx</a:t>
            </a:r>
            <a:r>
              <a:rPr lang="en-US" sz="1400" b="1" u="sng" kern="600" spc="30"/>
              <a:t> driven: Highly correlated with responder GEP, data support the immunosuppressive role of IL4I1 in promoting tumor escape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51655" y="1364309"/>
            <a:ext cx="2688598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1400" b="1" u="sng" kern="600" spc="30"/>
              <a:t>Virtual screening using protein family members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981488" y="1984003"/>
            <a:ext cx="315954" cy="2359153"/>
          </a:xfrm>
          <a:prstGeom prst="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" err="1"/>
          </a:p>
        </p:txBody>
      </p:sp>
      <p:sp>
        <p:nvSpPr>
          <p:cNvPr id="22" name="Right Arrow 21"/>
          <p:cNvSpPr/>
          <p:nvPr/>
        </p:nvSpPr>
        <p:spPr>
          <a:xfrm>
            <a:off x="5717954" y="1984003"/>
            <a:ext cx="315954" cy="2359153"/>
          </a:xfrm>
          <a:prstGeom prst="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" err="1"/>
          </a:p>
        </p:txBody>
      </p:sp>
      <p:sp>
        <p:nvSpPr>
          <p:cNvPr id="23" name="TextBox 22"/>
          <p:cNvSpPr txBox="1"/>
          <p:nvPr/>
        </p:nvSpPr>
        <p:spPr>
          <a:xfrm>
            <a:off x="6061191" y="1472030"/>
            <a:ext cx="2942562" cy="21544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1400" b="1" u="sng" kern="600" spc="30"/>
              <a:t>Ligand based screening 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8978088" y="1984000"/>
            <a:ext cx="315954" cy="2359153"/>
          </a:xfrm>
          <a:prstGeom prst="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" err="1"/>
          </a:p>
        </p:txBody>
      </p:sp>
      <p:sp>
        <p:nvSpPr>
          <p:cNvPr id="27" name="TextBox 26"/>
          <p:cNvSpPr txBox="1"/>
          <p:nvPr/>
        </p:nvSpPr>
        <p:spPr>
          <a:xfrm>
            <a:off x="9294042" y="1472030"/>
            <a:ext cx="2911211" cy="21544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1400" b="1" u="sng" kern="600" spc="30"/>
              <a:t>Purposeful Medicinal Chemistry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DCF2D0-19B8-413A-B9E6-9D8F7F119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7" y="2206163"/>
            <a:ext cx="2639848" cy="1881398"/>
          </a:xfrm>
          <a:prstGeom prst="rect">
            <a:avLst/>
          </a:prstGeom>
        </p:spPr>
      </p:pic>
      <p:pic>
        <p:nvPicPr>
          <p:cNvPr id="32" name="Picture 5">
            <a:extLst>
              <a:ext uri="{FF2B5EF4-FFF2-40B4-BE49-F238E27FC236}">
                <a16:creationId xmlns:a16="http://schemas.microsoft.com/office/drawing/2014/main" id="{9FCCE038-506A-4189-B259-E26585255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4" t="16561" r="11571" b="14803"/>
          <a:stretch/>
        </p:blipFill>
        <p:spPr bwMode="auto">
          <a:xfrm>
            <a:off x="3343356" y="2206163"/>
            <a:ext cx="2328684" cy="1940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BE0B7DFA-5B1E-45E6-852E-4729DFE40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07" y="1951790"/>
            <a:ext cx="2861588" cy="210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3" descr="Insight Picture 1">
            <a:extLst>
              <a:ext uri="{FF2B5EF4-FFF2-40B4-BE49-F238E27FC236}">
                <a16:creationId xmlns:a16="http://schemas.microsoft.com/office/drawing/2014/main" id="{99A9FC97-6144-40F6-BC19-771D1545BB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43" y="2111551"/>
            <a:ext cx="1176487" cy="9620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C11EED-324A-4D83-B61C-E2969BA843B8}"/>
              </a:ext>
            </a:extLst>
          </p:cNvPr>
          <p:cNvSpPr txBox="1"/>
          <p:nvPr/>
        </p:nvSpPr>
        <p:spPr>
          <a:xfrm>
            <a:off x="9689450" y="3178131"/>
            <a:ext cx="888064" cy="73866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200" kern="600" spc="30">
                <a:solidFill>
                  <a:srgbClr val="0070C0"/>
                </a:solidFill>
              </a:rPr>
              <a:t>L-006366267</a:t>
            </a:r>
          </a:p>
          <a:p>
            <a:r>
              <a:rPr lang="en-US" sz="1200" kern="600" spc="30"/>
              <a:t>IL4I1 60nM</a:t>
            </a:r>
          </a:p>
          <a:p>
            <a:r>
              <a:rPr lang="en-US" sz="1200" kern="600" spc="30"/>
              <a:t>Rat MRT 2.3h</a:t>
            </a:r>
          </a:p>
          <a:p>
            <a:r>
              <a:rPr lang="en-US" sz="1200" kern="600" spc="30"/>
              <a:t>VLE 6.5</a:t>
            </a:r>
          </a:p>
        </p:txBody>
      </p:sp>
      <p:pic>
        <p:nvPicPr>
          <p:cNvPr id="36" name="Picture 35" descr="Insight Picture 3">
            <a:extLst>
              <a:ext uri="{FF2B5EF4-FFF2-40B4-BE49-F238E27FC236}">
                <a16:creationId xmlns:a16="http://schemas.microsoft.com/office/drawing/2014/main" id="{5E7EB575-271E-4BC2-9821-9B2D97F4DE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945" y="2111551"/>
            <a:ext cx="1447800" cy="63676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FAEE12D-12C3-4B36-8C1A-811407278B27}"/>
              </a:ext>
            </a:extLst>
          </p:cNvPr>
          <p:cNvSpPr txBox="1"/>
          <p:nvPr/>
        </p:nvSpPr>
        <p:spPr>
          <a:xfrm>
            <a:off x="10959351" y="3178131"/>
            <a:ext cx="888064" cy="73866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200" kern="600" spc="30">
                <a:solidFill>
                  <a:srgbClr val="0070C0"/>
                </a:solidFill>
              </a:rPr>
              <a:t>L-006364991</a:t>
            </a:r>
          </a:p>
          <a:p>
            <a:r>
              <a:rPr lang="en-US" sz="1200" kern="600" spc="30"/>
              <a:t>IL4I1 9nM</a:t>
            </a:r>
          </a:p>
          <a:p>
            <a:r>
              <a:rPr lang="en-US" sz="1200" kern="600" spc="30"/>
              <a:t>Rat MRT 1.9h</a:t>
            </a:r>
          </a:p>
          <a:p>
            <a:r>
              <a:rPr lang="en-US" sz="1200" kern="600" spc="30"/>
              <a:t>VLE 4.9</a:t>
            </a:r>
          </a:p>
        </p:txBody>
      </p:sp>
      <p:pic>
        <p:nvPicPr>
          <p:cNvPr id="10" name="bjClassifierImageBottom">
            <a:extLst>
              <a:ext uri="{FF2B5EF4-FFF2-40B4-BE49-F238E27FC236}">
                <a16:creationId xmlns:a16="http://schemas.microsoft.com/office/drawing/2014/main" id="{2B75D5D8-3322-4F68-8010-8B3DFFD036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5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04" y="-145885"/>
            <a:ext cx="10515600" cy="1325563"/>
          </a:xfrm>
        </p:spPr>
        <p:txBody>
          <a:bodyPr/>
          <a:lstStyle/>
          <a:p>
            <a:r>
              <a:rPr lang="en-US" b="1"/>
              <a:t>LATS Kinases – From Publication to Tools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067" r="40323" b="-1058"/>
          <a:stretch/>
        </p:blipFill>
        <p:spPr bwMode="auto">
          <a:xfrm>
            <a:off x="121693" y="1719735"/>
            <a:ext cx="2688598" cy="268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233" y="2726881"/>
            <a:ext cx="1391779" cy="158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764973" y="2327601"/>
            <a:ext cx="2125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200" b="1"/>
              <a:t>LATS2 IC</a:t>
            </a:r>
            <a:r>
              <a:rPr lang="en-US" sz="1200" b="1" baseline="-25000"/>
              <a:t>50</a:t>
            </a:r>
            <a:r>
              <a:rPr lang="en-US" sz="1200" b="1"/>
              <a:t> = 32 </a:t>
            </a:r>
            <a:r>
              <a:rPr lang="en-US" sz="1200" b="1" err="1"/>
              <a:t>nM</a:t>
            </a:r>
            <a:endParaRPr lang="en-US" sz="1200" b="1"/>
          </a:p>
          <a:p>
            <a:pPr algn="ctr">
              <a:buNone/>
            </a:pPr>
            <a:r>
              <a:rPr lang="en-US" sz="1200" b="1"/>
              <a:t>LE / LLE = 0.48 / 4.4</a:t>
            </a:r>
          </a:p>
          <a:p>
            <a:pPr algn="ctr">
              <a:buNone/>
            </a:pPr>
            <a:r>
              <a:rPr lang="en-US" sz="1200" b="1"/>
              <a:t>% Kinases &gt; 10/100X = 98%/82%</a:t>
            </a:r>
          </a:p>
          <a:p>
            <a:pPr algn="ctr">
              <a:buNone/>
            </a:pPr>
            <a:endParaRPr lang="en-US" sz="1200" b="1"/>
          </a:p>
          <a:p>
            <a:pPr algn="ctr">
              <a:buNone/>
            </a:pPr>
            <a:r>
              <a:rPr lang="en-US" sz="1200" b="1"/>
              <a:t>Clean Off-Targets</a:t>
            </a:r>
          </a:p>
          <a:p>
            <a:pPr algn="ctr">
              <a:buNone/>
            </a:pPr>
            <a:r>
              <a:rPr lang="en-US" sz="1200" b="1"/>
              <a:t>Stable in </a:t>
            </a:r>
            <a:r>
              <a:rPr lang="en-US" sz="1200" b="1" err="1"/>
              <a:t>Microsomes</a:t>
            </a:r>
            <a:endParaRPr lang="en-US" sz="1200" b="1"/>
          </a:p>
          <a:p>
            <a:pPr algn="ctr">
              <a:buNone/>
            </a:pPr>
            <a:r>
              <a:rPr lang="en-US" sz="1200" b="1"/>
              <a:t>Promising Mouse PK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9506098" y="2009030"/>
          <a:ext cx="731838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CS ChemDraw Drawing" r:id="rId6" imgW="732601" imgH="1996110" progId="ChemDraw.Document.6.0">
                  <p:embed/>
                </p:oleObj>
              </mc:Choice>
              <mc:Fallback>
                <p:oleObj name="CS ChemDraw Drawing" r:id="rId6" imgW="732601" imgH="1996110" progId="ChemDraw.Document.6.0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06098" y="2009030"/>
                        <a:ext cx="731838" cy="199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311404" y="1711808"/>
            <a:ext cx="994503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1" u="sng" kern="600" spc="30"/>
              <a:t>L-006306918</a:t>
            </a:r>
          </a:p>
        </p:txBody>
      </p:sp>
      <p:pic>
        <p:nvPicPr>
          <p:cNvPr id="19" name="Picture 10" descr="https://share.merck.com/download/attachments/135627463/horizontal_hi_res_CHEMgenie.png?version=1&amp;modificationDate=1487969947354&amp;api=v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714" y="1779285"/>
            <a:ext cx="1894184" cy="80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8741" y="5046701"/>
            <a:ext cx="9949195" cy="13849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600" spc="10"/>
              <a:t>L’6918 is a potent and selective LATS1/2 inhibitor with sufficient PK and properties for </a:t>
            </a:r>
            <a:r>
              <a:rPr lang="en-US" b="1" i="1" kern="600" spc="10"/>
              <a:t>in vivo </a:t>
            </a:r>
            <a:r>
              <a:rPr lang="en-US" b="1" kern="600" spc="10"/>
              <a:t>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600" spc="10"/>
              <a:t>Acutely tolerated up to 150 </a:t>
            </a:r>
            <a:r>
              <a:rPr lang="en-US" b="1" kern="600" spc="10" err="1"/>
              <a:t>mpk</a:t>
            </a:r>
            <a:endParaRPr lang="en-US" b="1" kern="600" spc="1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600" spc="10"/>
              <a:t>Cellular target engagement (via </a:t>
            </a:r>
            <a:r>
              <a:rPr lang="en-US" b="1" kern="600" spc="10" err="1"/>
              <a:t>pYAP</a:t>
            </a:r>
            <a:r>
              <a:rPr lang="en-US" b="1" kern="600" spc="10"/>
              <a:t> inhibition) confirmed across multiple syngeneic tumor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kern="600" spc="10"/>
              <a:t>Cell studies also highlight unexpected pathway biology (reinforcing the utility of selective tools)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600" spc="10"/>
              <a:t>MTD and tumor efficacy studies planned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693" y="1208066"/>
            <a:ext cx="2688598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1400" b="1" u="sng" kern="600" spc="30"/>
              <a:t>Publication Implicating the LATS Kinases in Tumor Immunity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1506" y="992622"/>
            <a:ext cx="2688598" cy="646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1400" b="1" u="sng" kern="600" spc="30"/>
              <a:t>Virtual Screen Leveraging </a:t>
            </a:r>
            <a:r>
              <a:rPr lang="en-US" sz="1400" b="1" u="sng" kern="600" spc="30" err="1"/>
              <a:t>Chemogenomic</a:t>
            </a:r>
            <a:r>
              <a:rPr lang="en-US" sz="1400" b="1" u="sng" kern="600" spc="30"/>
              <a:t> Databases and Machine Learning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945810" y="1840525"/>
            <a:ext cx="315954" cy="2359153"/>
          </a:xfrm>
          <a:prstGeom prst="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" err="1"/>
          </a:p>
        </p:txBody>
      </p:sp>
      <p:sp>
        <p:nvSpPr>
          <p:cNvPr id="22" name="Right Arrow 21"/>
          <p:cNvSpPr/>
          <p:nvPr/>
        </p:nvSpPr>
        <p:spPr>
          <a:xfrm>
            <a:off x="5682276" y="1840525"/>
            <a:ext cx="315954" cy="2359153"/>
          </a:xfrm>
          <a:prstGeom prst="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" err="1"/>
          </a:p>
        </p:txBody>
      </p:sp>
      <p:sp>
        <p:nvSpPr>
          <p:cNvPr id="23" name="TextBox 22"/>
          <p:cNvSpPr txBox="1"/>
          <p:nvPr/>
        </p:nvSpPr>
        <p:spPr>
          <a:xfrm>
            <a:off x="6088055" y="1423508"/>
            <a:ext cx="2942562" cy="21544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1400" b="1" u="sng" kern="600" spc="30"/>
              <a:t>A Compelling Hit…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284228" y="2215404"/>
          <a:ext cx="784225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CS ChemDraw Drawing" r:id="rId9" imgW="784466" imgH="1788750" progId="ChemDraw.Document.6.0">
                  <p:embed/>
                </p:oleObj>
              </mc:Choice>
              <mc:Fallback>
                <p:oleObj name="CS ChemDraw Drawing" r:id="rId9" imgW="784466" imgH="1788750" progId="ChemDraw.Document.6.0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228" y="2215404"/>
                        <a:ext cx="784225" cy="178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88055" y="1974563"/>
            <a:ext cx="952184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1" u="sng"/>
              <a:t>L-001897146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8942410" y="1840522"/>
            <a:ext cx="315954" cy="2359153"/>
          </a:xfrm>
          <a:prstGeom prst="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" err="1"/>
          </a:p>
        </p:txBody>
      </p:sp>
      <p:sp>
        <p:nvSpPr>
          <p:cNvPr id="26" name="TextBox 25"/>
          <p:cNvSpPr txBox="1"/>
          <p:nvPr/>
        </p:nvSpPr>
        <p:spPr>
          <a:xfrm>
            <a:off x="10086367" y="2050602"/>
            <a:ext cx="20512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200" b="1"/>
              <a:t>LATS2 IC</a:t>
            </a:r>
            <a:r>
              <a:rPr lang="en-US" sz="1200" b="1" baseline="-25000"/>
              <a:t>50</a:t>
            </a:r>
            <a:r>
              <a:rPr lang="en-US" sz="1200" b="1"/>
              <a:t> = 3 </a:t>
            </a:r>
            <a:r>
              <a:rPr lang="en-US" sz="1200" b="1" err="1"/>
              <a:t>nM</a:t>
            </a:r>
            <a:endParaRPr lang="en-US" sz="1200" b="1"/>
          </a:p>
          <a:p>
            <a:pPr algn="ctr">
              <a:buNone/>
            </a:pPr>
            <a:r>
              <a:rPr lang="en-US" sz="1200" b="1"/>
              <a:t>% Kinases &gt; 100X = 100%</a:t>
            </a:r>
          </a:p>
          <a:p>
            <a:pPr algn="ctr">
              <a:buNone/>
            </a:pPr>
            <a:endParaRPr lang="en-US" sz="1200" b="1"/>
          </a:p>
          <a:p>
            <a:pPr algn="ctr">
              <a:buNone/>
            </a:pPr>
            <a:r>
              <a:rPr lang="en-US" sz="1200" b="1"/>
              <a:t>Clean Off-Targets</a:t>
            </a:r>
          </a:p>
          <a:p>
            <a:pPr algn="ctr">
              <a:buNone/>
            </a:pPr>
            <a:r>
              <a:rPr lang="en-US" sz="1200" b="1"/>
              <a:t>Good Permeability &amp; Solubility</a:t>
            </a:r>
          </a:p>
          <a:p>
            <a:pPr algn="ctr">
              <a:buNone/>
            </a:pPr>
            <a:endParaRPr lang="en-US" sz="1200" b="1"/>
          </a:p>
          <a:p>
            <a:pPr algn="ctr">
              <a:buNone/>
            </a:pPr>
            <a:r>
              <a:rPr lang="en-US" sz="1200" b="1" u="sng"/>
              <a:t>Mouse PK:</a:t>
            </a:r>
          </a:p>
          <a:p>
            <a:pPr algn="ctr">
              <a:buNone/>
            </a:pPr>
            <a:r>
              <a:rPr lang="en-US" sz="1200" b="1" err="1"/>
              <a:t>CL</a:t>
            </a:r>
            <a:r>
              <a:rPr lang="en-US" sz="1200" b="1" baseline="-25000" err="1"/>
              <a:t>u</a:t>
            </a:r>
            <a:r>
              <a:rPr lang="en-US" sz="1200" b="1"/>
              <a:t> = 170, </a:t>
            </a:r>
            <a:r>
              <a:rPr lang="en-US" sz="1200" b="1" err="1"/>
              <a:t>VD</a:t>
            </a:r>
            <a:r>
              <a:rPr lang="en-US" sz="1200" b="1" baseline="-25000" err="1"/>
              <a:t>u</a:t>
            </a:r>
            <a:r>
              <a:rPr lang="en-US" sz="1200" b="1"/>
              <a:t> = 38</a:t>
            </a:r>
          </a:p>
          <a:p>
            <a:pPr algn="ctr">
              <a:buNone/>
            </a:pPr>
            <a:r>
              <a:rPr lang="en-US" sz="1200" b="1" err="1"/>
              <a:t>T</a:t>
            </a:r>
            <a:r>
              <a:rPr lang="en-US" sz="1200" b="1" baseline="-25000" err="1"/>
              <a:t>half,eff</a:t>
            </a:r>
            <a:r>
              <a:rPr lang="en-US" sz="1200" b="1"/>
              <a:t> = 2.5 h</a:t>
            </a:r>
          </a:p>
          <a:p>
            <a:pPr algn="ctr">
              <a:buNone/>
            </a:pPr>
            <a:r>
              <a:rPr lang="en-US" sz="1200" b="1"/>
              <a:t>%F = 90% @ 30 </a:t>
            </a:r>
            <a:r>
              <a:rPr lang="en-US" sz="1200" b="1" err="1"/>
              <a:t>mpk</a:t>
            </a:r>
            <a:endParaRPr lang="en-US" sz="1200" b="1"/>
          </a:p>
        </p:txBody>
      </p:sp>
      <p:sp>
        <p:nvSpPr>
          <p:cNvPr id="27" name="TextBox 26"/>
          <p:cNvSpPr txBox="1"/>
          <p:nvPr/>
        </p:nvSpPr>
        <p:spPr>
          <a:xfrm>
            <a:off x="9153426" y="1208065"/>
            <a:ext cx="2911211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1400" b="1" u="sng" kern="600" spc="30"/>
              <a:t>Purposeful Medicinal Chemistry and Homology-Model-Based Design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3869" y="4352384"/>
            <a:ext cx="26885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err="1">
                <a:solidFill>
                  <a:srgbClr val="7030A0"/>
                </a:solidFill>
              </a:rPr>
              <a:t>Moroishi</a:t>
            </a:r>
            <a:r>
              <a:rPr lang="en-US" sz="1200" i="1">
                <a:solidFill>
                  <a:srgbClr val="7030A0"/>
                </a:solidFill>
              </a:rPr>
              <a:t> et al. Cell. 2016 167(6):1525</a:t>
            </a:r>
          </a:p>
        </p:txBody>
      </p:sp>
      <p:cxnSp>
        <p:nvCxnSpPr>
          <p:cNvPr id="1024" name="Straight Arrow Connector 1023"/>
          <p:cNvCxnSpPr/>
          <p:nvPr/>
        </p:nvCxnSpPr>
        <p:spPr>
          <a:xfrm>
            <a:off x="4230688" y="2547070"/>
            <a:ext cx="0" cy="245280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532558" y="2547070"/>
            <a:ext cx="0" cy="245280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34427" y="2547070"/>
            <a:ext cx="0" cy="245280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376" name="Picture 16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5" t="5000" r="19476" b="3000"/>
          <a:stretch/>
        </p:blipFill>
        <p:spPr bwMode="auto">
          <a:xfrm>
            <a:off x="10237936" y="4933809"/>
            <a:ext cx="1826700" cy="189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10110004" y="4332565"/>
            <a:ext cx="2081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>
                <a:solidFill>
                  <a:srgbClr val="7030A0"/>
                </a:solidFill>
              </a:rPr>
              <a:t>Internal Crystal Structure of </a:t>
            </a:r>
            <a:r>
              <a:rPr lang="en-US" sz="1200" i="1">
                <a:solidFill>
                  <a:srgbClr val="65D7FF"/>
                </a:solidFill>
              </a:rPr>
              <a:t>Inhibitor-Bound</a:t>
            </a:r>
            <a:r>
              <a:rPr lang="en-US" sz="1200" i="1">
                <a:solidFill>
                  <a:srgbClr val="7030A0"/>
                </a:solidFill>
              </a:rPr>
              <a:t> </a:t>
            </a:r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LATS2</a:t>
            </a:r>
            <a:r>
              <a:rPr lang="en-US" sz="1200" i="1">
                <a:solidFill>
                  <a:srgbClr val="7030A0"/>
                </a:solidFill>
              </a:rPr>
              <a:t>+</a:t>
            </a:r>
            <a:r>
              <a:rPr lang="en-US" sz="1200" i="1">
                <a:solidFill>
                  <a:srgbClr val="00B050"/>
                </a:solidFill>
              </a:rPr>
              <a:t>MOB1A</a:t>
            </a:r>
          </a:p>
        </p:txBody>
      </p:sp>
      <p:pic>
        <p:nvPicPr>
          <p:cNvPr id="11" name="bjClassifierImageBottom">
            <a:extLst>
              <a:ext uri="{FF2B5EF4-FFF2-40B4-BE49-F238E27FC236}">
                <a16:creationId xmlns:a16="http://schemas.microsoft.com/office/drawing/2014/main" id="{B5A099EB-1DFB-49C9-AC31-A0BF895BDE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3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4">
            <a:extLst>
              <a:ext uri="{FF2B5EF4-FFF2-40B4-BE49-F238E27FC236}">
                <a16:creationId xmlns:a16="http://schemas.microsoft.com/office/drawing/2014/main" id="{380F9BD8-7885-4DD5-8FDB-EB44BCCCE648}"/>
              </a:ext>
            </a:extLst>
          </p:cNvPr>
          <p:cNvSpPr txBox="1">
            <a:spLocks/>
          </p:cNvSpPr>
          <p:nvPr/>
        </p:nvSpPr>
        <p:spPr>
          <a:xfrm>
            <a:off x="616079" y="119987"/>
            <a:ext cx="10959841" cy="68648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/>
              <a:t>Discussion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D7CD2F-89AD-4941-ADDB-B54A59A4BA95}"/>
              </a:ext>
            </a:extLst>
          </p:cNvPr>
          <p:cNvSpPr/>
          <p:nvPr/>
        </p:nvSpPr>
        <p:spPr>
          <a:xfrm>
            <a:off x="228600" y="1120676"/>
            <a:ext cx="11760200" cy="156966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/>
              <a:t>How can we collaborate to prioritize the most chemically tractable targets? (</a:t>
            </a:r>
            <a:r>
              <a:rPr lang="en-US" sz="2400" err="1"/>
              <a:t>GpGx</a:t>
            </a:r>
            <a:r>
              <a:rPr lang="en-US" sz="2400" err="1">
                <a:sym typeface="Wingdings" panose="05000000000000000000" pitchFamily="2" charset="2"/>
              </a:rPr>
              <a:t>CSC</a:t>
            </a:r>
            <a:r>
              <a:rPr lang="en-US" sz="2400">
                <a:sym typeface="Wingdings" panose="05000000000000000000" pitchFamily="2" charset="2"/>
              </a:rPr>
              <a:t>)</a:t>
            </a:r>
            <a:endParaRPr lang="en-US" sz="2400"/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How can we collaborate to link bioactivity data and target genetics? (</a:t>
            </a:r>
            <a:r>
              <a:rPr lang="en-US" sz="2400" err="1"/>
              <a:t>CSC</a:t>
            </a:r>
            <a:r>
              <a:rPr lang="en-US" sz="2400" err="1">
                <a:sym typeface="Wingdings" panose="05000000000000000000" pitchFamily="2" charset="2"/>
              </a:rPr>
              <a:t>GpGx</a:t>
            </a:r>
            <a:r>
              <a:rPr lang="en-US" sz="2400">
                <a:sym typeface="Wingdings" panose="05000000000000000000" pitchFamily="2" charset="2"/>
              </a:rPr>
              <a:t>)</a:t>
            </a:r>
            <a:endParaRPr lang="en-US" sz="2400"/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How can we become more opportunistic in progressing novel target/compound pairs?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How can we efficiency navigate between compounds, domains, proteins, and genes?</a:t>
            </a:r>
          </a:p>
        </p:txBody>
      </p:sp>
      <p:pic>
        <p:nvPicPr>
          <p:cNvPr id="7" name="bjClassifierImageBottom">
            <a:extLst>
              <a:ext uri="{FF2B5EF4-FFF2-40B4-BE49-F238E27FC236}">
                <a16:creationId xmlns:a16="http://schemas.microsoft.com/office/drawing/2014/main" id="{319C254E-11E4-4095-BB8E-72BBF8C08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789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9CEF6CB67F47438F0BA83E7237F891" ma:contentTypeVersion="4" ma:contentTypeDescription="Create a new document." ma:contentTypeScope="" ma:versionID="f1c20070dec33d78f61e31905fdf5230">
  <xsd:schema xmlns:xsd="http://www.w3.org/2001/XMLSchema" xmlns:xs="http://www.w3.org/2001/XMLSchema" xmlns:p="http://schemas.microsoft.com/office/2006/metadata/properties" xmlns:ns2="d28466e9-5da4-48d4-9d07-4eb833914e77" xmlns:ns3="40ab8fbc-1815-44f5-880c-656447e7c750" targetNamespace="http://schemas.microsoft.com/office/2006/metadata/properties" ma:root="true" ma:fieldsID="73f1033af095e98dc6d3ebf1be333bdd" ns2:_="" ns3:_="">
    <xsd:import namespace="d28466e9-5da4-48d4-9d07-4eb833914e77"/>
    <xsd:import namespace="40ab8fbc-1815-44f5-880c-656447e7c7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8466e9-5da4-48d4-9d07-4eb833914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b8fbc-1815-44f5-880c-656447e7c75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2214BF-5C5D-4EC3-855E-8C4C9148AC18}">
  <ds:schemaRefs>
    <ds:schemaRef ds:uri="40ab8fbc-1815-44f5-880c-656447e7c750"/>
    <ds:schemaRef ds:uri="d28466e9-5da4-48d4-9d07-4eb833914e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36606A4-D248-437F-90AA-DC2685ACABC9}">
  <ds:schemaRefs>
    <ds:schemaRef ds:uri="http://purl.org/dc/terms/"/>
    <ds:schemaRef ds:uri="http://www.w3.org/XML/1998/namespace"/>
    <ds:schemaRef ds:uri="d28466e9-5da4-48d4-9d07-4eb833914e77"/>
    <ds:schemaRef ds:uri="http://schemas.microsoft.com/office/2006/documentManagement/types"/>
    <ds:schemaRef ds:uri="http://purl.org/dc/dcmitype/"/>
    <ds:schemaRef ds:uri="http://purl.org/dc/elements/1.1/"/>
    <ds:schemaRef ds:uri="40ab8fbc-1815-44f5-880c-656447e7c75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AD81B5-C5AB-4982-8C7F-EE13E64F87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Macintosh PowerPoint</Application>
  <PresentationFormat>Widescreen</PresentationFormat>
  <Paragraphs>140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CS ChemDraw Drawing</vt:lpstr>
      <vt:lpstr>Enhancing Collaboration Between GpGx and CSC</vt:lpstr>
      <vt:lpstr>PowerPoint Presentation</vt:lpstr>
      <vt:lpstr>Mechanism of Action (MOA) Set</vt:lpstr>
      <vt:lpstr>CHEMGENIE DB:  Chemical Genetic Interaction Enterprise</vt:lpstr>
      <vt:lpstr>Virtual Screening</vt:lpstr>
      <vt:lpstr>PowerPoint Presentation</vt:lpstr>
      <vt:lpstr>Iterative Focused Screening for Small Molecule Inhibitors of IL4i1</vt:lpstr>
      <vt:lpstr>LATS Kinases – From Publication to Tools</vt:lpstr>
      <vt:lpstr>PowerPoint Presentation</vt:lpstr>
      <vt:lpstr>Backups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Glick, Meir</dc:creator>
  <cp:lastModifiedBy>Wang, Xulong</cp:lastModifiedBy>
  <cp:revision>1</cp:revision>
  <dcterms:created xsi:type="dcterms:W3CDTF">2019-03-04T20:35:15Z</dcterms:created>
  <dcterms:modified xsi:type="dcterms:W3CDTF">2019-04-27T14:59:23Z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623b1aa7-c694-4c72-af5a-a1eca86721c0</vt:lpwstr>
  </property>
  <property fmtid="{D5CDD505-2E9C-101B-9397-08002B2CF9AE}" pid="3" name="bjSaver">
    <vt:lpwstr>oBVv2/jcgkP2Pgk0HhvrA+Vdhej7uQp3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5" name="bjDocumentLabelXML-0">
    <vt:lpwstr>ames.com/2008/01/sie/internal/label"&gt;&lt;element uid="id_classification_euconfidential" value="" /&gt;&lt;element uid="cefbaa69-3bfa-4b56-8d22-6839cb7b06d0" value="" /&gt;&lt;/sisl&gt;</vt:lpwstr>
  </property>
  <property fmtid="{D5CDD505-2E9C-101B-9397-08002B2CF9AE}" pid="6" name="bjDocumentSecurityLabel">
    <vt:lpwstr>Proprietary</vt:lpwstr>
  </property>
  <property fmtid="{D5CDD505-2E9C-101B-9397-08002B2CF9AE}" pid="7" name="MerckMetadataExchange">
    <vt:lpwstr>!$MRK@Proprietary-Footer-Left</vt:lpwstr>
  </property>
  <property fmtid="{D5CDD505-2E9C-101B-9397-08002B2CF9AE}" pid="8" name="_AdHocReviewCycleID">
    <vt:i4>-1133041692</vt:i4>
  </property>
  <property fmtid="{D5CDD505-2E9C-101B-9397-08002B2CF9AE}" pid="9" name="_NewReviewCycle">
    <vt:lpwstr/>
  </property>
  <property fmtid="{D5CDD505-2E9C-101B-9397-08002B2CF9AE}" pid="10" name="_EmailSubject">
    <vt:lpwstr>GpGx meeting</vt:lpwstr>
  </property>
  <property fmtid="{D5CDD505-2E9C-101B-9397-08002B2CF9AE}" pid="11" name="_AuthorEmail">
    <vt:lpwstr>meir.glick@merck.com</vt:lpwstr>
  </property>
  <property fmtid="{D5CDD505-2E9C-101B-9397-08002B2CF9AE}" pid="12" name="_AuthorEmailDisplayName">
    <vt:lpwstr>Glick, Meir</vt:lpwstr>
  </property>
  <property fmtid="{D5CDD505-2E9C-101B-9397-08002B2CF9AE}" pid="13" name="_PreviousAdHocReviewCycleID">
    <vt:i4>1831871533</vt:i4>
  </property>
  <property fmtid="{D5CDD505-2E9C-101B-9397-08002B2CF9AE}" pid="14" name="ContentTypeId">
    <vt:lpwstr>0x0101000A9CEF6CB67F47438F0BA83E7237F891</vt:lpwstr>
  </property>
</Properties>
</file>