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577"/>
  </p:normalViewPr>
  <p:slideViewPr>
    <p:cSldViewPr snapToGrid="0" snapToObjects="1">
      <p:cViewPr varScale="1">
        <p:scale>
          <a:sx n="110" d="100"/>
          <a:sy n="11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2A0B-5BE5-9947-842A-CD93A31A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05417-3A6D-6647-93D2-2CF976FB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E35E-4163-004D-AABA-F06F0EA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486E-1C3F-3C44-AFB1-ECFACD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3F17-A44B-6642-803F-80ABDD65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1339-70CF-B54E-83FF-5705F1E5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0EADF-E59B-7B43-B2B8-ACFE678F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43CD-1B83-4C4E-B63C-2313B81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FE8D-AC2E-144F-B2D1-32BD0066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6335-F317-684A-A635-2E18EB2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BBA5F-5560-FA4D-B1B7-0EE89E0C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A13DA-1DCD-7543-B454-AB3D8292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FD95-6650-3845-A67F-985D0C70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223F-D550-7A45-9C29-3DBEB847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98B3-633E-134A-A027-3C02C5A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7A54-7021-3A44-AFC0-B80E5F07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BC09-A255-284C-BE85-03223243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EA58-02EB-0645-82FB-C0F98E4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2532-481E-F94F-9D75-667FE8AD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82C-20A3-9E4A-9C41-92B0C2AC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7638-29CD-C841-B61E-845190F5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B329-F02C-5D42-B649-34B04150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CF2A-73D3-6548-BCDC-CB9CE2B7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0293-F823-0542-B21B-47E3E365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866B-0DFD-F14B-A36C-3F16F61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C647-5D8C-BC4A-B2DB-41308EB0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C53D-9D8A-FD4C-A299-53B594E2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3685C-7E35-4D47-8969-E13CB489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187F-C10A-0743-9297-FC8C55EF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AAE1-CA70-7748-AEAB-2EEE0C28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FC13-9335-0B49-B8C2-3E1B9E69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04D2-DC06-F642-98E0-8BFC8346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C4EA-DA94-C84A-9C07-534688E3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D5B44-0998-5046-AD4F-FAECCFDBF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5D86-6873-D544-BCB5-7D7F5036C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3DCBF-6E00-2940-A9A0-1C69A81E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5E663-B5BE-DA48-9FDF-CB89ECD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8C3DE-9D18-764F-A14C-B74D837F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89F8-EE4D-7742-9844-E785DC6E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5D38-77BD-C346-AADE-DA430FC1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79815-D629-6144-A073-D61C155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74B25-A36A-6442-9588-3433E421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C6FD2-5700-1542-AAFC-F5F5320C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6DEDA-2810-2841-9138-6831A0DC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046F8-20D4-C64E-B2FA-F89F5346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98450-F3A6-554C-AA7C-1088021D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4BC9-E1C9-2242-B322-93E419EB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24CF-EE1B-2A41-916F-01B94C60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B7A6-F16A-0943-B6FA-984D432D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1184-0D43-E14E-9D4D-A763CCDD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4E38-CB12-B042-9CBF-EDB5EC52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A0F1-8823-1745-A03E-FAEAC052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013F-7029-AE47-80A0-ACCEE62C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8CE3-15CF-B24A-BAA3-B814D6BF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9DF8-34ED-E54D-8866-6B08718E7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C469E-4DCD-A34D-9E9D-C126F26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AFE2-BB3C-D448-B36D-1187E8B6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45F0C-7F5A-9547-A0BC-C227516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B3C39-29CB-CA44-B1CE-DABE452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8BA2-ADE5-0445-9EC5-88BC8345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483E-6609-1740-8A96-919B62802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D76B-3B77-0249-AC1B-C483A32A31D0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10F0-BA08-804E-9FB4-2137A1F5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A2F5-97A9-C945-AF1F-2E60C6482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D0EB-0594-124C-A07B-912445C68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06E4-3CFF-6741-A42B-1D2977DC4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Toolkits of target identification: compound screening and CRISPR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CE7DA-370E-C747-B10B-1C568903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46879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216DA6-33CA-044D-A668-A5FA34D4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Autofit/>
          </a:bodyPr>
          <a:lstStyle/>
          <a:p>
            <a:r>
              <a:rPr lang="en-US" sz="3600" dirty="0"/>
              <a:t>Compound group 3: variable effects across the cell 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F935B-7BF1-664A-BD6D-3BBFF1B42DD5}"/>
              </a:ext>
            </a:extLst>
          </p:cNvPr>
          <p:cNvGrpSpPr/>
          <p:nvPr/>
        </p:nvGrpSpPr>
        <p:grpSpPr>
          <a:xfrm>
            <a:off x="1305707" y="1352550"/>
            <a:ext cx="7141063" cy="3950970"/>
            <a:chOff x="1242270" y="1253490"/>
            <a:chExt cx="7867440" cy="4419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C89059-98C5-244F-A7FF-43C08731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270" y="1253490"/>
              <a:ext cx="7556500" cy="4419600"/>
            </a:xfrm>
            <a:prstGeom prst="rect">
              <a:avLst/>
            </a:prstGeom>
          </p:spPr>
        </p:pic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4A93C103-B742-9943-8A0A-C938F6AA478E}"/>
                </a:ext>
              </a:extLst>
            </p:cNvPr>
            <p:cNvSpPr/>
            <p:nvPr/>
          </p:nvSpPr>
          <p:spPr>
            <a:xfrm>
              <a:off x="8892540" y="1725930"/>
              <a:ext cx="217170" cy="2171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79C89DED-2267-4B47-BBB7-5F5769026330}"/>
                </a:ext>
              </a:extLst>
            </p:cNvPr>
            <p:cNvSpPr/>
            <p:nvPr/>
          </p:nvSpPr>
          <p:spPr>
            <a:xfrm>
              <a:off x="8892540" y="2026920"/>
              <a:ext cx="217170" cy="2171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84AEC12-0DA7-9B42-B570-2CB226523F79}"/>
                </a:ext>
              </a:extLst>
            </p:cNvPr>
            <p:cNvSpPr/>
            <p:nvPr/>
          </p:nvSpPr>
          <p:spPr>
            <a:xfrm>
              <a:off x="8869680" y="5341620"/>
              <a:ext cx="217170" cy="2171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2441DF7B-3051-6149-A47D-16D2CB1350F7}"/>
                </a:ext>
              </a:extLst>
            </p:cNvPr>
            <p:cNvSpPr/>
            <p:nvPr/>
          </p:nvSpPr>
          <p:spPr>
            <a:xfrm>
              <a:off x="8846820" y="4116423"/>
              <a:ext cx="217170" cy="21717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6A6501-32D4-D641-85EE-23E7A1109BBC}"/>
              </a:ext>
            </a:extLst>
          </p:cNvPr>
          <p:cNvSpPr txBox="1"/>
          <p:nvPr/>
        </p:nvSpPr>
        <p:spPr>
          <a:xfrm>
            <a:off x="1305707" y="5421138"/>
            <a:ext cx="7253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4 out of 16 tests showed modest correlations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None of the 4 significant associations survived multiple comparison corrections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3 out of the 4 significant associations were reverse association (activators?)</a:t>
            </a:r>
          </a:p>
        </p:txBody>
      </p:sp>
    </p:spTree>
    <p:extLst>
      <p:ext uri="{BB962C8B-B14F-4D97-AF65-F5344CB8AC3E}">
        <p14:creationId xmlns:p14="http://schemas.microsoft.com/office/powerpoint/2010/main" val="29141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7ACE-5BAC-D845-81C8-A3F997A6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23DB-698A-B945-B97C-C836F05E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screening and CRISPR deliver different results</a:t>
            </a:r>
          </a:p>
          <a:p>
            <a:r>
              <a:rPr lang="en-US" dirty="0"/>
              <a:t>It is not clear which method delivers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552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CDC6-40BC-3F47-A41B-3642B7C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E024-3A81-CC49-9241-29D2428F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6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many genes have well annotated chemicals? </a:t>
            </a:r>
            <a:r>
              <a:rPr lang="en-US" dirty="0">
                <a:solidFill>
                  <a:srgbClr val="FF0000"/>
                </a:solidFill>
              </a:rPr>
              <a:t>200 genes</a:t>
            </a:r>
          </a:p>
          <a:p>
            <a:r>
              <a:rPr lang="en-US" dirty="0"/>
              <a:t>What are the specificity and sensitivity numbers look like for CRISPR method in knocking down one gene in a fixed cell line? </a:t>
            </a:r>
            <a:r>
              <a:rPr lang="en-US" dirty="0">
                <a:solidFill>
                  <a:srgbClr val="FF0000"/>
                </a:solidFill>
              </a:rPr>
              <a:t>90%</a:t>
            </a:r>
          </a:p>
          <a:p>
            <a:r>
              <a:rPr lang="en-US" dirty="0"/>
              <a:t>How generalizable are the CRISPR conditions to other genes in genome-wide pool/arrayed platforms? </a:t>
            </a:r>
            <a:r>
              <a:rPr lang="en-US" dirty="0">
                <a:solidFill>
                  <a:srgbClr val="FF0000"/>
                </a:solidFill>
              </a:rPr>
              <a:t>30% sensitivity</a:t>
            </a:r>
          </a:p>
          <a:p>
            <a:r>
              <a:rPr lang="en-US" dirty="0"/>
              <a:t>Where are false-positive results from CRISPR methods coming from and how prevalent they are? </a:t>
            </a:r>
            <a:r>
              <a:rPr lang="en-US" dirty="0">
                <a:solidFill>
                  <a:srgbClr val="FF0000"/>
                </a:solidFill>
              </a:rPr>
              <a:t>below 10%</a:t>
            </a:r>
          </a:p>
          <a:p>
            <a:r>
              <a:rPr lang="en-US" dirty="0"/>
              <a:t>Where are false-negative results from CRISPR methods coming from and how prevalent they are? </a:t>
            </a:r>
            <a:r>
              <a:rPr lang="en-US" dirty="0">
                <a:solidFill>
                  <a:srgbClr val="FF0000"/>
                </a:solidFill>
              </a:rPr>
              <a:t>30%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ADA-00E5-D84A-A1BF-65A9E520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A08E-6825-6947-8CED-02B7276E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To estimate sensitivity and specificity of compound screening and genome-wide CRISPR for target identification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LKB1 project 54 compounds screening results </a:t>
            </a:r>
          </a:p>
          <a:p>
            <a:pPr lvl="1"/>
            <a:r>
              <a:rPr lang="en-US" dirty="0"/>
              <a:t>Achilles CRISPR results</a:t>
            </a:r>
          </a:p>
        </p:txBody>
      </p:sp>
    </p:spTree>
    <p:extLst>
      <p:ext uri="{BB962C8B-B14F-4D97-AF65-F5344CB8AC3E}">
        <p14:creationId xmlns:p14="http://schemas.microsoft.com/office/powerpoint/2010/main" val="299745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r>
              <a:rPr lang="en-US" dirty="0"/>
              <a:t>Compound screening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2159-DF05-BF45-AA52-B180F79A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778"/>
            <a:ext cx="10515600" cy="4935185"/>
          </a:xfrm>
        </p:spPr>
        <p:txBody>
          <a:bodyPr/>
          <a:lstStyle/>
          <a:p>
            <a:r>
              <a:rPr lang="en-US" sz="1800" b="1" dirty="0"/>
              <a:t>Data</a:t>
            </a:r>
            <a:r>
              <a:rPr lang="en-US" sz="1800" dirty="0"/>
              <a:t>: 21 Cells (9 LKB1 WT and 12 LKB1 LOF); 54 compounds; 42 target / target groups</a:t>
            </a:r>
          </a:p>
          <a:p>
            <a:r>
              <a:rPr lang="en-US" sz="1800" b="1" dirty="0"/>
              <a:t>QC</a:t>
            </a:r>
            <a:r>
              <a:rPr lang="en-US" sz="1800" dirty="0"/>
              <a:t>: the experiment run two replicates for each compound and cell pair; we looked at replicates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E85CA-E13E-614B-A1C5-0B3620CD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22" y="2050387"/>
            <a:ext cx="5376333" cy="3317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B63D5-8542-9F4B-8ECF-E211704AC9A1}"/>
              </a:ext>
            </a:extLst>
          </p:cNvPr>
          <p:cNvSpPr txBox="1"/>
          <p:nvPr/>
        </p:nvSpPr>
        <p:spPr>
          <a:xfrm>
            <a:off x="1275644" y="5630817"/>
            <a:ext cx="1048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Each dot is EC50 value of a compound and cell pair; X and Y axis are the two replicates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We removed 23 compound/cell pairs (18 compounds and 7 cells) showed poor consistency between the two replicates</a:t>
            </a:r>
          </a:p>
        </p:txBody>
      </p:sp>
    </p:spTree>
    <p:extLst>
      <p:ext uri="{BB962C8B-B14F-4D97-AF65-F5344CB8AC3E}">
        <p14:creationId xmlns:p14="http://schemas.microsoft.com/office/powerpoint/2010/main" val="3529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r>
              <a:rPr lang="en-US" dirty="0"/>
              <a:t>Break down compounds into three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35A0-FAF3-5C42-88DE-48FFAA12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51" y="1399822"/>
            <a:ext cx="4243141" cy="261862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E3FA79F5-5E0B-0C46-B461-FE667EA90A5D}"/>
              </a:ext>
            </a:extLst>
          </p:cNvPr>
          <p:cNvSpPr/>
          <p:nvPr/>
        </p:nvSpPr>
        <p:spPr>
          <a:xfrm rot="16200000">
            <a:off x="5662042" y="981880"/>
            <a:ext cx="557474" cy="6699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B976E-4621-C94C-90F7-2A6A27C51FDD}"/>
              </a:ext>
            </a:extLst>
          </p:cNvPr>
          <p:cNvSpPr txBox="1"/>
          <p:nvPr/>
        </p:nvSpPr>
        <p:spPr>
          <a:xfrm>
            <a:off x="7716551" y="4645269"/>
            <a:ext cx="305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Compound group 1: 15</a:t>
            </a:r>
          </a:p>
          <a:p>
            <a:pPr algn="ctr"/>
            <a:r>
              <a:rPr lang="en-US" sz="1600" b="1" dirty="0"/>
              <a:t>No effects across all the cell lines</a:t>
            </a:r>
          </a:p>
          <a:p>
            <a:pPr algn="ctr"/>
            <a:r>
              <a:rPr lang="en-US" sz="1600" dirty="0"/>
              <a:t>Criteria: 10% quantile EC50 &gt;= 1e4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7BAB5-758D-0645-B658-5FFD63C71724}"/>
              </a:ext>
            </a:extLst>
          </p:cNvPr>
          <p:cNvSpPr txBox="1"/>
          <p:nvPr/>
        </p:nvSpPr>
        <p:spPr>
          <a:xfrm>
            <a:off x="1108182" y="4659844"/>
            <a:ext cx="329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Compound group 2: 10</a:t>
            </a:r>
          </a:p>
          <a:p>
            <a:pPr algn="ctr"/>
            <a:r>
              <a:rPr lang="en-US" sz="1600" b="1" dirty="0"/>
              <a:t>Strong effects across all the cell lines</a:t>
            </a:r>
          </a:p>
          <a:p>
            <a:pPr algn="ctr"/>
            <a:r>
              <a:rPr lang="en-US" sz="1600" dirty="0"/>
              <a:t>Criteria: Max EC50 &lt;= 1e2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C181A-4D60-424C-BE0B-E4C4119E43A3}"/>
              </a:ext>
            </a:extLst>
          </p:cNvPr>
          <p:cNvSpPr txBox="1"/>
          <p:nvPr/>
        </p:nvSpPr>
        <p:spPr>
          <a:xfrm>
            <a:off x="4476680" y="4645269"/>
            <a:ext cx="3128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Compound group 3: 34</a:t>
            </a:r>
          </a:p>
          <a:p>
            <a:pPr algn="ctr"/>
            <a:r>
              <a:rPr lang="en-US" sz="1600" b="1" dirty="0"/>
              <a:t>Varying effects across the cell lines</a:t>
            </a:r>
          </a:p>
          <a:p>
            <a:pPr algn="ctr"/>
            <a:r>
              <a:rPr lang="en-US" sz="1600" dirty="0"/>
              <a:t>Criteria: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259221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r>
              <a:rPr lang="en-US" dirty="0"/>
              <a:t>Compound group 1: no effects in all cell 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8E126-36C0-8148-833A-9F098B0D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46427"/>
              </p:ext>
            </p:extLst>
          </p:nvPr>
        </p:nvGraphicFramePr>
        <p:xfrm>
          <a:off x="1478845" y="1253068"/>
          <a:ext cx="8850488" cy="368017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875103">
                  <a:extLst>
                    <a:ext uri="{9D8B030D-6E8A-4147-A177-3AD203B41FA5}">
                      <a16:colId xmlns:a16="http://schemas.microsoft.com/office/drawing/2014/main" val="331184650"/>
                    </a:ext>
                  </a:extLst>
                </a:gridCol>
                <a:gridCol w="2142976">
                  <a:extLst>
                    <a:ext uri="{9D8B030D-6E8A-4147-A177-3AD203B41FA5}">
                      <a16:colId xmlns:a16="http://schemas.microsoft.com/office/drawing/2014/main" val="1982560571"/>
                    </a:ext>
                  </a:extLst>
                </a:gridCol>
                <a:gridCol w="4832409">
                  <a:extLst>
                    <a:ext uri="{9D8B030D-6E8A-4147-A177-3AD203B41FA5}">
                      <a16:colId xmlns:a16="http://schemas.microsoft.com/office/drawing/2014/main" val="1237911188"/>
                    </a:ext>
                  </a:extLst>
                </a:gridCol>
              </a:tblGrid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Compound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Target 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1315076171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L-001748230-001Y002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 1/2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ACACA, ACACB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460352231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L-006375236-000J001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 1/2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ACACA, ACACB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710727635"/>
                  </a:ext>
                </a:extLst>
              </a:tr>
              <a:tr h="388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L-004925451-000T006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PRKAA1, PRKAA2, PRKAB1, PRKAB2, PRKAG1, PRKAG2, PRKAG3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84474"/>
                  </a:ext>
                </a:extLst>
              </a:tr>
              <a:tr h="388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L-000572059-001X009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AMPK  activator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PRKAA1, PRKAA2, PRKAB1, PRKAB2, PRKAG1, PRKAG2, PRKAG3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09231"/>
                  </a:ext>
                </a:extLst>
              </a:tr>
              <a:tr h="388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L-000657335-000C019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AMPK/VDAC1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PRKAA1, PRKAA2, PRKAB1, PRKAB2, PRKAG1, PRKAG2, PRKAG3, VDAC1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5509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L-006338471-000G001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CDK4/6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CDK4, CDK6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4157689550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L-000791398-000A026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COX-2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PTGS2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1950528405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L-001719740-000P001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FASN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FASN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1558291786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L-006337660-000F001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FASN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FASN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1624343848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L-005417498-000V002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PDE4D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PDE4D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288083697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L-001944126-000Z008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Tankyrase, PARP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PARP1, TNKS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3778480827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L-002239913-000H005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Tankyrase, PARP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PARP1, TNKS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2791939007"/>
                  </a:ext>
                </a:extLst>
              </a:tr>
              <a:tr h="22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L-002205538-001D001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ULK1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ULK1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30978692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5CB4F1-4908-3145-8991-63841593A426}"/>
              </a:ext>
            </a:extLst>
          </p:cNvPr>
          <p:cNvSpPr txBox="1"/>
          <p:nvPr/>
        </p:nvSpPr>
        <p:spPr>
          <a:xfrm>
            <a:off x="1049866" y="5170310"/>
            <a:ext cx="104873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What the CRISPR results look like for these target genes?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Since Achilles CRISPR only delete genes, we remove activating compounds from the analysis (AMPK targets)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b="1" dirty="0"/>
              <a:t>Assuming these compounds are potent in binding and inhibiting the target proteins, we expect CRISPR results of these target genes are also negative (no effects)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E380-5C0B-FC4A-AA4A-DB2EB2CEE238}"/>
              </a:ext>
            </a:extLst>
          </p:cNvPr>
          <p:cNvSpPr txBox="1"/>
          <p:nvPr/>
        </p:nvSpPr>
        <p:spPr>
          <a:xfrm>
            <a:off x="956406" y="2000070"/>
            <a:ext cx="344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/>
          <a:lstStyle/>
          <a:p>
            <a:r>
              <a:rPr lang="en-US" dirty="0"/>
              <a:t>Compound group 1: no effects in all cell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5731-5371-214F-890F-B99A61F36222}"/>
              </a:ext>
            </a:extLst>
          </p:cNvPr>
          <p:cNvSpPr txBox="1"/>
          <p:nvPr/>
        </p:nvSpPr>
        <p:spPr>
          <a:xfrm>
            <a:off x="1104900" y="4375887"/>
            <a:ext cx="101155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b="1" dirty="0"/>
              <a:t>Test: Are dependency probabilities of these genes significantly lower than expected ?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Method: Prevalence of high dependency data point (probability &gt; 0.5) in the 10 genes versus all the genes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We found the 10 genes are two times more likely to show high dependency data than expected, the opposite of the expected (odds ratio 2, p-value 1.5e-6)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It is either the CS was generating false negatives or the CRISPR was generating false positives, why?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Target selection bias? Low potent compounds? Compound annotation issues? Small numbers skewed the statistics?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97884B-47BB-7544-839E-5C68FE91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76700"/>
            <a:ext cx="4952845" cy="2352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574C6-D633-2747-B5DF-4E4ED67E506E}"/>
              </a:ext>
            </a:extLst>
          </p:cNvPr>
          <p:cNvSpPr txBox="1"/>
          <p:nvPr/>
        </p:nvSpPr>
        <p:spPr>
          <a:xfrm>
            <a:off x="6743699" y="1624974"/>
            <a:ext cx="43434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Values in plot are dependency probabilities of a target gene in the corresponding cell line (derived by Achilles)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12 out of the 21 compound screening cell lines had CRISPR results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There are many high dependency probability values in the graph (25.% % had probability great than 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15DFB-AD0D-5848-BF1C-E994523D44CE}"/>
              </a:ext>
            </a:extLst>
          </p:cNvPr>
          <p:cNvSpPr txBox="1"/>
          <p:nvPr/>
        </p:nvSpPr>
        <p:spPr>
          <a:xfrm>
            <a:off x="1343025" y="1373525"/>
            <a:ext cx="377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 Achilles results of the 10 no-effect genes</a:t>
            </a:r>
          </a:p>
        </p:txBody>
      </p:sp>
    </p:spTree>
    <p:extLst>
      <p:ext uri="{BB962C8B-B14F-4D97-AF65-F5344CB8AC3E}">
        <p14:creationId xmlns:p14="http://schemas.microsoft.com/office/powerpoint/2010/main" val="23031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rmAutofit fontScale="90000"/>
          </a:bodyPr>
          <a:lstStyle/>
          <a:p>
            <a:r>
              <a:rPr lang="en-US" dirty="0"/>
              <a:t>Compound group 2: strong effects in all cell 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8E126-36C0-8148-833A-9F098B0D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86167"/>
              </p:ext>
            </p:extLst>
          </p:nvPr>
        </p:nvGraphicFramePr>
        <p:xfrm>
          <a:off x="2545644" y="1694216"/>
          <a:ext cx="6388806" cy="19187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16831">
                  <a:extLst>
                    <a:ext uri="{9D8B030D-6E8A-4147-A177-3AD203B41FA5}">
                      <a16:colId xmlns:a16="http://schemas.microsoft.com/office/drawing/2014/main" val="3311846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982560571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1237911188"/>
                    </a:ext>
                  </a:extLst>
                </a:gridCol>
              </a:tblGrid>
              <a:tr h="340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Compound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Target 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71" marR="8471" marT="8471" marB="0" anchor="b"/>
                </a:tc>
                <a:extLst>
                  <a:ext uri="{0D108BD9-81ED-4DB2-BD59-A6C34878D82A}">
                    <a16:rowId xmlns:a16="http://schemas.microsoft.com/office/drawing/2014/main" val="1315076171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L-002486963-000N032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CDK 2, 5, 1,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CDK1, CDK2, CDK5, CDK9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352231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L-006059585-000G002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 stress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727635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L-001993364-000X006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microtubule stabilizer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4474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L-002488444-000C005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mTOR kinase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09231"/>
                  </a:ext>
                </a:extLst>
              </a:tr>
              <a:tr h="31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L-005417137-000C002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mTOR kinase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5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5CB4F1-4908-3145-8991-63841593A426}"/>
              </a:ext>
            </a:extLst>
          </p:cNvPr>
          <p:cNvSpPr txBox="1"/>
          <p:nvPr/>
        </p:nvSpPr>
        <p:spPr>
          <a:xfrm>
            <a:off x="2141951" y="3979685"/>
            <a:ext cx="856908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b="1" dirty="0"/>
              <a:t>These compounds need better annotation of the target genes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b="1" dirty="0"/>
              <a:t>Need to find a way to annotate these compounds to individual genes because this is more relevant for evaluating sensitivity of the CRISPR method (how much it could miss)</a:t>
            </a:r>
          </a:p>
        </p:txBody>
      </p:sp>
    </p:spTree>
    <p:extLst>
      <p:ext uri="{BB962C8B-B14F-4D97-AF65-F5344CB8AC3E}">
        <p14:creationId xmlns:p14="http://schemas.microsoft.com/office/powerpoint/2010/main" val="343270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ED6553-5DC3-E14B-8929-1E0F4C252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54563"/>
              </p:ext>
            </p:extLst>
          </p:nvPr>
        </p:nvGraphicFramePr>
        <p:xfrm>
          <a:off x="1059391" y="1192086"/>
          <a:ext cx="5257800" cy="522129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767776">
                  <a:extLst>
                    <a:ext uri="{9D8B030D-6E8A-4147-A177-3AD203B41FA5}">
                      <a16:colId xmlns:a16="http://schemas.microsoft.com/office/drawing/2014/main" val="2667902130"/>
                    </a:ext>
                  </a:extLst>
                </a:gridCol>
                <a:gridCol w="2020314">
                  <a:extLst>
                    <a:ext uri="{9D8B030D-6E8A-4147-A177-3AD203B41FA5}">
                      <a16:colId xmlns:a16="http://schemas.microsoft.com/office/drawing/2014/main" val="3983650396"/>
                    </a:ext>
                  </a:extLst>
                </a:gridCol>
                <a:gridCol w="1469710">
                  <a:extLst>
                    <a:ext uri="{9D8B030D-6E8A-4147-A177-3AD203B41FA5}">
                      <a16:colId xmlns:a16="http://schemas.microsoft.com/office/drawing/2014/main" val="3092673223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Compound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Target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Target_gene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058116516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L-005151539-000N005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PIK3CD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860157590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L-006276750-000G002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HDAC4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HDAC4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63222169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L-001948211-003H001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AKT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AKT1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296754090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L-006369882-000J002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690705904"/>
                  </a:ext>
                </a:extLst>
              </a:tr>
              <a:tr h="1369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L-005131606-001U004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antifolate chemotherapeutic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360614875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L-006308651-000Z001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CAMKII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CAMK2A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75579222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L-000608157-000J016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DNA methylation inh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467279036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L-001986937-000Z002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EGFR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EGFR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48525370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L-000642886-000K004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 stress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565708304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L-000728614-000U013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 stress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507411932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L-004111481-000B004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MAPK1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383697387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L-005292344-000X004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FLT3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FLT3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235637853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L-006340710-000F001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HDAC4/5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HDAC4, HDAC5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714342781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L-000644128-000U268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HMGCR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HMGCR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995387867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L-002135210-000G005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HSP90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732855741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L-001998385-000N012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MEK1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MAP2K1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564918053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L-002102468-000G004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MEK1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MAP2K1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388443213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L-002488444-000C002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mTOR kinase inh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914161843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L-003582950-000H002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mTOR kinase inh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704724352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L-006339683-000F001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mTOR kinase inh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4031259363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L-002114116-000B003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mTOR rapalog - mTORC1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326440914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L-002952254-000G006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mTOR rapalog - mTORC1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923448034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L-000573270-000R025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Nuc analog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507793197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L-001184291-000T001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p70S6K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23170322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L-005417492-000T002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P70S6K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381898146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L-000638125-000G034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pan-kinase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4086040224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L-006340309-000C001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Phos. Inhibitor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80918540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L-002303931-000U003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 unselective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3000933600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L-002382660-000B006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643423216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L-005209557-000V003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2201374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L-006338063-000T001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PIK3CG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72544092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L-000089971-000H010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Resp chain inhibitor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4122731307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L-001998390-000M004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SRC/Abl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05238034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L-001397012-000X024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TopoI/DNA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1172441429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L-006112082-000S002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VSP34/PIK3C3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VSP34, PIK3C3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4278320008"/>
                  </a:ext>
                </a:extLst>
              </a:tr>
              <a:tr h="125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L-001739996-002F002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WEE1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WEE1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b"/>
                </a:tc>
                <a:extLst>
                  <a:ext uri="{0D108BD9-81ED-4DB2-BD59-A6C34878D82A}">
                    <a16:rowId xmlns:a16="http://schemas.microsoft.com/office/drawing/2014/main" val="256406617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60E6BB-9ACB-DF48-928B-9F4ACB0E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Autofit/>
          </a:bodyPr>
          <a:lstStyle/>
          <a:p>
            <a:r>
              <a:rPr lang="en-US" sz="3600" dirty="0"/>
              <a:t>Compound group 3: varying effects across the cell 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CB4F1-4908-3145-8991-63841593A426}"/>
              </a:ext>
            </a:extLst>
          </p:cNvPr>
          <p:cNvSpPr txBox="1"/>
          <p:nvPr/>
        </p:nvSpPr>
        <p:spPr>
          <a:xfrm>
            <a:off x="6752872" y="1192086"/>
            <a:ext cx="48221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Resolved 15 target genes for the 34 compounds that showed variable effects across the cells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Ask: how correlated the compounds screening results and Achilles results are?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3A9A3-E749-E340-9E67-975C4FDB4862}"/>
              </a:ext>
            </a:extLst>
          </p:cNvPr>
          <p:cNvSpPr txBox="1"/>
          <p:nvPr/>
        </p:nvSpPr>
        <p:spPr>
          <a:xfrm>
            <a:off x="7102292" y="6074824"/>
            <a:ext cx="447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An example for the </a:t>
            </a:r>
            <a:r>
              <a:rPr lang="en-US" sz="1600" i="1" dirty="0"/>
              <a:t>PIK3C3</a:t>
            </a:r>
            <a:r>
              <a:rPr lang="en-US" sz="1600" dirty="0"/>
              <a:t> gene; each dot is a 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6450B-AA3B-7849-8A29-880BC01E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2346248"/>
            <a:ext cx="472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935</Words>
  <Application>Microsoft Macintosh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Toolkits of target identification: compound screening and CRISPR</vt:lpstr>
      <vt:lpstr>Questions</vt:lpstr>
      <vt:lpstr>Summary</vt:lpstr>
      <vt:lpstr>Compound screening data</vt:lpstr>
      <vt:lpstr>Break down compounds into three groups</vt:lpstr>
      <vt:lpstr>Compound group 1: no effects in all cell lines</vt:lpstr>
      <vt:lpstr>Compound group 1: no effects in all cell lines</vt:lpstr>
      <vt:lpstr>Compound group 2: strong effects in all cell lines</vt:lpstr>
      <vt:lpstr>Compound group 3: varying effects across the cell lines</vt:lpstr>
      <vt:lpstr>Compound group 3: variable effects across the cell lines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Xulong</dc:creator>
  <cp:lastModifiedBy>Wang, Xulong</cp:lastModifiedBy>
  <cp:revision>116</cp:revision>
  <dcterms:created xsi:type="dcterms:W3CDTF">2019-04-30T11:46:50Z</dcterms:created>
  <dcterms:modified xsi:type="dcterms:W3CDTF">2019-07-02T20:09:59Z</dcterms:modified>
</cp:coreProperties>
</file>