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6"/>
  </p:notesMasterIdLst>
  <p:handoutMasterIdLst>
    <p:handoutMasterId r:id="rId27"/>
  </p:handoutMasterIdLst>
  <p:sldIdLst>
    <p:sldId id="257" r:id="rId3"/>
    <p:sldId id="300"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B2B"/>
    <a:srgbClr val="DFF6F9"/>
    <a:srgbClr val="D7ECF5"/>
    <a:srgbClr val="BFE0EF"/>
    <a:srgbClr val="CCFFFF"/>
    <a:srgbClr val="F99E0B"/>
    <a:srgbClr val="DDA405"/>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6" autoAdjust="0"/>
    <p:restoredTop sz="80807" autoAdjust="0"/>
  </p:normalViewPr>
  <p:slideViewPr>
    <p:cSldViewPr>
      <p:cViewPr varScale="1">
        <p:scale>
          <a:sx n="78" d="100"/>
          <a:sy n="78" d="100"/>
        </p:scale>
        <p:origin x="165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5138"/>
          </a:xfrm>
          <a:prstGeom prst="rect">
            <a:avLst/>
          </a:prstGeom>
        </p:spPr>
        <p:txBody>
          <a:bodyPr vert="horz" lIns="91440" tIns="45720" rIns="91440" bIns="45720" rtlCol="0"/>
          <a:lstStyle>
            <a:lvl1pPr algn="r">
              <a:defRPr sz="1200"/>
            </a:lvl1pPr>
          </a:lstStyle>
          <a:p>
            <a:fld id="{55825416-AD49-407E-A90D-88809CB2269F}" type="datetimeFigureOut">
              <a:rPr lang="en-US" smtClean="0"/>
              <a:t>12/20/2018</a:t>
            </a:fld>
            <a:endParaRPr lang="en-US"/>
          </a:p>
        </p:txBody>
      </p:sp>
      <p:sp>
        <p:nvSpPr>
          <p:cNvPr id="4" name="Footer Placeholder 3"/>
          <p:cNvSpPr>
            <a:spLocks noGrp="1"/>
          </p:cNvSpPr>
          <p:nvPr>
            <p:ph type="ftr" sz="quarter" idx="2"/>
          </p:nvPr>
        </p:nvSpPr>
        <p:spPr>
          <a:xfrm>
            <a:off x="0" y="8829675"/>
            <a:ext cx="303784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675"/>
            <a:ext cx="3037840" cy="465138"/>
          </a:xfrm>
          <a:prstGeom prst="rect">
            <a:avLst/>
          </a:prstGeom>
        </p:spPr>
        <p:txBody>
          <a:bodyPr vert="horz" lIns="91440" tIns="45720" rIns="91440" bIns="45720" rtlCol="0" anchor="b"/>
          <a:lstStyle>
            <a:lvl1pPr algn="r">
              <a:defRPr sz="1200"/>
            </a:lvl1pPr>
          </a:lstStyle>
          <a:p>
            <a:fld id="{DAA84698-A4F2-499E-A5D0-D7E07E51AAE1}" type="slidenum">
              <a:rPr lang="en-US" smtClean="0"/>
              <a:t>‹#›</a:t>
            </a:fld>
            <a:endParaRPr lang="en-US"/>
          </a:p>
        </p:txBody>
      </p:sp>
    </p:spTree>
    <p:extLst>
      <p:ext uri="{BB962C8B-B14F-4D97-AF65-F5344CB8AC3E}">
        <p14:creationId xmlns:p14="http://schemas.microsoft.com/office/powerpoint/2010/main" val="4031305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4820"/>
          </a:xfrm>
          <a:prstGeom prst="rect">
            <a:avLst/>
          </a:prstGeom>
        </p:spPr>
        <p:txBody>
          <a:bodyPr vert="horz" lIns="92757" tIns="46378" rIns="92757" bIns="46378" rtlCol="0"/>
          <a:lstStyle>
            <a:lvl1pPr algn="l">
              <a:defRPr sz="1200"/>
            </a:lvl1pPr>
          </a:lstStyle>
          <a:p>
            <a:endParaRPr lang="en-US"/>
          </a:p>
        </p:txBody>
      </p:sp>
      <p:sp>
        <p:nvSpPr>
          <p:cNvPr id="3" name="Date Placeholder 2"/>
          <p:cNvSpPr>
            <a:spLocks noGrp="1"/>
          </p:cNvSpPr>
          <p:nvPr>
            <p:ph type="dt" idx="1"/>
          </p:nvPr>
        </p:nvSpPr>
        <p:spPr>
          <a:xfrm>
            <a:off x="3970938" y="2"/>
            <a:ext cx="3037840" cy="464820"/>
          </a:xfrm>
          <a:prstGeom prst="rect">
            <a:avLst/>
          </a:prstGeom>
        </p:spPr>
        <p:txBody>
          <a:bodyPr vert="horz" lIns="92757" tIns="46378" rIns="92757" bIns="46378" rtlCol="0"/>
          <a:lstStyle>
            <a:lvl1pPr algn="r">
              <a:defRPr sz="1200"/>
            </a:lvl1pPr>
          </a:lstStyle>
          <a:p>
            <a:fld id="{751BA709-1289-4E8C-A111-21C4F8AE44D9}" type="datetimeFigureOut">
              <a:rPr lang="en-US" smtClean="0"/>
              <a:t>12/20/2018</a:t>
            </a:fld>
            <a:endParaRPr lang="en-US"/>
          </a:p>
        </p:txBody>
      </p:sp>
      <p:sp>
        <p:nvSpPr>
          <p:cNvPr id="4" name="Slide Image Placeholder 3"/>
          <p:cNvSpPr>
            <a:spLocks noGrp="1" noRot="1" noChangeAspect="1"/>
          </p:cNvSpPr>
          <p:nvPr>
            <p:ph type="sldImg" idx="2"/>
          </p:nvPr>
        </p:nvSpPr>
        <p:spPr>
          <a:xfrm>
            <a:off x="1179513" y="696913"/>
            <a:ext cx="4651375" cy="3487737"/>
          </a:xfrm>
          <a:prstGeom prst="rect">
            <a:avLst/>
          </a:prstGeom>
          <a:noFill/>
          <a:ln w="12700">
            <a:solidFill>
              <a:prstClr val="black"/>
            </a:solidFill>
          </a:ln>
        </p:spPr>
        <p:txBody>
          <a:bodyPr vert="horz" lIns="92757" tIns="46378" rIns="92757" bIns="46378" rtlCol="0" anchor="ctr"/>
          <a:lstStyle/>
          <a:p>
            <a:endParaRPr lang="en-US"/>
          </a:p>
        </p:txBody>
      </p:sp>
      <p:sp>
        <p:nvSpPr>
          <p:cNvPr id="5" name="Notes Placeholder 4"/>
          <p:cNvSpPr>
            <a:spLocks noGrp="1"/>
          </p:cNvSpPr>
          <p:nvPr>
            <p:ph type="body" sz="quarter" idx="3"/>
          </p:nvPr>
        </p:nvSpPr>
        <p:spPr>
          <a:xfrm>
            <a:off x="701040" y="4415792"/>
            <a:ext cx="5608320" cy="4183380"/>
          </a:xfrm>
          <a:prstGeom prst="rect">
            <a:avLst/>
          </a:prstGeom>
        </p:spPr>
        <p:txBody>
          <a:bodyPr vert="horz" lIns="92757" tIns="46378" rIns="92757" bIns="4637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4820"/>
          </a:xfrm>
          <a:prstGeom prst="rect">
            <a:avLst/>
          </a:prstGeom>
        </p:spPr>
        <p:txBody>
          <a:bodyPr vert="horz" lIns="92757" tIns="46378" rIns="92757" bIns="46378"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4820"/>
          </a:xfrm>
          <a:prstGeom prst="rect">
            <a:avLst/>
          </a:prstGeom>
        </p:spPr>
        <p:txBody>
          <a:bodyPr vert="horz" lIns="92757" tIns="46378" rIns="92757" bIns="46378" rtlCol="0" anchor="b"/>
          <a:lstStyle>
            <a:lvl1pPr algn="r">
              <a:defRPr sz="1200"/>
            </a:lvl1pPr>
          </a:lstStyle>
          <a:p>
            <a:fld id="{C558FBC8-68AC-4537-9557-BDADA77036B2}" type="slidenum">
              <a:rPr lang="en-US" smtClean="0"/>
              <a:t>‹#›</a:t>
            </a:fld>
            <a:endParaRPr lang="en-US"/>
          </a:p>
        </p:txBody>
      </p:sp>
    </p:spTree>
    <p:extLst>
      <p:ext uri="{BB962C8B-B14F-4D97-AF65-F5344CB8AC3E}">
        <p14:creationId xmlns:p14="http://schemas.microsoft.com/office/powerpoint/2010/main" val="3473023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9898F8C-A37A-48C6-8844-9868217915B5}"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637592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cs typeface="Times New Roman" pitchFamily="18" charset="0"/>
              </a:rPr>
              <a:t>There have been notable improvements in survival</a:t>
            </a:r>
            <a:r>
              <a:rPr lang="en-US" baseline="0" dirty="0">
                <a:latin typeface="Arial" pitchFamily="34" charset="0"/>
                <a:ea typeface="ＭＳ Ｐゴシック" pitchFamily="34" charset="-128"/>
                <a:cs typeface="Times New Roman" pitchFamily="18" charset="0"/>
              </a:rPr>
              <a:t> rates for most cancer types due to </a:t>
            </a:r>
            <a:r>
              <a:rPr lang="en-US" dirty="0">
                <a:latin typeface="Arial" pitchFamily="34" charset="0"/>
                <a:ea typeface="ＭＳ Ｐゴシック" pitchFamily="34" charset="-128"/>
                <a:cs typeface="Times New Roman" pitchFamily="18" charset="0"/>
              </a:rPr>
              <a:t>earlier detection and/or advances in treatment. For example, due to improvements in treatment, the five-year</a:t>
            </a:r>
            <a:r>
              <a:rPr lang="en-US" baseline="0" dirty="0">
                <a:latin typeface="Arial" pitchFamily="34" charset="0"/>
                <a:ea typeface="ＭＳ Ｐゴシック" pitchFamily="34" charset="-128"/>
                <a:cs typeface="Times New Roman" pitchFamily="18" charset="0"/>
              </a:rPr>
              <a:t> relative survival rate for leukemia has increased from 34% in the mid-1970s to 65% in the most recent time period.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latin typeface="Arial" pitchFamily="34" charset="0"/>
              <a:ea typeface="ＭＳ Ｐゴシック" pitchFamily="34" charset="-128"/>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Arial" pitchFamily="34" charset="0"/>
                <a:ea typeface="ＭＳ Ｐゴシック" pitchFamily="34" charset="-128"/>
                <a:cs typeface="Times New Roman" pitchFamily="18" charset="0"/>
              </a:rPr>
              <a:t>These survival trends are based on patients diagnosed in the nine oldest SEER registries and may vary slightly from those of more complete population coverage.</a:t>
            </a:r>
            <a:endParaRPr lang="en-US" dirty="0">
              <a:latin typeface="Arial" pitchFamily="34" charset="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C558FBC8-68AC-4537-9557-BDADA77036B2}" type="slidenum">
              <a:rPr lang="en-US" smtClean="0"/>
              <a:t>10</a:t>
            </a:fld>
            <a:endParaRPr lang="en-US"/>
          </a:p>
        </p:txBody>
      </p:sp>
    </p:spTree>
    <p:extLst>
      <p:ext uri="{BB962C8B-B14F-4D97-AF65-F5344CB8AC3E}">
        <p14:creationId xmlns:p14="http://schemas.microsoft.com/office/powerpoint/2010/main" val="3862604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cs typeface="Times New Roman" pitchFamily="18" charset="0"/>
              </a:rPr>
              <a:t>While gains in survival have occurred for both whites and blacks, blacks</a:t>
            </a:r>
            <a:r>
              <a:rPr lang="en-US" baseline="0" dirty="0">
                <a:latin typeface="Arial" pitchFamily="34" charset="0"/>
                <a:ea typeface="ＭＳ Ｐゴシック" pitchFamily="34" charset="-128"/>
                <a:cs typeface="Times New Roman" pitchFamily="18" charset="0"/>
              </a:rPr>
              <a:t> </a:t>
            </a:r>
            <a:r>
              <a:rPr lang="en-US" dirty="0">
                <a:latin typeface="Arial" pitchFamily="34" charset="0"/>
                <a:ea typeface="ＭＳ Ｐゴシック" pitchFamily="34" charset="-128"/>
                <a:cs typeface="Times New Roman" pitchFamily="18" charset="0"/>
              </a:rPr>
              <a:t>have lower survival rates than whites for most cancer types. The largest differences are for cancers of the oral cavity and uterine</a:t>
            </a:r>
            <a:r>
              <a:rPr lang="en-US" baseline="0" dirty="0">
                <a:latin typeface="Arial" pitchFamily="34" charset="0"/>
                <a:ea typeface="ＭＳ Ｐゴシック" pitchFamily="34" charset="-128"/>
                <a:cs typeface="Times New Roman" pitchFamily="18" charset="0"/>
              </a:rPr>
              <a:t> corpus</a:t>
            </a:r>
            <a:r>
              <a:rPr lang="en-US" dirty="0">
                <a:latin typeface="Arial" pitchFamily="34" charset="0"/>
                <a:ea typeface="ＭＳ Ｐゴシック" pitchFamily="34" charset="-128"/>
                <a:cs typeface="Times New Roman" pitchFamily="18" charset="0"/>
              </a:rPr>
              <a:t>. Factors</a:t>
            </a:r>
            <a:r>
              <a:rPr lang="en-US" baseline="0" dirty="0">
                <a:latin typeface="Arial" pitchFamily="34" charset="0"/>
                <a:ea typeface="ＭＳ Ｐゴシック" pitchFamily="34" charset="-128"/>
                <a:cs typeface="Times New Roman" pitchFamily="18" charset="0"/>
              </a:rPr>
              <a:t> that contribute to racial disparities in survival include a later stage of diagnosis among blacks, as well as a lower likelihood of receiving high quality treatment</a:t>
            </a:r>
            <a:r>
              <a:rPr lang="en-US" dirty="0">
                <a:latin typeface="Arial" pitchFamily="34" charset="0"/>
                <a:ea typeface="ＭＳ Ｐゴシック" pitchFamily="34" charset="-128"/>
                <a:cs typeface="Times New Roman" pitchFamily="18" charset="0"/>
              </a:rPr>
              <a:t>. Additional factors include differences in tumor characteristics unrelated to early detection and differences in</a:t>
            </a:r>
            <a:r>
              <a:rPr lang="en-US" baseline="0" dirty="0">
                <a:latin typeface="Arial" pitchFamily="34" charset="0"/>
                <a:ea typeface="ＭＳ Ｐゴシック" pitchFamily="34" charset="-128"/>
                <a:cs typeface="Times New Roman" pitchFamily="18" charset="0"/>
              </a:rPr>
              <a:t> the prevalence of comorbidities (other health conditions)</a:t>
            </a:r>
            <a:r>
              <a:rPr lang="en-US" dirty="0">
                <a:latin typeface="Arial" pitchFamily="34" charset="0"/>
                <a:ea typeface="ＭＳ Ｐゴシック" pitchFamily="34" charset="-128"/>
                <a:cs typeface="Times New Roman" pitchFamily="18" charset="0"/>
              </a:rPr>
              <a:t>.</a:t>
            </a:r>
            <a:r>
              <a:rPr lang="en-US" dirty="0">
                <a:latin typeface="Arial" pitchFamily="34" charset="0"/>
                <a:ea typeface="ＭＳ Ｐゴシック" pitchFamily="34" charset="-128"/>
              </a:rPr>
              <a:t> </a:t>
            </a:r>
          </a:p>
          <a:p>
            <a:endParaRPr lang="en-US" dirty="0"/>
          </a:p>
        </p:txBody>
      </p:sp>
      <p:sp>
        <p:nvSpPr>
          <p:cNvPr id="4" name="Slide Number Placeholder 3"/>
          <p:cNvSpPr>
            <a:spLocks noGrp="1"/>
          </p:cNvSpPr>
          <p:nvPr>
            <p:ph type="sldNum" sz="quarter" idx="10"/>
          </p:nvPr>
        </p:nvSpPr>
        <p:spPr/>
        <p:txBody>
          <a:bodyPr/>
          <a:lstStyle/>
          <a:p>
            <a:fld id="{C558FBC8-68AC-4537-9557-BDADA77036B2}" type="slidenum">
              <a:rPr lang="en-US" smtClean="0"/>
              <a:t>11</a:t>
            </a:fld>
            <a:endParaRPr lang="en-US"/>
          </a:p>
        </p:txBody>
      </p:sp>
    </p:spTree>
    <p:extLst>
      <p:ext uri="{BB962C8B-B14F-4D97-AF65-F5344CB8AC3E}">
        <p14:creationId xmlns:p14="http://schemas.microsoft.com/office/powerpoint/2010/main" val="2267020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cs typeface="Times New Roman" pitchFamily="18" charset="0"/>
              </a:rPr>
              <a:t>Now we will turn our attention to cancer mortality. </a:t>
            </a:r>
            <a:r>
              <a:rPr lang="en-US" dirty="0">
                <a:latin typeface="Arial" pitchFamily="34" charset="0"/>
                <a:ea typeface="ＭＳ Ｐゴシック" pitchFamily="34" charset="-128"/>
              </a:rPr>
              <a:t>Lung cancer is by far the</a:t>
            </a:r>
            <a:r>
              <a:rPr lang="en-US" baseline="0" dirty="0">
                <a:latin typeface="Arial" pitchFamily="34" charset="0"/>
                <a:ea typeface="ＭＳ Ｐゴシック" pitchFamily="34" charset="-128"/>
              </a:rPr>
              <a:t> leading cause of cancer death</a:t>
            </a:r>
            <a:r>
              <a:rPr lang="en-US" dirty="0">
                <a:latin typeface="Arial" pitchFamily="34" charset="0"/>
                <a:ea typeface="ＭＳ Ｐゴシック" pitchFamily="34" charset="-128"/>
              </a:rPr>
              <a:t> among males (24%), followed by prostate and colorectal</a:t>
            </a:r>
            <a:r>
              <a:rPr lang="en-US" baseline="0" dirty="0">
                <a:latin typeface="Arial" pitchFamily="34" charset="0"/>
                <a:ea typeface="ＭＳ Ｐゴシック" pitchFamily="34" charset="-128"/>
              </a:rPr>
              <a:t> </a:t>
            </a:r>
            <a:r>
              <a:rPr lang="en-US" dirty="0">
                <a:latin typeface="Arial" pitchFamily="34" charset="0"/>
                <a:ea typeface="ＭＳ Ｐゴシック" pitchFamily="34" charset="-128"/>
              </a:rPr>
              <a:t>cancers. Among</a:t>
            </a:r>
            <a:r>
              <a:rPr lang="en-US" baseline="0" dirty="0">
                <a:latin typeface="Arial" pitchFamily="34" charset="0"/>
                <a:ea typeface="ＭＳ Ｐゴシック" pitchFamily="34" charset="-128"/>
              </a:rPr>
              <a:t> females</a:t>
            </a:r>
            <a:r>
              <a:rPr lang="en-US" dirty="0">
                <a:latin typeface="Arial" pitchFamily="34" charset="0"/>
                <a:ea typeface="ＭＳ Ｐゴシック" pitchFamily="34" charset="-128"/>
              </a:rPr>
              <a:t>, lung, breast, and colorectal cancers are the leading causes of cancer death. </a:t>
            </a:r>
          </a:p>
          <a:p>
            <a:endParaRPr lang="en-US" dirty="0"/>
          </a:p>
        </p:txBody>
      </p:sp>
      <p:sp>
        <p:nvSpPr>
          <p:cNvPr id="4" name="Slide Number Placeholder 3"/>
          <p:cNvSpPr>
            <a:spLocks noGrp="1"/>
          </p:cNvSpPr>
          <p:nvPr>
            <p:ph type="sldNum" sz="quarter" idx="10"/>
          </p:nvPr>
        </p:nvSpPr>
        <p:spPr/>
        <p:txBody>
          <a:bodyPr/>
          <a:lstStyle/>
          <a:p>
            <a:fld id="{C558FBC8-68AC-4537-9557-BDADA77036B2}" type="slidenum">
              <a:rPr lang="en-US" smtClean="0"/>
              <a:t>12</a:t>
            </a:fld>
            <a:endParaRPr lang="en-US"/>
          </a:p>
        </p:txBody>
      </p:sp>
    </p:spTree>
    <p:extLst>
      <p:ext uri="{BB962C8B-B14F-4D97-AF65-F5344CB8AC3E}">
        <p14:creationId xmlns:p14="http://schemas.microsoft.com/office/powerpoint/2010/main" val="3035580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cs typeface="Times New Roman" pitchFamily="18" charset="0"/>
              </a:rPr>
              <a:t>Cancer</a:t>
            </a:r>
            <a:r>
              <a:rPr lang="en-US" baseline="0" dirty="0">
                <a:latin typeface="Arial" pitchFamily="34" charset="0"/>
                <a:ea typeface="ＭＳ Ｐゴシック" pitchFamily="34" charset="-128"/>
                <a:cs typeface="Times New Roman" pitchFamily="18" charset="0"/>
              </a:rPr>
              <a:t> death rates have been declining in males and females since the early 1990s. From 1991 to 2016, the combined death rate dropped 27%. Over the past 10 years (2007 to 2016), the death rate for all cancers combined decreased annually by about 1.4% in females and 1.8% in males. </a:t>
            </a:r>
            <a:endParaRPr lang="en-US" dirty="0">
              <a:latin typeface="Arial" pitchFamily="34" charset="0"/>
              <a:ea typeface="ＭＳ Ｐゴシック" pitchFamily="34" charset="-128"/>
            </a:endParaRP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C558FBC8-68AC-4537-9557-BDADA77036B2}" type="slidenum">
              <a:rPr lang="en-US" smtClean="0"/>
              <a:t>13</a:t>
            </a:fld>
            <a:endParaRPr lang="en-US"/>
          </a:p>
        </p:txBody>
      </p:sp>
    </p:spTree>
    <p:extLst>
      <p:ext uri="{BB962C8B-B14F-4D97-AF65-F5344CB8AC3E}">
        <p14:creationId xmlns:p14="http://schemas.microsoft.com/office/powerpoint/2010/main" val="2144890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cs typeface="Times New Roman" pitchFamily="18" charset="0"/>
              </a:rPr>
              <a:t>Prior to 1990, most of the increase in the male cancer death rate was caused by the rapid increase in lung cancer deaths due to the tobacco epidemic.  In the past decade, however, the lung cancer death rate has declined more rapidly (3.5% per year) than for any other cancer. The death rate for stomach cancer, which was the leading cause of cancer death among males early in the 20</a:t>
            </a:r>
            <a:r>
              <a:rPr lang="en-US" baseline="30000" dirty="0">
                <a:latin typeface="Arial" pitchFamily="34" charset="0"/>
                <a:ea typeface="ＭＳ Ｐゴシック" pitchFamily="34" charset="-128"/>
                <a:cs typeface="Times New Roman" pitchFamily="18" charset="0"/>
              </a:rPr>
              <a:t>th</a:t>
            </a:r>
            <a:r>
              <a:rPr lang="en-US" dirty="0">
                <a:latin typeface="Arial" pitchFamily="34" charset="0"/>
                <a:ea typeface="ＭＳ Ｐゴシック" pitchFamily="34" charset="-128"/>
                <a:cs typeface="Times New Roman" pitchFamily="18" charset="0"/>
              </a:rPr>
              <a:t> century, has decreased by more</a:t>
            </a:r>
            <a:r>
              <a:rPr lang="en-US" baseline="0" dirty="0">
                <a:latin typeface="Arial" pitchFamily="34" charset="0"/>
                <a:ea typeface="ＭＳ Ｐゴシック" pitchFamily="34" charset="-128"/>
                <a:cs typeface="Times New Roman" pitchFamily="18" charset="0"/>
              </a:rPr>
              <a:t> than </a:t>
            </a:r>
            <a:r>
              <a:rPr lang="en-US" dirty="0">
                <a:latin typeface="Arial" pitchFamily="34" charset="0"/>
                <a:ea typeface="ＭＳ Ｐゴシック" pitchFamily="34" charset="-128"/>
                <a:cs typeface="Times New Roman" pitchFamily="18" charset="0"/>
              </a:rPr>
              <a:t>90% since 1930. The</a:t>
            </a:r>
            <a:r>
              <a:rPr lang="en-US" baseline="0" dirty="0">
                <a:latin typeface="Arial" pitchFamily="34" charset="0"/>
                <a:ea typeface="ＭＳ Ｐゴシック" pitchFamily="34" charset="-128"/>
                <a:cs typeface="Times New Roman" pitchFamily="18" charset="0"/>
              </a:rPr>
              <a:t> d</a:t>
            </a:r>
            <a:r>
              <a:rPr lang="en-US" dirty="0">
                <a:latin typeface="Arial" pitchFamily="34" charset="0"/>
                <a:ea typeface="ＭＳ Ｐゴシック" pitchFamily="34" charset="-128"/>
                <a:cs typeface="Times New Roman" pitchFamily="18" charset="0"/>
              </a:rPr>
              <a:t>eath rate</a:t>
            </a:r>
            <a:r>
              <a:rPr lang="en-US" baseline="0" dirty="0">
                <a:latin typeface="Arial" pitchFamily="34" charset="0"/>
                <a:ea typeface="ＭＳ Ｐゴシック" pitchFamily="34" charset="-128"/>
                <a:cs typeface="Times New Roman" pitchFamily="18" charset="0"/>
              </a:rPr>
              <a:t> for </a:t>
            </a:r>
            <a:r>
              <a:rPr lang="en-US" dirty="0">
                <a:latin typeface="Arial" pitchFamily="34" charset="0"/>
                <a:ea typeface="ＭＳ Ｐゴシック" pitchFamily="34" charset="-128"/>
                <a:cs typeface="Times New Roman" pitchFamily="18" charset="0"/>
              </a:rPr>
              <a:t>colorectal cancer</a:t>
            </a:r>
            <a:r>
              <a:rPr lang="en-US" baseline="0" dirty="0">
                <a:latin typeface="Arial" pitchFamily="34" charset="0"/>
                <a:ea typeface="ＭＳ Ｐゴシック" pitchFamily="34" charset="-128"/>
                <a:cs typeface="Times New Roman" pitchFamily="18" charset="0"/>
              </a:rPr>
              <a:t> in men has</a:t>
            </a:r>
            <a:r>
              <a:rPr lang="en-US" dirty="0">
                <a:latin typeface="Arial" pitchFamily="34" charset="0"/>
                <a:ea typeface="ＭＳ Ｐゴシック" pitchFamily="34" charset="-128"/>
                <a:cs typeface="Times New Roman" pitchFamily="18" charset="0"/>
              </a:rPr>
              <a:t> been declining since the early</a:t>
            </a:r>
            <a:r>
              <a:rPr lang="en-US" baseline="0" dirty="0">
                <a:latin typeface="Arial" pitchFamily="34" charset="0"/>
                <a:ea typeface="ＭＳ Ｐゴシック" pitchFamily="34" charset="-128"/>
                <a:cs typeface="Times New Roman" pitchFamily="18" charset="0"/>
              </a:rPr>
              <a:t> </a:t>
            </a:r>
            <a:r>
              <a:rPr lang="en-US" dirty="0">
                <a:latin typeface="Arial" pitchFamily="34" charset="0"/>
                <a:ea typeface="ＭＳ Ｐゴシック" pitchFamily="34" charset="-128"/>
                <a:cs typeface="Times New Roman" pitchFamily="18" charset="0"/>
              </a:rPr>
              <a:t>1980s, and for prostate cancer since the early 1990s.</a:t>
            </a:r>
            <a:r>
              <a:rPr lang="en-US" dirty="0">
                <a:latin typeface="Arial" pitchFamily="34" charset="0"/>
                <a:ea typeface="ＭＳ Ｐゴシック" pitchFamily="34" charset="-128"/>
              </a:rPr>
              <a:t> In contrast to declining death rates for most cancers, </a:t>
            </a:r>
            <a:r>
              <a:rPr lang="en-US" baseline="0" dirty="0">
                <a:latin typeface="Arial" pitchFamily="34" charset="0"/>
                <a:ea typeface="ＭＳ Ｐゴシック" pitchFamily="34" charset="-128"/>
              </a:rPr>
              <a:t>liver cancer death rates increased by 2% per year from 2007 to 2016, and death rates for pancreatic cancer have also been increasing slightly.</a:t>
            </a:r>
            <a:endParaRPr lang="en-US" dirty="0">
              <a:latin typeface="Arial" pitchFamily="34" charset="0"/>
              <a:ea typeface="ＭＳ Ｐゴシック" pitchFamily="34" charset="-128"/>
            </a:endParaRP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C558FBC8-68AC-4537-9557-BDADA77036B2}" type="slidenum">
              <a:rPr lang="en-US" smtClean="0"/>
              <a:t>14</a:t>
            </a:fld>
            <a:endParaRPr lang="en-US"/>
          </a:p>
        </p:txBody>
      </p:sp>
    </p:spTree>
    <p:extLst>
      <p:ext uri="{BB962C8B-B14F-4D97-AF65-F5344CB8AC3E}">
        <p14:creationId xmlns:p14="http://schemas.microsoft.com/office/powerpoint/2010/main" val="297791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cs typeface="Times New Roman" pitchFamily="18" charset="0"/>
              </a:rPr>
              <a:t>The lung cancer death rate in females didn’t begin declining until the early 2000s because of the delay in smoking uptake and cessation in women compared to men. Breast cancer death rates changed little between 1930 and 1989, but decreased by 40% from 1989</a:t>
            </a:r>
            <a:r>
              <a:rPr lang="en-US" baseline="0" dirty="0">
                <a:latin typeface="Arial" pitchFamily="34" charset="0"/>
                <a:ea typeface="ＭＳ Ｐゴシック" pitchFamily="34" charset="-128"/>
                <a:cs typeface="Times New Roman" pitchFamily="18" charset="0"/>
              </a:rPr>
              <a:t> to</a:t>
            </a:r>
            <a:r>
              <a:rPr lang="en-US" dirty="0">
                <a:latin typeface="Arial" pitchFamily="34" charset="0"/>
                <a:ea typeface="ＭＳ Ｐゴシック" pitchFamily="34" charset="-128"/>
                <a:cs typeface="Times New Roman" pitchFamily="18" charset="0"/>
              </a:rPr>
              <a:t> 2016.  As in</a:t>
            </a:r>
            <a:r>
              <a:rPr lang="en-US" baseline="0" dirty="0">
                <a:latin typeface="Arial" pitchFamily="34" charset="0"/>
                <a:ea typeface="ＭＳ Ｐゴシック" pitchFamily="34" charset="-128"/>
                <a:cs typeface="Times New Roman" pitchFamily="18" charset="0"/>
              </a:rPr>
              <a:t> males</a:t>
            </a:r>
            <a:r>
              <a:rPr lang="en-US" dirty="0">
                <a:latin typeface="Arial" pitchFamily="34" charset="0"/>
                <a:ea typeface="ＭＳ Ｐゴシック" pitchFamily="34" charset="-128"/>
                <a:cs typeface="Times New Roman" pitchFamily="18" charset="0"/>
              </a:rPr>
              <a:t>, the death rate for stomach cancer</a:t>
            </a:r>
            <a:r>
              <a:rPr lang="en-US" baseline="0" dirty="0">
                <a:latin typeface="Arial" pitchFamily="34" charset="0"/>
                <a:ea typeface="ＭＳ Ｐゴシック" pitchFamily="34" charset="-128"/>
                <a:cs typeface="Times New Roman" pitchFamily="18" charset="0"/>
              </a:rPr>
              <a:t> </a:t>
            </a:r>
            <a:r>
              <a:rPr lang="en-US" dirty="0">
                <a:latin typeface="Arial" pitchFamily="34" charset="0"/>
                <a:ea typeface="ＭＳ Ｐゴシック" pitchFamily="34" charset="-128"/>
                <a:cs typeface="Times New Roman" pitchFamily="18" charset="0"/>
              </a:rPr>
              <a:t>has decreased by more than 90%. Also </a:t>
            </a:r>
            <a:r>
              <a:rPr lang="en-US" dirty="0">
                <a:latin typeface="Arial" pitchFamily="34" charset="0"/>
                <a:ea typeface="ＭＳ Ｐゴシック" pitchFamily="34" charset="-128"/>
                <a:cs typeface="+mn-cs"/>
              </a:rPr>
              <a:t>s</a:t>
            </a:r>
            <a:r>
              <a:rPr lang="en-US" dirty="0">
                <a:latin typeface="Arial" pitchFamily="34" charset="0"/>
                <a:ea typeface="ＭＳ Ｐゴシック" pitchFamily="34" charset="-128"/>
              </a:rPr>
              <a:t>imilar</a:t>
            </a:r>
            <a:r>
              <a:rPr lang="en-US" baseline="0" dirty="0">
                <a:latin typeface="Arial" pitchFamily="34" charset="0"/>
                <a:ea typeface="ＭＳ Ｐゴシック" pitchFamily="34" charset="-128"/>
              </a:rPr>
              <a:t> to males, liver cancer death rates increased from 2007 to 2016 by about 2.5% annually. </a:t>
            </a:r>
            <a:r>
              <a:rPr lang="en-US" baseline="0" dirty="0">
                <a:latin typeface="Arial" pitchFamily="34" charset="0"/>
                <a:ea typeface="ＭＳ Ｐゴシック" pitchFamily="34" charset="-128"/>
                <a:cs typeface="Times New Roman" pitchFamily="18" charset="0"/>
              </a:rPr>
              <a:t>In contrast to males, c</a:t>
            </a:r>
            <a:r>
              <a:rPr lang="en-US" dirty="0">
                <a:latin typeface="Arial" pitchFamily="34" charset="0"/>
                <a:ea typeface="ＭＳ Ｐゴシック" pitchFamily="34" charset="-128"/>
                <a:cs typeface="Times New Roman" pitchFamily="18" charset="0"/>
              </a:rPr>
              <a:t>olorectal cancer death rates in women have been decreasing since the late 1940s.</a:t>
            </a:r>
            <a:r>
              <a:rPr lang="en-US" dirty="0">
                <a:latin typeface="Arial" pitchFamily="34" charset="0"/>
                <a:ea typeface="ＭＳ Ｐゴシック" pitchFamily="34" charset="-128"/>
              </a:rPr>
              <a:t> </a:t>
            </a:r>
            <a:r>
              <a:rPr lang="en-US" baseline="0" dirty="0">
                <a:latin typeface="Arial" pitchFamily="34" charset="0"/>
                <a:ea typeface="ＭＳ Ｐゴシック" pitchFamily="34" charset="-128"/>
              </a:rPr>
              <a:t>Uterine corpus cancer death rates (shown in the inset) have been increasing since the mid-1990s. </a:t>
            </a:r>
            <a:endParaRPr lang="en-US" dirty="0">
              <a:latin typeface="Arial" pitchFamily="34" charset="0"/>
              <a:ea typeface="ＭＳ Ｐゴシック" pitchFamily="34" charset="-128"/>
            </a:endParaRP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C558FBC8-68AC-4537-9557-BDADA77036B2}" type="slidenum">
              <a:rPr lang="en-US" smtClean="0"/>
              <a:t>15</a:t>
            </a:fld>
            <a:endParaRPr lang="en-US"/>
          </a:p>
        </p:txBody>
      </p:sp>
    </p:spTree>
    <p:extLst>
      <p:ext uri="{BB962C8B-B14F-4D97-AF65-F5344CB8AC3E}">
        <p14:creationId xmlns:p14="http://schemas.microsoft.com/office/powerpoint/2010/main" val="1784493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pitchFamily="34" charset="0"/>
                <a:ea typeface="ＭＳ Ｐゴシック" pitchFamily="34" charset="-128"/>
              </a:rPr>
              <a:t>Cancer death rates are higher among males than among females for every racial and ethnic group. Black males and females have the highest cancer mortality rates and</a:t>
            </a:r>
            <a:r>
              <a:rPr lang="en-US" baseline="0" dirty="0">
                <a:latin typeface="Arial" pitchFamily="34" charset="0"/>
                <a:ea typeface="ＭＳ Ｐゴシック" pitchFamily="34" charset="-128"/>
              </a:rPr>
              <a:t> A</a:t>
            </a:r>
            <a:r>
              <a:rPr lang="en-US" dirty="0">
                <a:latin typeface="Arial" pitchFamily="34" charset="0"/>
                <a:ea typeface="ＭＳ Ｐゴシック" pitchFamily="34" charset="-128"/>
              </a:rPr>
              <a:t>sian</a:t>
            </a:r>
            <a:r>
              <a:rPr lang="en-US" baseline="0" dirty="0">
                <a:latin typeface="Arial" pitchFamily="34" charset="0"/>
                <a:ea typeface="ＭＳ Ｐゴシック" pitchFamily="34" charset="-128"/>
              </a:rPr>
              <a:t>/</a:t>
            </a:r>
            <a:r>
              <a:rPr lang="en-US" dirty="0">
                <a:latin typeface="Arial" pitchFamily="34" charset="0"/>
                <a:ea typeface="ＭＳ Ｐゴシック" pitchFamily="34" charset="-128"/>
              </a:rPr>
              <a:t>Pacific Islanders have the lowest,</a:t>
            </a:r>
            <a:r>
              <a:rPr lang="en-US" baseline="0" dirty="0">
                <a:latin typeface="Arial" pitchFamily="34" charset="0"/>
                <a:ea typeface="ＭＳ Ｐゴシック" pitchFamily="34" charset="-128"/>
              </a:rPr>
              <a:t> </a:t>
            </a:r>
            <a:r>
              <a:rPr lang="en-US" dirty="0">
                <a:latin typeface="Arial" pitchFamily="34" charset="0"/>
                <a:ea typeface="ＭＳ Ｐゴシック" pitchFamily="34" charset="-128"/>
              </a:rPr>
              <a:t>about half the rates of</a:t>
            </a:r>
            <a:r>
              <a:rPr lang="en-US" baseline="0" dirty="0">
                <a:latin typeface="Arial" pitchFamily="34" charset="0"/>
                <a:ea typeface="ＭＳ Ｐゴシック" pitchFamily="34" charset="-128"/>
              </a:rPr>
              <a:t> blacks</a:t>
            </a:r>
            <a:r>
              <a:rPr lang="en-US" dirty="0">
                <a:latin typeface="Arial" pitchFamily="34" charset="0"/>
                <a:ea typeface="ＭＳ Ｐゴシック" pitchFamily="34" charset="-128"/>
              </a:rPr>
              <a:t>. </a:t>
            </a:r>
          </a:p>
          <a:p>
            <a:pPr eaLnBrk="1" hangingPunct="1"/>
            <a:endParaRPr lang="en-US" dirty="0">
              <a:latin typeface="Arial" pitchFamily="34" charset="0"/>
              <a:ea typeface="ＭＳ Ｐゴシック" pitchFamily="34" charset="-128"/>
            </a:endParaRPr>
          </a:p>
          <a:p>
            <a:pPr eaLnBrk="1" hangingPunct="1"/>
            <a:r>
              <a:rPr lang="en-US" b="0" dirty="0">
                <a:latin typeface="Arial" pitchFamily="34" charset="0"/>
                <a:ea typeface="ＭＳ Ｐゴシック" pitchFamily="34" charset="-128"/>
              </a:rPr>
              <a:t>It is important to note that these are broadly defined groups within</a:t>
            </a:r>
            <a:r>
              <a:rPr lang="en-US" b="0" baseline="0" dirty="0">
                <a:latin typeface="Arial" pitchFamily="34" charset="0"/>
                <a:ea typeface="ＭＳ Ｐゴシック" pitchFamily="34" charset="-128"/>
              </a:rPr>
              <a:t> which cancer rates vary substantially. In addition, </a:t>
            </a:r>
            <a:r>
              <a:rPr lang="en-US" b="0" dirty="0">
                <a:latin typeface="Arial" pitchFamily="34" charset="0"/>
                <a:ea typeface="ＭＳ Ｐゴシック" pitchFamily="34" charset="-128"/>
              </a:rPr>
              <a:t>rates </a:t>
            </a:r>
            <a:r>
              <a:rPr lang="en-US" dirty="0">
                <a:latin typeface="Arial" pitchFamily="34" charset="0"/>
                <a:ea typeface="ＭＳ Ｐゴシック" pitchFamily="34" charset="-128"/>
              </a:rPr>
              <a:t>for populations other than white and black</a:t>
            </a:r>
            <a:r>
              <a:rPr lang="en-US" baseline="0" dirty="0">
                <a:latin typeface="Arial" pitchFamily="34" charset="0"/>
                <a:ea typeface="ＭＳ Ｐゴシック" pitchFamily="34" charset="-128"/>
              </a:rPr>
              <a:t> </a:t>
            </a:r>
            <a:r>
              <a:rPr lang="en-US" dirty="0">
                <a:latin typeface="Arial" pitchFamily="34" charset="0"/>
                <a:ea typeface="ＭＳ Ｐゴシック" pitchFamily="34" charset="-128"/>
              </a:rPr>
              <a:t>may be underestimated due</a:t>
            </a:r>
            <a:r>
              <a:rPr lang="en-US" baseline="0" dirty="0">
                <a:latin typeface="Arial" pitchFamily="34" charset="0"/>
                <a:ea typeface="ＭＳ Ｐゴシック" pitchFamily="34" charset="-128"/>
              </a:rPr>
              <a:t> to incomplete information on</a:t>
            </a:r>
            <a:r>
              <a:rPr lang="en-US" dirty="0">
                <a:latin typeface="Arial" pitchFamily="34" charset="0"/>
                <a:ea typeface="ＭＳ Ｐゴシック" pitchFamily="34" charset="-128"/>
              </a:rPr>
              <a:t> race/ethnicity in medical records. </a:t>
            </a:r>
          </a:p>
          <a:p>
            <a:endParaRPr lang="en-US" dirty="0"/>
          </a:p>
        </p:txBody>
      </p:sp>
      <p:sp>
        <p:nvSpPr>
          <p:cNvPr id="4" name="Slide Number Placeholder 3"/>
          <p:cNvSpPr>
            <a:spLocks noGrp="1"/>
          </p:cNvSpPr>
          <p:nvPr>
            <p:ph type="sldNum" sz="quarter" idx="10"/>
          </p:nvPr>
        </p:nvSpPr>
        <p:spPr/>
        <p:txBody>
          <a:bodyPr/>
          <a:lstStyle/>
          <a:p>
            <a:fld id="{C558FBC8-68AC-4537-9557-BDADA77036B2}" type="slidenum">
              <a:rPr lang="en-US" smtClean="0"/>
              <a:t>16</a:t>
            </a:fld>
            <a:endParaRPr lang="en-US"/>
          </a:p>
        </p:txBody>
      </p:sp>
    </p:spTree>
    <p:extLst>
      <p:ext uri="{BB962C8B-B14F-4D97-AF65-F5344CB8AC3E}">
        <p14:creationId xmlns:p14="http://schemas.microsoft.com/office/powerpoint/2010/main" val="2587967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cs typeface="Times New Roman" pitchFamily="18" charset="0"/>
              </a:rPr>
              <a:t>T</a:t>
            </a:r>
            <a:r>
              <a:rPr lang="en-US" sz="1200" kern="1200" dirty="0">
                <a:solidFill>
                  <a:schemeClr val="tx1"/>
                </a:solidFill>
                <a:effectLst/>
                <a:latin typeface="+mn-lt"/>
                <a:ea typeface="+mn-ea"/>
                <a:cs typeface="+mn-cs"/>
              </a:rPr>
              <a:t>he excess risk of cancer death in blacks versus whites dropped from 47% in 1990 to 19% in 2016 among men and from 21% in 1997 to 13% in 2016 among women.</a:t>
            </a:r>
            <a:r>
              <a:rPr lang="en-US" dirty="0">
                <a:latin typeface="Arial" pitchFamily="34" charset="0"/>
                <a:ea typeface="ＭＳ Ｐゴシック" pitchFamily="34" charset="-128"/>
                <a:cs typeface="Times New Roman" pitchFamily="18" charset="0"/>
              </a:rPr>
              <a:t> </a:t>
            </a:r>
          </a:p>
        </p:txBody>
      </p:sp>
      <p:sp>
        <p:nvSpPr>
          <p:cNvPr id="4" name="Slide Number Placeholder 3"/>
          <p:cNvSpPr>
            <a:spLocks noGrp="1"/>
          </p:cNvSpPr>
          <p:nvPr>
            <p:ph type="sldNum" sz="quarter" idx="10"/>
          </p:nvPr>
        </p:nvSpPr>
        <p:spPr/>
        <p:txBody>
          <a:bodyPr/>
          <a:lstStyle/>
          <a:p>
            <a:fld id="{C558FBC8-68AC-4537-9557-BDADA77036B2}" type="slidenum">
              <a:rPr lang="en-US" smtClean="0"/>
              <a:t>17</a:t>
            </a:fld>
            <a:endParaRPr lang="en-US"/>
          </a:p>
        </p:txBody>
      </p:sp>
    </p:spTree>
    <p:extLst>
      <p:ext uri="{BB962C8B-B14F-4D97-AF65-F5344CB8AC3E}">
        <p14:creationId xmlns:p14="http://schemas.microsoft.com/office/powerpoint/2010/main" val="320510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Since 1991, there have been more than 2.6 million fewer</a:t>
            </a:r>
            <a:r>
              <a:rPr lang="en-US" baseline="0" dirty="0"/>
              <a:t> </a:t>
            </a:r>
            <a:r>
              <a:rPr lang="en-US" dirty="0"/>
              <a:t>cancer deaths </a:t>
            </a:r>
            <a:r>
              <a:rPr lang="en-US" baseline="0" dirty="0"/>
              <a:t>as a result of 25 years of consistent declines in cancer deaths rates.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558FBC8-68AC-4537-9557-BDADA77036B2}" type="slidenum">
              <a:rPr lang="en-US" smtClean="0"/>
              <a:t>18</a:t>
            </a:fld>
            <a:endParaRPr lang="en-US"/>
          </a:p>
        </p:txBody>
      </p:sp>
    </p:spTree>
    <p:extLst>
      <p:ext uri="{BB962C8B-B14F-4D97-AF65-F5344CB8AC3E}">
        <p14:creationId xmlns:p14="http://schemas.microsoft.com/office/powerpoint/2010/main" val="3392904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The next series of slides present the burden of cancer among children and adolescents in the US. Cancer incidence and mortality trends in children (ages 0 to 14 years) and adolescents (ages</a:t>
            </a:r>
            <a:r>
              <a:rPr lang="en-US" baseline="0" dirty="0">
                <a:latin typeface="Arial" panose="020B0604020202020204" pitchFamily="34" charset="0"/>
                <a:ea typeface="ＭＳ Ｐゴシック" pitchFamily="34" charset="-128"/>
                <a:cs typeface="Arial" panose="020B0604020202020204" pitchFamily="34" charset="0"/>
              </a:rPr>
              <a:t> 15 to 19 years) are very similar. </a:t>
            </a:r>
            <a:r>
              <a:rPr lang="en-US" dirty="0">
                <a:latin typeface="Arial" panose="020B0604020202020204" pitchFamily="34" charset="0"/>
                <a:ea typeface="ＭＳ Ｐゴシック" pitchFamily="34" charset="-128"/>
                <a:cs typeface="Arial" panose="020B0604020202020204" pitchFamily="34" charset="0"/>
              </a:rPr>
              <a:t>Since 1975, cancer incidence rates have been increasing slightly</a:t>
            </a:r>
            <a:r>
              <a:rPr lang="en-US" baseline="0" dirty="0">
                <a:latin typeface="Arial" panose="020B0604020202020204" pitchFamily="34" charset="0"/>
                <a:ea typeface="ＭＳ Ｐゴシック" pitchFamily="34" charset="-128"/>
                <a:cs typeface="Arial" panose="020B0604020202020204" pitchFamily="34" charset="0"/>
              </a:rPr>
              <a:t> </a:t>
            </a:r>
            <a:r>
              <a:rPr lang="en-US" dirty="0">
                <a:latin typeface="Arial" panose="020B0604020202020204" pitchFamily="34" charset="0"/>
                <a:ea typeface="ＭＳ Ｐゴシック" pitchFamily="34" charset="-128"/>
                <a:cs typeface="Arial" panose="020B0604020202020204" pitchFamily="34" charset="0"/>
              </a:rPr>
              <a:t>by about 0.7% per year,</a:t>
            </a:r>
            <a:r>
              <a:rPr lang="en-US" baseline="0" dirty="0">
                <a:latin typeface="Arial" panose="020B0604020202020204" pitchFamily="34" charset="0"/>
                <a:ea typeface="ＭＳ Ｐゴシック" pitchFamily="34" charset="-128"/>
                <a:cs typeface="Arial" panose="020B0604020202020204" pitchFamily="34" charset="0"/>
              </a:rPr>
              <a:t> while cancer death rates have decreased by more than half.</a:t>
            </a:r>
            <a:r>
              <a:rPr lang="en-US" dirty="0">
                <a:latin typeface="Arial" panose="020B0604020202020204" pitchFamily="34" charset="0"/>
                <a:ea typeface="ＭＳ Ｐゴシック" pitchFamily="34" charset="-128"/>
                <a:cs typeface="Arial" panose="020B0604020202020204"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ea typeface="ＭＳ Ｐゴシック" pitchFamily="34" charset="-128"/>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Among children and adolescents combined (ages 0 to 19 years), brain cancer has surpassed leukemia as the leading cause of cancer death. Although treatment options have improved for both cancers, therapeutic advances for leukemia have been particularly dramatic. From 1975 to 2016, the death rate in this age group declined by about 70% for leukemia compared with 30% for tumors of the brain and other nervous system.</a:t>
            </a:r>
          </a:p>
          <a:p>
            <a:endParaRPr lang="en-US" dirty="0"/>
          </a:p>
        </p:txBody>
      </p:sp>
      <p:sp>
        <p:nvSpPr>
          <p:cNvPr id="4" name="Slide Number Placeholder 3"/>
          <p:cNvSpPr>
            <a:spLocks noGrp="1"/>
          </p:cNvSpPr>
          <p:nvPr>
            <p:ph type="sldNum" sz="quarter" idx="10"/>
          </p:nvPr>
        </p:nvSpPr>
        <p:spPr/>
        <p:txBody>
          <a:bodyPr/>
          <a:lstStyle/>
          <a:p>
            <a:fld id="{C558FBC8-68AC-4537-9557-BDADA77036B2}" type="slidenum">
              <a:rPr lang="en-US" smtClean="0"/>
              <a:t>19</a:t>
            </a:fld>
            <a:endParaRPr lang="en-US"/>
          </a:p>
        </p:txBody>
      </p:sp>
    </p:spTree>
    <p:extLst>
      <p:ext uri="{BB962C8B-B14F-4D97-AF65-F5344CB8AC3E}">
        <p14:creationId xmlns:p14="http://schemas.microsoft.com/office/powerpoint/2010/main" val="984923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It is estimated that more than </a:t>
            </a:r>
            <a:r>
              <a:rPr lang="en-US" baseline="0" dirty="0">
                <a:latin typeface="Arial" panose="020B0604020202020204" pitchFamily="34" charset="0"/>
                <a:ea typeface="ＭＳ Ｐゴシック" pitchFamily="34" charset="-128"/>
                <a:cs typeface="Arial" panose="020B0604020202020204" pitchFamily="34" charset="0"/>
              </a:rPr>
              <a:t>1.7</a:t>
            </a:r>
            <a:r>
              <a:rPr lang="en-US" dirty="0">
                <a:latin typeface="Arial" panose="020B0604020202020204" pitchFamily="34" charset="0"/>
                <a:ea typeface="ＭＳ Ｐゴシック" pitchFamily="34" charset="-128"/>
                <a:cs typeface="Arial" panose="020B0604020202020204" pitchFamily="34" charset="0"/>
              </a:rPr>
              <a:t> million new cases of cancer will be diagnosed in 2019. Prostate cancer is the</a:t>
            </a:r>
            <a:r>
              <a:rPr lang="en-US" baseline="0" dirty="0">
                <a:latin typeface="Arial" panose="020B0604020202020204" pitchFamily="34" charset="0"/>
                <a:ea typeface="ＭＳ Ｐゴシック" pitchFamily="34" charset="-128"/>
                <a:cs typeface="Arial" panose="020B0604020202020204" pitchFamily="34" charset="0"/>
              </a:rPr>
              <a:t> most common cancer among males </a:t>
            </a:r>
            <a:r>
              <a:rPr lang="en-US" dirty="0">
                <a:latin typeface="Arial" panose="020B0604020202020204" pitchFamily="34" charset="0"/>
                <a:ea typeface="ＭＳ Ｐゴシック" pitchFamily="34" charset="-128"/>
                <a:cs typeface="Arial" panose="020B0604020202020204" pitchFamily="34" charset="0"/>
              </a:rPr>
              <a:t>(20%), followed by lung (13%) and colorectal (9%) cancers. Among</a:t>
            </a:r>
            <a:r>
              <a:rPr lang="en-US" baseline="0" dirty="0">
                <a:latin typeface="Arial" panose="020B0604020202020204" pitchFamily="34" charset="0"/>
                <a:ea typeface="ＭＳ Ｐゴシック" pitchFamily="34" charset="-128"/>
                <a:cs typeface="Arial" panose="020B0604020202020204" pitchFamily="34" charset="0"/>
              </a:rPr>
              <a:t> </a:t>
            </a:r>
            <a:r>
              <a:rPr lang="en-US" dirty="0">
                <a:latin typeface="Arial" panose="020B0604020202020204" pitchFamily="34" charset="0"/>
                <a:ea typeface="ＭＳ Ｐゴシック" pitchFamily="34" charset="-128"/>
                <a:cs typeface="Arial" panose="020B0604020202020204" pitchFamily="34" charset="0"/>
              </a:rPr>
              <a:t>females, breast (30%), lung (13%), and colorectal (7%) cancers are the most common. </a:t>
            </a:r>
          </a:p>
          <a:p>
            <a:pPr eaLnBrk="1" hangingPunct="1"/>
            <a:endParaRPr lang="en-US" dirty="0">
              <a:latin typeface="Arial" panose="020B0604020202020204" pitchFamily="34" charset="0"/>
              <a:cs typeface="Arial" panose="020B0604020202020204" pitchFamily="34" charset="0"/>
            </a:endParaRPr>
          </a:p>
          <a:p>
            <a:pPr eaLnBrk="1" hangingPunct="1"/>
            <a:r>
              <a:rPr lang="en-US" dirty="0">
                <a:latin typeface="Arial" panose="020B0604020202020204" pitchFamily="34" charset="0"/>
                <a:cs typeface="Arial" panose="020B0604020202020204" pitchFamily="34" charset="0"/>
              </a:rPr>
              <a:t>Rankings</a:t>
            </a:r>
            <a:r>
              <a:rPr lang="en-US" baseline="0" dirty="0">
                <a:latin typeface="Arial" panose="020B0604020202020204" pitchFamily="34" charset="0"/>
                <a:cs typeface="Arial" panose="020B0604020202020204" pitchFamily="34" charset="0"/>
              </a:rPr>
              <a:t> based on estimates should be interpreted with caution because they are model-based projections.</a:t>
            </a:r>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C558FBC8-68AC-4537-9557-BDADA77036B2}" type="slidenum">
              <a:rPr lang="en-US" smtClean="0"/>
              <a:t>2</a:t>
            </a:fld>
            <a:endParaRPr lang="en-US"/>
          </a:p>
        </p:txBody>
      </p:sp>
    </p:spTree>
    <p:extLst>
      <p:ext uri="{BB962C8B-B14F-4D97-AF65-F5344CB8AC3E}">
        <p14:creationId xmlns:p14="http://schemas.microsoft.com/office/powerpoint/2010/main" val="363331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olidFill>
                  <a:schemeClr val="tx1"/>
                </a:solidFill>
                <a:latin typeface="Arial" panose="020B0604020202020204" pitchFamily="34" charset="0"/>
                <a:cs typeface="Arial" panose="020B0604020202020204" pitchFamily="34" charset="0"/>
              </a:rPr>
              <a:t>This slide shows cancer incidence rates in children (ages 0-14 years) and adolescents (ages 15-19 years) by cancer type according to the International Classification of Childhood Cancers. This system is more appropriate for children because it categorizes cancers based on a combination of both histology (microscopic structure) and tumor location, rather than location alone. Leukemia accounts for 28% of all cancers diagnosed in children, but just 13% of cancers diagnosed in adolescents.</a:t>
            </a:r>
          </a:p>
          <a:p>
            <a:endParaRPr lang="en-US" baseline="0"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Cancer registries were mandated</a:t>
            </a:r>
            <a:r>
              <a:rPr lang="en-US" baseline="0" dirty="0">
                <a:solidFill>
                  <a:schemeClr val="tx1"/>
                </a:solidFill>
                <a:latin typeface="Arial" panose="020B0604020202020204" pitchFamily="34" charset="0"/>
                <a:cs typeface="Arial" panose="020B0604020202020204" pitchFamily="34" charset="0"/>
              </a:rPr>
              <a:t> by law to begin reporting benign and borderline malignant brain and central nervous system tumors on January 1, 2004. Reporting was expanded to include these cancers because benign tumors cause disruption to normal function similar to malignant tumors and because the prognosis for benign and malignant tumors is often similar. During 2011-2015, </a:t>
            </a:r>
            <a:r>
              <a:rPr lang="en-US" strike="noStrike" baseline="0" dirty="0">
                <a:solidFill>
                  <a:schemeClr val="tx1"/>
                </a:solidFill>
                <a:latin typeface="Arial" panose="020B0604020202020204" pitchFamily="34" charset="0"/>
                <a:cs typeface="Arial" panose="020B0604020202020204" pitchFamily="34" charset="0"/>
              </a:rPr>
              <a:t>approximately one-quarter of all brain tumors diagnosed in children and more than one-half of those in adolescents were benign or borderline malignant.</a:t>
            </a:r>
          </a:p>
          <a:p>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C558FBC8-68AC-4537-9557-BDADA77036B2}" type="slidenum">
              <a:rPr lang="en-US" smtClean="0"/>
              <a:t>20</a:t>
            </a:fld>
            <a:endParaRPr lang="en-US"/>
          </a:p>
        </p:txBody>
      </p:sp>
    </p:spTree>
    <p:extLst>
      <p:ext uri="{BB962C8B-B14F-4D97-AF65-F5344CB8AC3E}">
        <p14:creationId xmlns:p14="http://schemas.microsoft.com/office/powerpoint/2010/main" val="2045613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cs typeface="Times New Roman" pitchFamily="18" charset="0"/>
              </a:rPr>
              <a:t>The top causes of cancer death in children and adolescents are brain and other nervous system tumors and leukemia. The reason leukemia has a higher death rate in adolescents than in children,</a:t>
            </a:r>
            <a:r>
              <a:rPr lang="en-US" baseline="0" dirty="0">
                <a:latin typeface="Arial" pitchFamily="34" charset="0"/>
                <a:ea typeface="ＭＳ Ｐゴシック" pitchFamily="34" charset="-128"/>
                <a:cs typeface="Times New Roman" pitchFamily="18" charset="0"/>
              </a:rPr>
              <a:t> despite having a lower incidence rate, is because survival rates for leukemia are higher in children than adolescents. </a:t>
            </a:r>
            <a:endParaRPr lang="en-US" dirty="0"/>
          </a:p>
          <a:p>
            <a:endParaRPr lang="en-US" dirty="0"/>
          </a:p>
        </p:txBody>
      </p:sp>
      <p:sp>
        <p:nvSpPr>
          <p:cNvPr id="4" name="Slide Number Placeholder 3"/>
          <p:cNvSpPr>
            <a:spLocks noGrp="1"/>
          </p:cNvSpPr>
          <p:nvPr>
            <p:ph type="sldNum" sz="quarter" idx="10"/>
          </p:nvPr>
        </p:nvSpPr>
        <p:spPr/>
        <p:txBody>
          <a:bodyPr/>
          <a:lstStyle/>
          <a:p>
            <a:fld id="{C558FBC8-68AC-4537-9557-BDADA77036B2}" type="slidenum">
              <a:rPr lang="en-US" smtClean="0"/>
              <a:t>21</a:t>
            </a:fld>
            <a:endParaRPr lang="en-US"/>
          </a:p>
        </p:txBody>
      </p:sp>
    </p:spTree>
    <p:extLst>
      <p:ext uri="{BB962C8B-B14F-4D97-AF65-F5344CB8AC3E}">
        <p14:creationId xmlns:p14="http://schemas.microsoft.com/office/powerpoint/2010/main" val="2354604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cs typeface="Times New Roman" pitchFamily="18" charset="0"/>
              </a:rPr>
              <a:t>Survival rates are similar for children and adolescents overall, but vary by cancer site.</a:t>
            </a:r>
            <a:r>
              <a:rPr lang="en-US" baseline="0" dirty="0">
                <a:latin typeface="Arial" pitchFamily="34" charset="0"/>
                <a:ea typeface="ＭＳ Ｐゴシック" pitchFamily="34" charset="-128"/>
                <a:cs typeface="Times New Roman" pitchFamily="18" charset="0"/>
              </a:rPr>
              <a:t> For example, the current 5-year relative survival rate for leukemia is 87% for children but only 72% for adolescents. In contrast, survival for brain and other nervous system is lower in children than in adolescents.</a:t>
            </a:r>
            <a:endParaRPr lang="en-US" dirty="0">
              <a:latin typeface="Arial" pitchFamily="34" charset="0"/>
              <a:ea typeface="ＭＳ Ｐゴシック"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34" charset="0"/>
              <a:ea typeface="ＭＳ Ｐゴシック" pitchFamily="34" charset="-128"/>
              <a:cs typeface="Times New Roman" pitchFamily="18" charset="0"/>
            </a:endParaRP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C558FBC8-68AC-4537-9557-BDADA77036B2}" type="slidenum">
              <a:rPr lang="en-US" smtClean="0"/>
              <a:t>22</a:t>
            </a:fld>
            <a:endParaRPr lang="en-US"/>
          </a:p>
        </p:txBody>
      </p:sp>
    </p:spTree>
    <p:extLst>
      <p:ext uri="{BB962C8B-B14F-4D97-AF65-F5344CB8AC3E}">
        <p14:creationId xmlns:p14="http://schemas.microsoft.com/office/powerpoint/2010/main" val="2239239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special section in Cancer Facts &amp; Figure 2019 focuses on cancer occurrence in adults ages 85 and older, also referred to as the oldest old. </a:t>
            </a:r>
            <a:r>
              <a:rPr lang="en-US" sz="1200" b="0" i="0" u="none" strike="noStrike" kern="1200" baseline="0" dirty="0">
                <a:solidFill>
                  <a:schemeClr val="tx1"/>
                </a:solidFill>
                <a:latin typeface="+mn-lt"/>
                <a:ea typeface="+mn-ea"/>
                <a:cs typeface="+mn-cs"/>
              </a:rPr>
              <a:t>Cancer survival rates decline with age. Among the most common cancers, survival disparities in the oldest old are largest (in absolute terms) for localized lung cancer and regional-stage prostate and female breast cancers. Poorer stage-specific survival in these patients in part reflects the numerous treatment challenges, such as higher likelihood of other health conditions and general declines in health associated with aging. </a:t>
            </a:r>
            <a:endParaRPr lang="en-US" dirty="0"/>
          </a:p>
          <a:p>
            <a:endParaRPr lang="en-US" dirty="0"/>
          </a:p>
        </p:txBody>
      </p:sp>
      <p:sp>
        <p:nvSpPr>
          <p:cNvPr id="4" name="Slide Number Placeholder 3"/>
          <p:cNvSpPr>
            <a:spLocks noGrp="1"/>
          </p:cNvSpPr>
          <p:nvPr>
            <p:ph type="sldNum" sz="quarter" idx="10"/>
          </p:nvPr>
        </p:nvSpPr>
        <p:spPr/>
        <p:txBody>
          <a:bodyPr/>
          <a:lstStyle/>
          <a:p>
            <a:fld id="{C558FBC8-68AC-4537-9557-BDADA77036B2}" type="slidenum">
              <a:rPr lang="en-US" smtClean="0"/>
              <a:t>23</a:t>
            </a:fld>
            <a:endParaRPr lang="en-US"/>
          </a:p>
        </p:txBody>
      </p:sp>
    </p:spTree>
    <p:extLst>
      <p:ext uri="{BB962C8B-B14F-4D97-AF65-F5344CB8AC3E}">
        <p14:creationId xmlns:p14="http://schemas.microsoft.com/office/powerpoint/2010/main" val="1103379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solidFill>
                  <a:schemeClr val="tx1"/>
                </a:solidFill>
                <a:latin typeface="Arial" pitchFamily="34" charset="0"/>
                <a:ea typeface="ＭＳ Ｐゴシック" pitchFamily="34" charset="-128"/>
                <a:cs typeface="Times New Roman" pitchFamily="18" charset="0"/>
              </a:rPr>
              <a:t>This slide shows trends in cancer incidence rates for all sites combined from 1975</a:t>
            </a:r>
            <a:r>
              <a:rPr lang="en-US" baseline="0" dirty="0">
                <a:solidFill>
                  <a:schemeClr val="tx1"/>
                </a:solidFill>
                <a:latin typeface="Arial" pitchFamily="34" charset="0"/>
                <a:ea typeface="ＭＳ Ｐゴシック" pitchFamily="34" charset="-128"/>
                <a:cs typeface="Times New Roman" pitchFamily="18" charset="0"/>
              </a:rPr>
              <a:t> to </a:t>
            </a:r>
            <a:r>
              <a:rPr lang="en-US" dirty="0">
                <a:solidFill>
                  <a:schemeClr val="tx1"/>
                </a:solidFill>
                <a:latin typeface="Arial" pitchFamily="34" charset="0"/>
                <a:ea typeface="ＭＳ Ｐゴシック" pitchFamily="34" charset="-128"/>
                <a:cs typeface="Times New Roman" pitchFamily="18" charset="0"/>
              </a:rPr>
              <a:t>2015. The current average annual cancer incidence rate (2011-2015) is 17% higher in men than in women</a:t>
            </a:r>
            <a:r>
              <a:rPr lang="en-US" baseline="0" dirty="0">
                <a:solidFill>
                  <a:schemeClr val="tx1"/>
                </a:solidFill>
                <a:latin typeface="Arial" pitchFamily="34" charset="0"/>
                <a:ea typeface="ＭＳ Ｐゴシック" pitchFamily="34" charset="-128"/>
                <a:cs typeface="Times New Roman" pitchFamily="18" charset="0"/>
              </a:rPr>
              <a:t>.</a:t>
            </a:r>
            <a:r>
              <a:rPr lang="en-US" dirty="0">
                <a:solidFill>
                  <a:schemeClr val="tx1"/>
                </a:solidFill>
                <a:latin typeface="Arial" pitchFamily="34" charset="0"/>
                <a:ea typeface="ＭＳ Ｐゴシック" pitchFamily="34" charset="-128"/>
                <a:cs typeface="Times New Roman" pitchFamily="18" charset="0"/>
              </a:rPr>
              <a:t> The reasons for this are not well understood, but likely</a:t>
            </a:r>
            <a:r>
              <a:rPr lang="en-US" baseline="0" dirty="0">
                <a:solidFill>
                  <a:schemeClr val="tx1"/>
                </a:solidFill>
                <a:latin typeface="Arial" pitchFamily="34" charset="0"/>
                <a:ea typeface="ＭＳ Ｐゴシック" pitchFamily="34" charset="-128"/>
                <a:cs typeface="Times New Roman" pitchFamily="18" charset="0"/>
              </a:rPr>
              <a:t> reflect differences in environmental and hormonal exposures. During the most recent 10 years of data, overall rates declined by about 2% per year in males and were stable in females. </a:t>
            </a:r>
            <a:r>
              <a:rPr lang="en-US" dirty="0">
                <a:solidFill>
                  <a:schemeClr val="tx1"/>
                </a:solidFill>
                <a:latin typeface="Arial" pitchFamily="34" charset="0"/>
                <a:ea typeface="ＭＳ Ｐゴシック" pitchFamily="34" charset="-128"/>
                <a:cs typeface="Times New Roman" pitchFamily="18" charset="0"/>
              </a:rPr>
              <a:t>The</a:t>
            </a:r>
            <a:r>
              <a:rPr lang="en-US" baseline="0" dirty="0">
                <a:solidFill>
                  <a:schemeClr val="tx1"/>
                </a:solidFill>
                <a:latin typeface="Arial" pitchFamily="34" charset="0"/>
                <a:ea typeface="ＭＳ Ｐゴシック" pitchFamily="34" charset="-128"/>
                <a:cs typeface="Times New Roman" pitchFamily="18" charset="0"/>
              </a:rPr>
              <a:t> decrease among males is driven by declines in prostate, lung, and colorectal cancers, whereas the stable trend in women is because declines in lung and colorectal cancers have been offset by increasing or stable rates for breast, thyroid, and uterine corpus cancers, which account for about 40% of all cancers in women.</a:t>
            </a:r>
            <a:endParaRPr lang="en-US" dirty="0">
              <a:solidFill>
                <a:schemeClr val="tx1"/>
              </a:solidFill>
              <a:latin typeface="Arial" pitchFamily="34" charset="0"/>
              <a:ea typeface="ＭＳ Ｐゴシック" pitchFamily="34" charset="-128"/>
              <a:cs typeface="Times New Roman" pitchFamily="18" charset="0"/>
            </a:endParaRPr>
          </a:p>
          <a:p>
            <a:pPr eaLnBrk="1" hangingPunct="1"/>
            <a:endParaRPr lang="en-US" dirty="0">
              <a:solidFill>
                <a:schemeClr val="tx1"/>
              </a:solidFill>
              <a:latin typeface="Arial" pitchFamily="34" charset="0"/>
              <a:ea typeface="ＭＳ Ｐゴシック" pitchFamily="34" charset="-128"/>
              <a:cs typeface="Times New Roman" pitchFamily="18" charset="0"/>
            </a:endParaRPr>
          </a:p>
          <a:p>
            <a:pPr eaLnBrk="1" hangingPunct="1"/>
            <a:r>
              <a:rPr lang="en-US" dirty="0">
                <a:solidFill>
                  <a:schemeClr val="tx1"/>
                </a:solidFill>
                <a:latin typeface="Arial" pitchFamily="34" charset="0"/>
                <a:ea typeface="ＭＳ Ｐゴシック" pitchFamily="34" charset="-128"/>
                <a:cs typeface="Times New Roman" pitchFamily="18" charset="0"/>
              </a:rPr>
              <a:t>The 9 oldest SEER registries represent approximately 9% of the US population and are the source for historic (since 1975) population-based cancer incidence data.</a:t>
            </a:r>
          </a:p>
        </p:txBody>
      </p:sp>
      <p:sp>
        <p:nvSpPr>
          <p:cNvPr id="4" name="Slide Number Placeholder 3"/>
          <p:cNvSpPr>
            <a:spLocks noGrp="1"/>
          </p:cNvSpPr>
          <p:nvPr>
            <p:ph type="sldNum" sz="quarter" idx="10"/>
          </p:nvPr>
        </p:nvSpPr>
        <p:spPr/>
        <p:txBody>
          <a:bodyPr/>
          <a:lstStyle/>
          <a:p>
            <a:fld id="{C558FBC8-68AC-4537-9557-BDADA77036B2}" type="slidenum">
              <a:rPr lang="en-US" smtClean="0"/>
              <a:t>3</a:t>
            </a:fld>
            <a:endParaRPr lang="en-US"/>
          </a:p>
        </p:txBody>
      </p:sp>
    </p:spTree>
    <p:extLst>
      <p:ext uri="{BB962C8B-B14F-4D97-AF65-F5344CB8AC3E}">
        <p14:creationId xmlns:p14="http://schemas.microsoft.com/office/powerpoint/2010/main" val="298913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cs typeface="Times New Roman" pitchFamily="18" charset="0"/>
              </a:rPr>
              <a:t>Incidence rates for prostate cancer have changed substantially over the past 20 years, increasing rapidly from 1988 to 1992, declining sharply from 1992 to 1995, and generally decreasing from 2000 to 2015,</a:t>
            </a:r>
            <a:r>
              <a:rPr lang="en-US" baseline="0" dirty="0">
                <a:latin typeface="Arial" pitchFamily="34" charset="0"/>
                <a:ea typeface="ＭＳ Ｐゴシック" pitchFamily="34" charset="-128"/>
                <a:cs typeface="Times New Roman" pitchFamily="18" charset="0"/>
              </a:rPr>
              <a:t> with a marked drop between 2011 and </a:t>
            </a:r>
            <a:r>
              <a:rPr lang="en-US" dirty="0">
                <a:latin typeface="Arial" pitchFamily="34" charset="0"/>
                <a:ea typeface="ＭＳ Ｐゴシック" pitchFamily="34" charset="-128"/>
                <a:cs typeface="Times New Roman" pitchFamily="18" charset="0"/>
              </a:rPr>
              <a:t>2012. This erratic trend primarily reflects changing patterns in the utilization of prostate-specific antigen (PSA) blood testing for the detection of asymptomatic prostate cancer. Incidence rates have been declining for lung and colorectal cancers in males for more than two decades, whereas rates fo</a:t>
            </a:r>
            <a:r>
              <a:rPr lang="en-US" baseline="0" dirty="0">
                <a:latin typeface="Arial" pitchFamily="34" charset="0"/>
                <a:ea typeface="ＭＳ Ｐゴシック" pitchFamily="34" charset="-128"/>
                <a:cs typeface="Times New Roman" pitchFamily="18" charset="0"/>
              </a:rPr>
              <a:t>r melanoma, liver, and thyroid are increasing. </a:t>
            </a:r>
            <a:endParaRPr lang="en-US" dirty="0">
              <a:latin typeface="Arial" pitchFamily="34" charset="0"/>
              <a:ea typeface="ＭＳ Ｐゴシック" pitchFamily="34" charset="-128"/>
              <a:cs typeface="Times New Roman" pitchFamily="18" charset="0"/>
            </a:endParaRPr>
          </a:p>
        </p:txBody>
      </p:sp>
      <p:sp>
        <p:nvSpPr>
          <p:cNvPr id="4" name="Slide Number Placeholder 3"/>
          <p:cNvSpPr>
            <a:spLocks noGrp="1"/>
          </p:cNvSpPr>
          <p:nvPr>
            <p:ph type="sldNum" sz="quarter" idx="10"/>
          </p:nvPr>
        </p:nvSpPr>
        <p:spPr/>
        <p:txBody>
          <a:bodyPr/>
          <a:lstStyle/>
          <a:p>
            <a:fld id="{C558FBC8-68AC-4537-9557-BDADA77036B2}" type="slidenum">
              <a:rPr lang="en-US" smtClean="0"/>
              <a:t>4</a:t>
            </a:fld>
            <a:endParaRPr lang="en-US"/>
          </a:p>
        </p:txBody>
      </p:sp>
    </p:spTree>
    <p:extLst>
      <p:ext uri="{BB962C8B-B14F-4D97-AF65-F5344CB8AC3E}">
        <p14:creationId xmlns:p14="http://schemas.microsoft.com/office/powerpoint/2010/main" val="2889851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cs typeface="Times New Roman" pitchFamily="18" charset="0"/>
              </a:rPr>
              <a:t>Breast cancer incidence rates in females have been increasing</a:t>
            </a:r>
            <a:r>
              <a:rPr lang="en-US" baseline="0" dirty="0">
                <a:latin typeface="Arial" pitchFamily="34" charset="0"/>
                <a:ea typeface="ＭＳ Ｐゴシック" pitchFamily="34" charset="-128"/>
                <a:cs typeface="Times New Roman" pitchFamily="18" charset="0"/>
              </a:rPr>
              <a:t> slightly (0.4% per year) over the last 10 years of available data (2006-2015). This trend was preceded by a 7% decline from 2002 to 2003, which is </a:t>
            </a:r>
            <a:r>
              <a:rPr lang="en-US" dirty="0">
                <a:latin typeface="Arial" pitchFamily="34" charset="0"/>
                <a:ea typeface="ＭＳ Ｐゴシック" pitchFamily="34" charset="-128"/>
                <a:cs typeface="Times New Roman" pitchFamily="18" charset="0"/>
              </a:rPr>
              <a:t>primarily attributed to a reduction in use of hormone replacement therapy. Lung cancer rates began to decline in the mid-2000’s after increasing since at least 1975.</a:t>
            </a:r>
            <a:r>
              <a:rPr lang="en-US" baseline="0" dirty="0">
                <a:latin typeface="Arial" pitchFamily="34" charset="0"/>
                <a:ea typeface="ＭＳ Ｐゴシック" pitchFamily="34" charset="-128"/>
                <a:cs typeface="Times New Roman" pitchFamily="18" charset="0"/>
              </a:rPr>
              <a:t> Differences in the lung cancer pattern between males and females reflect differences in smoking pattern, including later uptake and slower cessation among women. C</a:t>
            </a:r>
            <a:r>
              <a:rPr lang="en-US" dirty="0">
                <a:latin typeface="Arial" pitchFamily="34" charset="0"/>
                <a:ea typeface="ＭＳ Ｐゴシック" pitchFamily="34" charset="-128"/>
                <a:cs typeface="Times New Roman" pitchFamily="18" charset="0"/>
              </a:rPr>
              <a:t>olorectal cancer incidence</a:t>
            </a:r>
            <a:r>
              <a:rPr lang="en-US" baseline="0" dirty="0">
                <a:latin typeface="Arial" pitchFamily="34" charset="0"/>
                <a:ea typeface="ＭＳ Ｐゴシック" pitchFamily="34" charset="-128"/>
                <a:cs typeface="Times New Roman" pitchFamily="18" charset="0"/>
              </a:rPr>
              <a:t> </a:t>
            </a:r>
            <a:r>
              <a:rPr lang="en-US" dirty="0">
                <a:latin typeface="Arial" pitchFamily="34" charset="0"/>
                <a:ea typeface="ＭＳ Ｐゴシック" pitchFamily="34" charset="-128"/>
                <a:cs typeface="Times New Roman" pitchFamily="18" charset="0"/>
              </a:rPr>
              <a:t>rates</a:t>
            </a:r>
            <a:r>
              <a:rPr lang="en-US" baseline="0" dirty="0">
                <a:latin typeface="Arial" pitchFamily="34" charset="0"/>
                <a:ea typeface="ＭＳ Ｐゴシック" pitchFamily="34" charset="-128"/>
                <a:cs typeface="Times New Roman" pitchFamily="18" charset="0"/>
              </a:rPr>
              <a:t> have been</a:t>
            </a:r>
            <a:r>
              <a:rPr lang="en-US" dirty="0">
                <a:latin typeface="Arial" pitchFamily="34" charset="0"/>
                <a:ea typeface="ＭＳ Ｐゴシック" pitchFamily="34" charset="-128"/>
                <a:cs typeface="Times New Roman" pitchFamily="18" charset="0"/>
              </a:rPr>
              <a:t> generally declining</a:t>
            </a:r>
            <a:r>
              <a:rPr lang="en-US" baseline="0" dirty="0">
                <a:latin typeface="Arial" pitchFamily="34" charset="0"/>
                <a:ea typeface="ＭＳ Ｐゴシック" pitchFamily="34" charset="-128"/>
                <a:cs typeface="Times New Roman" pitchFamily="18" charset="0"/>
              </a:rPr>
              <a:t> since the mid-1980s. </a:t>
            </a:r>
            <a:r>
              <a:rPr lang="en-US" dirty="0">
                <a:latin typeface="Arial" pitchFamily="34" charset="0"/>
                <a:ea typeface="ＭＳ Ｐゴシック" pitchFamily="34" charset="-128"/>
                <a:cs typeface="Times New Roman" pitchFamily="18" charset="0"/>
              </a:rPr>
              <a:t>In contrast, incidence rates are increasing for liver</a:t>
            </a:r>
            <a:r>
              <a:rPr lang="en-US" baseline="0" dirty="0">
                <a:latin typeface="Arial" pitchFamily="34" charset="0"/>
                <a:ea typeface="ＭＳ Ｐゴシック" pitchFamily="34" charset="-128"/>
                <a:cs typeface="Times New Roman" pitchFamily="18" charset="0"/>
              </a:rPr>
              <a:t> and</a:t>
            </a:r>
            <a:r>
              <a:rPr lang="en-US" dirty="0">
                <a:latin typeface="Arial" pitchFamily="34" charset="0"/>
                <a:ea typeface="ＭＳ Ｐゴシック" pitchFamily="34" charset="-128"/>
                <a:cs typeface="Times New Roman" pitchFamily="18" charset="0"/>
              </a:rPr>
              <a:t> thyroid cancers, although the pace of the increase appears to be slowing for thyroid, particularly among whites</a:t>
            </a:r>
            <a:r>
              <a:rPr lang="en-US" baseline="0" dirty="0">
                <a:latin typeface="Arial" pitchFamily="34" charset="0"/>
                <a:ea typeface="ＭＳ Ｐゴシック" pitchFamily="34" charset="-128"/>
                <a:cs typeface="Times New Roman" pitchFamily="18" charset="0"/>
              </a:rPr>
              <a:t>. </a:t>
            </a:r>
            <a:endParaRPr lang="en-US" dirty="0">
              <a:latin typeface="Arial" pitchFamily="34" charset="0"/>
              <a:ea typeface="ＭＳ Ｐゴシック" pitchFamily="34" charset="-128"/>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C558FBC8-68AC-4537-9557-BDADA77036B2}" type="slidenum">
              <a:rPr lang="en-US" smtClean="0"/>
              <a:t>5</a:t>
            </a:fld>
            <a:endParaRPr lang="en-US"/>
          </a:p>
        </p:txBody>
      </p:sp>
    </p:spTree>
    <p:extLst>
      <p:ext uri="{BB962C8B-B14F-4D97-AF65-F5344CB8AC3E}">
        <p14:creationId xmlns:p14="http://schemas.microsoft.com/office/powerpoint/2010/main" val="1200694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pitchFamily="34" charset="0"/>
                <a:ea typeface="ＭＳ Ｐゴシック" pitchFamily="34" charset="-128"/>
              </a:rPr>
              <a:t>Cancer incidence rates are higher in males than in females for</a:t>
            </a:r>
            <a:r>
              <a:rPr lang="en-US" baseline="0" dirty="0">
                <a:latin typeface="Arial" pitchFamily="34" charset="0"/>
                <a:ea typeface="ＭＳ Ｐゴシック" pitchFamily="34" charset="-128"/>
              </a:rPr>
              <a:t> </a:t>
            </a:r>
            <a:r>
              <a:rPr lang="en-US" dirty="0">
                <a:latin typeface="Arial" pitchFamily="34" charset="0"/>
                <a:ea typeface="ＭＳ Ｐゴシック" pitchFamily="34" charset="-128"/>
              </a:rPr>
              <a:t>each racial/ethnic population. The highest incidence rates </a:t>
            </a:r>
            <a:r>
              <a:rPr lang="en-US" baseline="0" dirty="0">
                <a:latin typeface="Arial" pitchFamily="34" charset="0"/>
                <a:ea typeface="ＭＳ Ｐゴシック" pitchFamily="34" charset="-128"/>
              </a:rPr>
              <a:t>are in blacks among males and in whites among females. Asian/Pacific Islanders have the lowest rates in both sexes.</a:t>
            </a:r>
            <a:endParaRPr lang="en-US" dirty="0">
              <a:latin typeface="Arial" pitchFamily="34" charset="0"/>
              <a:ea typeface="ＭＳ Ｐゴシック" pitchFamily="34" charset="-128"/>
            </a:endParaRPr>
          </a:p>
          <a:p>
            <a:pPr eaLnBrk="1" hangingPunct="1"/>
            <a:r>
              <a:rPr lang="en-US" dirty="0">
                <a:latin typeface="Arial" pitchFamily="34" charset="0"/>
                <a:ea typeface="ＭＳ Ｐゴシック" pitchFamily="34" charset="-128"/>
              </a:rPr>
              <a:t> </a:t>
            </a:r>
          </a:p>
          <a:p>
            <a:pPr eaLnBrk="1" hangingPunct="1"/>
            <a:r>
              <a:rPr lang="en-US" b="0" dirty="0">
                <a:latin typeface="Arial" pitchFamily="34" charset="0"/>
                <a:ea typeface="ＭＳ Ｐゴシック" pitchFamily="34" charset="-128"/>
              </a:rPr>
              <a:t>It is important to note that these are broadly defined groups within</a:t>
            </a:r>
            <a:r>
              <a:rPr lang="en-US" b="0" baseline="0" dirty="0">
                <a:latin typeface="Arial" pitchFamily="34" charset="0"/>
                <a:ea typeface="ＭＳ Ｐゴシック" pitchFamily="34" charset="-128"/>
              </a:rPr>
              <a:t> which cancer rates vary substantially. In addition, </a:t>
            </a:r>
            <a:r>
              <a:rPr lang="en-US" b="0" dirty="0">
                <a:latin typeface="Arial" pitchFamily="34" charset="0"/>
                <a:ea typeface="ＭＳ Ｐゴシック" pitchFamily="34" charset="-128"/>
              </a:rPr>
              <a:t>rates </a:t>
            </a:r>
            <a:r>
              <a:rPr lang="en-US" dirty="0">
                <a:latin typeface="Arial" pitchFamily="34" charset="0"/>
                <a:ea typeface="ＭＳ Ｐゴシック" pitchFamily="34" charset="-128"/>
              </a:rPr>
              <a:t>for populations other than white and black</a:t>
            </a:r>
            <a:r>
              <a:rPr lang="en-US" baseline="0" dirty="0">
                <a:latin typeface="Arial" pitchFamily="34" charset="0"/>
                <a:ea typeface="ＭＳ Ｐゴシック" pitchFamily="34" charset="-128"/>
              </a:rPr>
              <a:t> </a:t>
            </a:r>
            <a:r>
              <a:rPr lang="en-US" dirty="0">
                <a:latin typeface="Arial" pitchFamily="34" charset="0"/>
                <a:ea typeface="ＭＳ Ｐゴシック" pitchFamily="34" charset="-128"/>
              </a:rPr>
              <a:t>may be underestimated due</a:t>
            </a:r>
            <a:r>
              <a:rPr lang="en-US" baseline="0" dirty="0">
                <a:latin typeface="Arial" pitchFamily="34" charset="0"/>
                <a:ea typeface="ＭＳ Ｐゴシック" pitchFamily="34" charset="-128"/>
              </a:rPr>
              <a:t> to incomplete information on</a:t>
            </a:r>
            <a:r>
              <a:rPr lang="en-US" dirty="0">
                <a:latin typeface="Arial" pitchFamily="34" charset="0"/>
                <a:ea typeface="ＭＳ Ｐゴシック" pitchFamily="34" charset="-128"/>
              </a:rPr>
              <a:t> race/ethnicity in medical records. </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C558FBC8-68AC-4537-9557-BDADA77036B2}" type="slidenum">
              <a:rPr lang="en-US" smtClean="0"/>
              <a:t>6</a:t>
            </a:fld>
            <a:endParaRPr lang="en-US"/>
          </a:p>
        </p:txBody>
      </p:sp>
    </p:spTree>
    <p:extLst>
      <p:ext uri="{BB962C8B-B14F-4D97-AF65-F5344CB8AC3E}">
        <p14:creationId xmlns:p14="http://schemas.microsoft.com/office/powerpoint/2010/main" val="3391073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cs typeface="Times New Roman" pitchFamily="18" charset="0"/>
              </a:rPr>
              <a:t>Since the mid-1970s, cancer incidence rates</a:t>
            </a:r>
            <a:r>
              <a:rPr lang="en-US" baseline="0" dirty="0">
                <a:latin typeface="Arial" pitchFamily="34" charset="0"/>
                <a:ea typeface="ＭＳ Ｐゴシック" pitchFamily="34" charset="-128"/>
                <a:cs typeface="Times New Roman" pitchFamily="18" charset="0"/>
              </a:rPr>
              <a:t> for all sites combined have been substantially </a:t>
            </a:r>
            <a:r>
              <a:rPr lang="en-US" dirty="0">
                <a:latin typeface="Arial" pitchFamily="34" charset="0"/>
                <a:ea typeface="ＭＳ Ｐゴシック" pitchFamily="34" charset="-128"/>
                <a:cs typeface="Times New Roman" pitchFamily="18" charset="0"/>
              </a:rPr>
              <a:t>higher among black than white males,</a:t>
            </a:r>
            <a:r>
              <a:rPr lang="en-US" baseline="0" dirty="0">
                <a:latin typeface="Arial" pitchFamily="34" charset="0"/>
                <a:ea typeface="ＭＳ Ｐゴシック" pitchFamily="34" charset="-128"/>
                <a:cs typeface="Times New Roman" pitchFamily="18" charset="0"/>
              </a:rPr>
              <a:t> while</a:t>
            </a:r>
            <a:r>
              <a:rPr lang="en-US" dirty="0">
                <a:latin typeface="Arial" pitchFamily="34" charset="0"/>
                <a:ea typeface="ＭＳ Ｐゴシック" pitchFamily="34" charset="-128"/>
                <a:cs typeface="Times New Roman" pitchFamily="18" charset="0"/>
              </a:rPr>
              <a:t> among</a:t>
            </a:r>
            <a:r>
              <a:rPr lang="en-US" baseline="0" dirty="0">
                <a:latin typeface="Arial" pitchFamily="34" charset="0"/>
                <a:ea typeface="ＭＳ Ｐゴシック" pitchFamily="34" charset="-128"/>
                <a:cs typeface="Times New Roman" pitchFamily="18" charset="0"/>
              </a:rPr>
              <a:t> females </a:t>
            </a:r>
            <a:r>
              <a:rPr lang="en-US" dirty="0">
                <a:latin typeface="Arial" pitchFamily="34" charset="0"/>
                <a:ea typeface="ＭＳ Ｐゴシック" pitchFamily="34" charset="-128"/>
                <a:cs typeface="Times New Roman" pitchFamily="18" charset="0"/>
              </a:rPr>
              <a:t>rates are slightly higher in whites</a:t>
            </a:r>
            <a:r>
              <a:rPr lang="en-US" baseline="0" dirty="0">
                <a:latin typeface="Arial" pitchFamily="34" charset="0"/>
                <a:ea typeface="ＭＳ Ｐゴシック" pitchFamily="34" charset="-128"/>
                <a:cs typeface="Times New Roman" pitchFamily="18" charset="0"/>
              </a:rPr>
              <a:t>.</a:t>
            </a:r>
            <a:r>
              <a:rPr lang="en-US" dirty="0">
                <a:latin typeface="Arial" pitchFamily="34" charset="0"/>
                <a:ea typeface="ＭＳ Ｐゴシック" pitchFamily="34" charset="-128"/>
                <a:cs typeface="Times New Roman" pitchFamily="18" charset="0"/>
              </a:rPr>
              <a:t> The</a:t>
            </a:r>
            <a:r>
              <a:rPr lang="en-US" baseline="0" dirty="0">
                <a:latin typeface="Arial" pitchFamily="34" charset="0"/>
                <a:ea typeface="ＭＳ Ｐゴシック" pitchFamily="34" charset="-128"/>
                <a:cs typeface="Times New Roman" pitchFamily="18" charset="0"/>
              </a:rPr>
              <a:t> higher rates among white compared to black females</a:t>
            </a:r>
            <a:r>
              <a:rPr lang="en-US" dirty="0">
                <a:latin typeface="Arial" pitchFamily="34" charset="0"/>
                <a:ea typeface="ＭＳ Ｐゴシック" pitchFamily="34" charset="-128"/>
                <a:cs typeface="Times New Roman" pitchFamily="18" charset="0"/>
              </a:rPr>
              <a:t> has been </a:t>
            </a:r>
            <a:r>
              <a:rPr lang="en-US" dirty="0">
                <a:latin typeface="Arial" pitchFamily="34" charset="0"/>
                <a:ea typeface="ＭＳ Ｐゴシック" pitchFamily="34" charset="-128"/>
              </a:rPr>
              <a:t>driven by lung and breast cancers; however</a:t>
            </a:r>
            <a:r>
              <a:rPr lang="en-US" baseline="0" dirty="0">
                <a:latin typeface="Arial" pitchFamily="34" charset="0"/>
                <a:ea typeface="ＭＳ Ｐゴシック" pitchFamily="34" charset="-128"/>
              </a:rPr>
              <a:t>, breast cancer incidence rates in these two groups are converging. </a:t>
            </a:r>
            <a:endParaRPr lang="en-US" dirty="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C558FBC8-68AC-4537-9557-BDADA77036B2}" type="slidenum">
              <a:rPr lang="en-US" smtClean="0"/>
              <a:t>7</a:t>
            </a:fld>
            <a:endParaRPr lang="en-US"/>
          </a:p>
        </p:txBody>
      </p:sp>
    </p:spTree>
    <p:extLst>
      <p:ext uri="{BB962C8B-B14F-4D97-AF65-F5344CB8AC3E}">
        <p14:creationId xmlns:p14="http://schemas.microsoft.com/office/powerpoint/2010/main" val="1137732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cs typeface="Times New Roman" pitchFamily="18" charset="0"/>
              </a:rPr>
              <a:t>For American males, the average lifetime risk of developing cancer is 39.3%, a little more than 1 in 3. These figures are based on the average experience of the entire male population and vary for individuals because of lifestyle and other factors. For example, cancer risk among smokers</a:t>
            </a:r>
            <a:r>
              <a:rPr lang="en-US" baseline="0" dirty="0">
                <a:latin typeface="Arial" pitchFamily="34" charset="0"/>
                <a:ea typeface="ＭＳ Ｐゴシック" pitchFamily="34" charset="-128"/>
                <a:cs typeface="Times New Roman" pitchFamily="18" charset="0"/>
              </a:rPr>
              <a:t> is higher than among nonsmokers.</a:t>
            </a:r>
            <a:endParaRPr lang="en-US" dirty="0">
              <a:latin typeface="Arial" pitchFamily="34" charset="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C558FBC8-68AC-4537-9557-BDADA77036B2}" type="slidenum">
              <a:rPr lang="en-US" smtClean="0"/>
              <a:t>8</a:t>
            </a:fld>
            <a:endParaRPr lang="en-US"/>
          </a:p>
        </p:txBody>
      </p:sp>
    </p:spTree>
    <p:extLst>
      <p:ext uri="{BB962C8B-B14F-4D97-AF65-F5344CB8AC3E}">
        <p14:creationId xmlns:p14="http://schemas.microsoft.com/office/powerpoint/2010/main" val="3301325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ea typeface="ＭＳ Ｐゴシック" pitchFamily="34" charset="-128"/>
                <a:cs typeface="Times New Roman" pitchFamily="18" charset="0"/>
              </a:rPr>
              <a:t>The risk of</a:t>
            </a:r>
            <a:r>
              <a:rPr lang="en-US" baseline="0" dirty="0">
                <a:latin typeface="Arial" pitchFamily="34" charset="0"/>
                <a:ea typeface="ＭＳ Ｐゴシック" pitchFamily="34" charset="-128"/>
                <a:cs typeface="Times New Roman" pitchFamily="18" charset="0"/>
              </a:rPr>
              <a:t> an American woman developing cancer over her</a:t>
            </a:r>
            <a:r>
              <a:rPr lang="en-US" dirty="0">
                <a:latin typeface="Arial" pitchFamily="34" charset="0"/>
                <a:ea typeface="ＭＳ Ｐゴシック" pitchFamily="34" charset="-128"/>
                <a:cs typeface="Times New Roman" pitchFamily="18" charset="0"/>
              </a:rPr>
              <a:t> lifetime is 37.7% (slightly more than one</a:t>
            </a:r>
            <a:r>
              <a:rPr lang="en-US" baseline="0" dirty="0">
                <a:latin typeface="Arial" pitchFamily="34" charset="0"/>
                <a:ea typeface="ＭＳ Ｐゴシック" pitchFamily="34" charset="-128"/>
                <a:cs typeface="Times New Roman" pitchFamily="18" charset="0"/>
              </a:rPr>
              <a:t> in three)</a:t>
            </a:r>
            <a:r>
              <a:rPr lang="en-US" dirty="0">
                <a:latin typeface="Arial" pitchFamily="34" charset="0"/>
                <a:ea typeface="ＭＳ Ｐゴシック" pitchFamily="34" charset="-128"/>
                <a:cs typeface="Times New Roman" pitchFamily="18" charset="0"/>
              </a:rPr>
              <a:t>.  </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C558FBC8-68AC-4537-9557-BDADA77036B2}" type="slidenum">
              <a:rPr lang="en-US" smtClean="0"/>
              <a:t>9</a:t>
            </a:fld>
            <a:endParaRPr lang="en-US"/>
          </a:p>
        </p:txBody>
      </p:sp>
    </p:spTree>
    <p:extLst>
      <p:ext uri="{BB962C8B-B14F-4D97-AF65-F5344CB8AC3E}">
        <p14:creationId xmlns:p14="http://schemas.microsoft.com/office/powerpoint/2010/main" val="229478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269AAE-69B4-45D1-BF99-EA138C30DB1F}" type="datetimeFigureOut">
              <a:rPr lang="en-US">
                <a:solidFill>
                  <a:prstClr val="black">
                    <a:tint val="75000"/>
                  </a:prstClr>
                </a:solidFill>
              </a:rPr>
              <a:pPr/>
              <a:t>12/20/2018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B7C0701-7F5E-429C-9BBA-04F2FFD77617}" type="slidenum">
              <a:rPr lang="en-US">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624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269AAE-69B4-45D1-BF99-EA138C30DB1F}" type="datetimeFigureOut">
              <a:rPr lang="en-US">
                <a:solidFill>
                  <a:prstClr val="black">
                    <a:tint val="75000"/>
                  </a:prstClr>
                </a:solidFill>
              </a:rPr>
              <a:pPr/>
              <a:t>12/20/2018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B7C0701-7F5E-429C-9BBA-04F2FFD77617}" type="slidenum">
              <a:rPr lang="en-US">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88624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269AAE-69B4-45D1-BF99-EA138C30DB1F}" type="datetimeFigureOut">
              <a:rPr lang="en-US">
                <a:solidFill>
                  <a:prstClr val="black">
                    <a:tint val="75000"/>
                  </a:prstClr>
                </a:solidFill>
              </a:rPr>
              <a:pPr/>
              <a:t>12/20/2018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B7C0701-7F5E-429C-9BBA-04F2FFD77617}" type="slidenum">
              <a:rPr lang="en-US">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8318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1588"/>
            <a:ext cx="7808913" cy="50276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en-US" sz="2400" dirty="0">
              <a:solidFill>
                <a:srgbClr val="000000"/>
              </a:solidFill>
              <a:latin typeface="KeplerRegular" pitchFamily="2" charset="0"/>
              <a:ea typeface="ＭＳ Ｐゴシック" pitchFamily="34" charset="-128"/>
            </a:endParaRPr>
          </a:p>
        </p:txBody>
      </p:sp>
      <p:pic>
        <p:nvPicPr>
          <p:cNvPr id="5"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2700" y="5943600"/>
            <a:ext cx="97155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651" name="Rectangle 3"/>
          <p:cNvSpPr>
            <a:spLocks noGrp="1" noChangeArrowheads="1"/>
          </p:cNvSpPr>
          <p:nvPr>
            <p:ph type="ctrTitle"/>
          </p:nvPr>
        </p:nvSpPr>
        <p:spPr bwMode="white">
          <a:xfrm>
            <a:off x="1676400" y="273050"/>
            <a:ext cx="5754688" cy="762000"/>
          </a:xfrm>
        </p:spPr>
        <p:txBody>
          <a:bodyPr/>
          <a:lstStyle>
            <a:lvl1pPr>
              <a:lnSpc>
                <a:spcPct val="90000"/>
              </a:lnSpc>
              <a:defRPr>
                <a:solidFill>
                  <a:schemeClr val="bg1"/>
                </a:solidFill>
              </a:defRPr>
            </a:lvl1pPr>
          </a:lstStyle>
          <a:p>
            <a:r>
              <a:rPr lang="en-US"/>
              <a:t>Click to edit Master title style</a:t>
            </a:r>
          </a:p>
        </p:txBody>
      </p:sp>
      <p:sp>
        <p:nvSpPr>
          <p:cNvPr id="411652" name="Rectangle 4"/>
          <p:cNvSpPr>
            <a:spLocks noGrp="1" noChangeArrowheads="1"/>
          </p:cNvSpPr>
          <p:nvPr>
            <p:ph type="subTitle" idx="1"/>
          </p:nvPr>
        </p:nvSpPr>
        <p:spPr bwMode="white">
          <a:xfrm>
            <a:off x="1676400" y="1219200"/>
            <a:ext cx="5754688" cy="1752600"/>
          </a:xfrm>
        </p:spPr>
        <p:txBody>
          <a:bodyPr/>
          <a:lstStyle>
            <a:lvl1pPr>
              <a:defRPr sz="2800">
                <a:solidFill>
                  <a:schemeClr val="bg1"/>
                </a:solidFill>
                <a:latin typeface="KeplerRegular" pitchFamily="2" charset="0"/>
              </a:defRPr>
            </a:lvl1pPr>
          </a:lstStyle>
          <a:p>
            <a:r>
              <a:rPr lang="en-US"/>
              <a:t>Click to edit Master subtitle style</a:t>
            </a:r>
          </a:p>
        </p:txBody>
      </p:sp>
      <p:sp>
        <p:nvSpPr>
          <p:cNvPr id="6" name="Rectangle 5"/>
          <p:cNvSpPr>
            <a:spLocks noGrp="1" noChangeArrowheads="1"/>
          </p:cNvSpPr>
          <p:nvPr>
            <p:ph type="ftr" sz="quarter" idx="10"/>
          </p:nvPr>
        </p:nvSpPr>
        <p:spPr>
          <a:xfrm>
            <a:off x="4572000" y="6400800"/>
            <a:ext cx="2895600" cy="304800"/>
          </a:xfrm>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1807468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3137921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67485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76400" y="1219200"/>
            <a:ext cx="33147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3500" y="1219200"/>
            <a:ext cx="33147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78386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214096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5113783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12214447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104389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269AAE-69B4-45D1-BF99-EA138C30DB1F}" type="datetimeFigureOut">
              <a:rPr lang="en-US">
                <a:solidFill>
                  <a:prstClr val="black">
                    <a:tint val="75000"/>
                  </a:prstClr>
                </a:solidFill>
              </a:rPr>
              <a:pPr/>
              <a:t>12/20/2018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B7C0701-7F5E-429C-9BBA-04F2FFD77617}" type="slidenum">
              <a:rPr lang="en-US">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587782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3372913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605314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271463"/>
            <a:ext cx="1695450" cy="5824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76400" y="271463"/>
            <a:ext cx="4933950" cy="5824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5643172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676400" y="271463"/>
            <a:ext cx="6781800" cy="762000"/>
          </a:xfrm>
        </p:spPr>
        <p:txBody>
          <a:bodyPr/>
          <a:lstStyle/>
          <a:p>
            <a:r>
              <a:rPr lang="en-US"/>
              <a:t>Click to edit Master title style</a:t>
            </a:r>
          </a:p>
        </p:txBody>
      </p:sp>
      <p:sp>
        <p:nvSpPr>
          <p:cNvPr id="3" name="Chart Placeholder 2"/>
          <p:cNvSpPr>
            <a:spLocks noGrp="1"/>
          </p:cNvSpPr>
          <p:nvPr>
            <p:ph type="chart" idx="1"/>
          </p:nvPr>
        </p:nvSpPr>
        <p:spPr>
          <a:xfrm>
            <a:off x="1676400" y="1219200"/>
            <a:ext cx="6781800" cy="4876800"/>
          </a:xfrm>
        </p:spPr>
        <p:txBody>
          <a:bodyPr/>
          <a:lstStyle/>
          <a:p>
            <a:pPr lvl="0"/>
            <a:endParaRPr lang="en-US" noProof="0" dirty="0"/>
          </a:p>
        </p:txBody>
      </p:sp>
      <p:sp>
        <p:nvSpPr>
          <p:cNvPr id="4" name="Rectangle 4"/>
          <p:cNvSpPr>
            <a:spLocks noGrp="1" noChangeArrowheads="1"/>
          </p:cNvSpPr>
          <p:nvPr>
            <p:ph type="ftr" sz="quarter" idx="10"/>
          </p:nvPr>
        </p:nvSpPr>
        <p:spPr>
          <a:ln/>
        </p:spPr>
        <p:txBody>
          <a:bodyPr/>
          <a:lstStyle>
            <a:lvl1pPr>
              <a:defRPr/>
            </a:lvl1pPr>
          </a:lstStyle>
          <a:p>
            <a:pPr>
              <a:defRPr/>
            </a:pPr>
            <a:endParaRPr lang="en-US" dirty="0">
              <a:solidFill>
                <a:srgbClr val="000000"/>
              </a:solidFill>
            </a:endParaRPr>
          </a:p>
        </p:txBody>
      </p:sp>
    </p:spTree>
    <p:extLst>
      <p:ext uri="{BB962C8B-B14F-4D97-AF65-F5344CB8AC3E}">
        <p14:creationId xmlns:p14="http://schemas.microsoft.com/office/powerpoint/2010/main" val="2779594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676400" y="271463"/>
            <a:ext cx="6781800" cy="762000"/>
          </a:xfrm>
        </p:spPr>
        <p:txBody>
          <a:bodyPr/>
          <a:lstStyle/>
          <a:p>
            <a:r>
              <a:rPr lang="en-US"/>
              <a:t>Click to edit Master title style</a:t>
            </a:r>
          </a:p>
        </p:txBody>
      </p:sp>
      <p:sp>
        <p:nvSpPr>
          <p:cNvPr id="3" name="Content Placeholder 2"/>
          <p:cNvSpPr>
            <a:spLocks noGrp="1"/>
          </p:cNvSpPr>
          <p:nvPr>
            <p:ph sz="quarter" idx="1"/>
          </p:nvPr>
        </p:nvSpPr>
        <p:spPr>
          <a:xfrm>
            <a:off x="1676400" y="1219200"/>
            <a:ext cx="33147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43500" y="1219200"/>
            <a:ext cx="33147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1676400" y="3733800"/>
            <a:ext cx="33147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143500" y="3733800"/>
            <a:ext cx="33147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p:txBody>
          <a:bodyPr/>
          <a:lstStyle>
            <a:lvl1pPr algn="l" fontAlgn="auto">
              <a:spcBef>
                <a:spcPts val="0"/>
              </a:spcBef>
              <a:spcAft>
                <a:spcPts val="0"/>
              </a:spcAft>
              <a:defRPr>
                <a:ea typeface="+mn-ea"/>
              </a:defRPr>
            </a:lvl1pPr>
          </a:lstStyle>
          <a:p>
            <a:pPr>
              <a:defRPr/>
            </a:pPr>
            <a:endParaRPr lang="en-US" dirty="0">
              <a:solidFill>
                <a:srgbClr val="000000"/>
              </a:solidFill>
            </a:endParaRPr>
          </a:p>
        </p:txBody>
      </p:sp>
    </p:spTree>
    <p:extLst>
      <p:ext uri="{BB962C8B-B14F-4D97-AF65-F5344CB8AC3E}">
        <p14:creationId xmlns:p14="http://schemas.microsoft.com/office/powerpoint/2010/main" val="151155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269AAE-69B4-45D1-BF99-EA138C30DB1F}" type="datetimeFigureOut">
              <a:rPr lang="en-US">
                <a:solidFill>
                  <a:prstClr val="black">
                    <a:tint val="75000"/>
                  </a:prstClr>
                </a:solidFill>
              </a:rPr>
              <a:pPr/>
              <a:t>12/20/2018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B7C0701-7F5E-429C-9BBA-04F2FFD77617}" type="slidenum">
              <a:rPr lang="en-US">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3053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269AAE-69B4-45D1-BF99-EA138C30DB1F}" type="datetimeFigureOut">
              <a:rPr lang="en-US">
                <a:solidFill>
                  <a:prstClr val="black">
                    <a:tint val="75000"/>
                  </a:prstClr>
                </a:solidFill>
              </a:rPr>
              <a:pPr/>
              <a:t>12/20/2018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B7C0701-7F5E-429C-9BBA-04F2FFD77617}" type="slidenum">
              <a:rPr lang="en-US">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1247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269AAE-69B4-45D1-BF99-EA138C30DB1F}" type="datetimeFigureOut">
              <a:rPr lang="en-US">
                <a:solidFill>
                  <a:prstClr val="black">
                    <a:tint val="75000"/>
                  </a:prstClr>
                </a:solidFill>
              </a:rPr>
              <a:pPr/>
              <a:t>12/20/2018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B7C0701-7F5E-429C-9BBA-04F2FFD77617}" type="slidenum">
              <a:rPr lang="en-US">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42967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269AAE-69B4-45D1-BF99-EA138C30DB1F}" type="datetimeFigureOut">
              <a:rPr lang="en-US">
                <a:solidFill>
                  <a:prstClr val="black">
                    <a:tint val="75000"/>
                  </a:prstClr>
                </a:solidFill>
              </a:rPr>
              <a:pPr/>
              <a:t>12/20/2018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B7C0701-7F5E-429C-9BBA-04F2FFD77617}" type="slidenum">
              <a:rPr lang="en-US">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2958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69AAE-69B4-45D1-BF99-EA138C30DB1F}" type="datetimeFigureOut">
              <a:rPr lang="en-US">
                <a:solidFill>
                  <a:prstClr val="black">
                    <a:tint val="75000"/>
                  </a:prstClr>
                </a:solidFill>
              </a:rPr>
              <a:pPr/>
              <a:t>12/20/2018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B7C0701-7F5E-429C-9BBA-04F2FFD77617}" type="slidenum">
              <a:rPr lang="en-US">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16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269AAE-69B4-45D1-BF99-EA138C30DB1F}" type="datetimeFigureOut">
              <a:rPr lang="en-US">
                <a:solidFill>
                  <a:prstClr val="black">
                    <a:tint val="75000"/>
                  </a:prstClr>
                </a:solidFill>
              </a:rPr>
              <a:pPr/>
              <a:t>12/20/2018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B7C0701-7F5E-429C-9BBA-04F2FFD77617}" type="slidenum">
              <a:rPr lang="en-US">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95584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269AAE-69B4-45D1-BF99-EA138C30DB1F}" type="datetimeFigureOut">
              <a:rPr lang="en-US">
                <a:solidFill>
                  <a:prstClr val="black">
                    <a:tint val="75000"/>
                  </a:prstClr>
                </a:solidFill>
              </a:rPr>
              <a:pPr/>
              <a:t>12/20/2018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B7C0701-7F5E-429C-9BBA-04F2FFD77617}" type="slidenum">
              <a:rPr lang="en-US">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754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69AAE-69B4-45D1-BF99-EA138C30DB1F}" type="datetimeFigureOut">
              <a:rPr lang="en-US" smtClean="0">
                <a:solidFill>
                  <a:prstClr val="black">
                    <a:tint val="75000"/>
                  </a:prstClr>
                </a:solidFill>
              </a:rPr>
              <a:pPr/>
              <a:t>12/20/2018</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C0701-7F5E-429C-9BBA-04F2FFD7761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082453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676400" y="271463"/>
            <a:ext cx="6781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1676400" y="1219200"/>
            <a:ext cx="6781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628" name="Rectangle 4"/>
          <p:cNvSpPr>
            <a:spLocks noGrp="1" noChangeArrowheads="1"/>
          </p:cNvSpPr>
          <p:nvPr>
            <p:ph type="ftr" sz="quarter" idx="3"/>
          </p:nvPr>
        </p:nvSpPr>
        <p:spPr bwMode="auto">
          <a:xfrm>
            <a:off x="5562600" y="6400800"/>
            <a:ext cx="2895600" cy="304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900">
                <a:latin typeface="FrutigerBold" pitchFamily="2" charset="0"/>
              </a:defRPr>
            </a:lvl1pPr>
          </a:lstStyle>
          <a:p>
            <a:pPr algn="r" fontAlgn="base">
              <a:spcBef>
                <a:spcPct val="0"/>
              </a:spcBef>
              <a:spcAft>
                <a:spcPct val="0"/>
              </a:spcAft>
              <a:defRPr/>
            </a:pPr>
            <a:endParaRPr lang="en-US" dirty="0">
              <a:solidFill>
                <a:srgbClr val="000000"/>
              </a:solidFill>
              <a:ea typeface="ＭＳ Ｐゴシック" pitchFamily="34" charset="-128"/>
            </a:endParaRPr>
          </a:p>
        </p:txBody>
      </p:sp>
      <p:sp>
        <p:nvSpPr>
          <p:cNvPr id="2053" name="Rectangle 7"/>
          <p:cNvSpPr>
            <a:spLocks noChangeArrowheads="1"/>
          </p:cNvSpPr>
          <p:nvPr userDrawn="1"/>
        </p:nvSpPr>
        <p:spPr bwMode="auto">
          <a:xfrm>
            <a:off x="0" y="1600200"/>
            <a:ext cx="914400" cy="52578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en-US" sz="2400" dirty="0">
              <a:solidFill>
                <a:srgbClr val="000000"/>
              </a:solidFill>
              <a:latin typeface="KeplerRegular" pitchFamily="2" charset="0"/>
              <a:ea typeface="ＭＳ Ｐゴシック" pitchFamily="34" charset="-128"/>
            </a:endParaRPr>
          </a:p>
        </p:txBody>
      </p:sp>
      <p:sp>
        <p:nvSpPr>
          <p:cNvPr id="2054" name="Rectangle 7"/>
          <p:cNvSpPr>
            <a:spLocks noChangeArrowheads="1"/>
          </p:cNvSpPr>
          <p:nvPr userDrawn="1"/>
        </p:nvSpPr>
        <p:spPr bwMode="auto">
          <a:xfrm>
            <a:off x="0" y="0"/>
            <a:ext cx="914400" cy="1524000"/>
          </a:xfrm>
          <a:prstGeom prst="rect">
            <a:avLst/>
          </a:prstGeom>
          <a:solidFill>
            <a:schemeClr val="bg2">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en-US" sz="2400" dirty="0">
              <a:solidFill>
                <a:srgbClr val="000000"/>
              </a:solidFill>
              <a:latin typeface="KeplerRegular" pitchFamily="2" charset="0"/>
              <a:ea typeface="ＭＳ Ｐゴシック" pitchFamily="34" charset="-128"/>
            </a:endParaRPr>
          </a:p>
        </p:txBody>
      </p:sp>
    </p:spTree>
    <p:extLst>
      <p:ext uri="{BB962C8B-B14F-4D97-AF65-F5344CB8AC3E}">
        <p14:creationId xmlns:p14="http://schemas.microsoft.com/office/powerpoint/2010/main" val="13411572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rtl="0" eaLnBrk="0" fontAlgn="base" hangingPunct="0">
        <a:spcBef>
          <a:spcPct val="0"/>
        </a:spcBef>
        <a:spcAft>
          <a:spcPct val="0"/>
        </a:spcAft>
        <a:defRPr sz="30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FrutigerBold" pitchFamily="2" charset="0"/>
          <a:ea typeface="Arial" charset="0"/>
          <a:cs typeface="Arial" charset="0"/>
        </a:defRPr>
      </a:lvl2pPr>
      <a:lvl3pPr algn="l" rtl="0" eaLnBrk="0" fontAlgn="base" hangingPunct="0">
        <a:spcBef>
          <a:spcPct val="0"/>
        </a:spcBef>
        <a:spcAft>
          <a:spcPct val="0"/>
        </a:spcAft>
        <a:defRPr sz="3000">
          <a:solidFill>
            <a:schemeClr val="tx1"/>
          </a:solidFill>
          <a:latin typeface="FrutigerBold" pitchFamily="2" charset="0"/>
          <a:ea typeface="Arial" charset="0"/>
          <a:cs typeface="Arial" charset="0"/>
        </a:defRPr>
      </a:lvl3pPr>
      <a:lvl4pPr algn="l" rtl="0" eaLnBrk="0" fontAlgn="base" hangingPunct="0">
        <a:spcBef>
          <a:spcPct val="0"/>
        </a:spcBef>
        <a:spcAft>
          <a:spcPct val="0"/>
        </a:spcAft>
        <a:defRPr sz="3000">
          <a:solidFill>
            <a:schemeClr val="tx1"/>
          </a:solidFill>
          <a:latin typeface="FrutigerBold" pitchFamily="2" charset="0"/>
          <a:ea typeface="Arial" charset="0"/>
          <a:cs typeface="Arial" charset="0"/>
        </a:defRPr>
      </a:lvl4pPr>
      <a:lvl5pPr algn="l" rtl="0" eaLnBrk="0" fontAlgn="base" hangingPunct="0">
        <a:spcBef>
          <a:spcPct val="0"/>
        </a:spcBef>
        <a:spcAft>
          <a:spcPct val="0"/>
        </a:spcAft>
        <a:defRPr sz="3000">
          <a:solidFill>
            <a:schemeClr val="tx1"/>
          </a:solidFill>
          <a:latin typeface="FrutigerBold" pitchFamily="2" charset="0"/>
          <a:ea typeface="Arial" charset="0"/>
          <a:cs typeface="Arial" charset="0"/>
        </a:defRPr>
      </a:lvl5pPr>
      <a:lvl6pPr marL="457200" algn="l" rtl="0" fontAlgn="base">
        <a:spcBef>
          <a:spcPct val="0"/>
        </a:spcBef>
        <a:spcAft>
          <a:spcPct val="0"/>
        </a:spcAft>
        <a:defRPr sz="3000">
          <a:solidFill>
            <a:schemeClr val="tx1"/>
          </a:solidFill>
          <a:latin typeface="FrutigerBold" pitchFamily="2" charset="0"/>
          <a:ea typeface="Arial" charset="0"/>
          <a:cs typeface="Arial" charset="0"/>
        </a:defRPr>
      </a:lvl6pPr>
      <a:lvl7pPr marL="914400" algn="l" rtl="0" fontAlgn="base">
        <a:spcBef>
          <a:spcPct val="0"/>
        </a:spcBef>
        <a:spcAft>
          <a:spcPct val="0"/>
        </a:spcAft>
        <a:defRPr sz="3000">
          <a:solidFill>
            <a:schemeClr val="tx1"/>
          </a:solidFill>
          <a:latin typeface="FrutigerBold" pitchFamily="2" charset="0"/>
          <a:ea typeface="Arial" charset="0"/>
          <a:cs typeface="Arial" charset="0"/>
        </a:defRPr>
      </a:lvl7pPr>
      <a:lvl8pPr marL="1371600" algn="l" rtl="0" fontAlgn="base">
        <a:spcBef>
          <a:spcPct val="0"/>
        </a:spcBef>
        <a:spcAft>
          <a:spcPct val="0"/>
        </a:spcAft>
        <a:defRPr sz="3000">
          <a:solidFill>
            <a:schemeClr val="tx1"/>
          </a:solidFill>
          <a:latin typeface="FrutigerBold" pitchFamily="2" charset="0"/>
          <a:ea typeface="Arial" charset="0"/>
          <a:cs typeface="Arial" charset="0"/>
        </a:defRPr>
      </a:lvl8pPr>
      <a:lvl9pPr marL="1828800" algn="l" rtl="0" fontAlgn="base">
        <a:spcBef>
          <a:spcPct val="0"/>
        </a:spcBef>
        <a:spcAft>
          <a:spcPct val="0"/>
        </a:spcAft>
        <a:defRPr sz="3000">
          <a:solidFill>
            <a:schemeClr val="tx1"/>
          </a:solidFill>
          <a:latin typeface="FrutigerBold" pitchFamily="2" charset="0"/>
          <a:ea typeface="Arial" charset="0"/>
          <a:cs typeface="Arial" charset="0"/>
        </a:defRPr>
      </a:lvl9pPr>
    </p:titleStyle>
    <p:bodyStyle>
      <a:lvl1pPr marL="342900" indent="-342900" algn="l" rtl="0" eaLnBrk="0" fontAlgn="base" hangingPunct="0">
        <a:spcBef>
          <a:spcPct val="100000"/>
        </a:spcBef>
        <a:spcAft>
          <a:spcPct val="0"/>
        </a:spcAft>
        <a:defRPr sz="2600">
          <a:solidFill>
            <a:schemeClr val="tx1"/>
          </a:solidFill>
          <a:latin typeface="+mn-lt"/>
          <a:ea typeface="+mn-ea"/>
          <a:cs typeface="+mn-cs"/>
        </a:defRPr>
      </a:lvl1pPr>
      <a:lvl2pPr marL="6350" indent="-4763" algn="l" rtl="0" eaLnBrk="0" fontAlgn="base" hangingPunct="0">
        <a:spcBef>
          <a:spcPct val="65000"/>
        </a:spcBef>
        <a:spcAft>
          <a:spcPct val="0"/>
        </a:spcAft>
        <a:defRPr sz="2400">
          <a:solidFill>
            <a:schemeClr val="tx1"/>
          </a:solidFill>
          <a:latin typeface="KeplerRegular" pitchFamily="2" charset="0"/>
          <a:ea typeface="+mn-ea"/>
          <a:cs typeface="+mn-cs"/>
        </a:defRPr>
      </a:lvl2pPr>
      <a:lvl3pPr marL="236538" indent="-228600" algn="l" rtl="0" eaLnBrk="0" fontAlgn="base" hangingPunct="0">
        <a:spcBef>
          <a:spcPct val="40000"/>
        </a:spcBef>
        <a:spcAft>
          <a:spcPct val="0"/>
        </a:spcAft>
        <a:buChar char="•"/>
        <a:defRPr sz="2400">
          <a:solidFill>
            <a:schemeClr val="tx1"/>
          </a:solidFill>
          <a:latin typeface="KeplerRegular" pitchFamily="2" charset="0"/>
          <a:ea typeface="+mn-ea"/>
          <a:cs typeface="+mn-cs"/>
        </a:defRPr>
      </a:lvl3pPr>
      <a:lvl4pPr marL="466725" indent="-228600" algn="l" rtl="0" eaLnBrk="0" fontAlgn="base" hangingPunct="0">
        <a:spcBef>
          <a:spcPct val="20000"/>
        </a:spcBef>
        <a:spcAft>
          <a:spcPct val="0"/>
        </a:spcAft>
        <a:buSzPct val="90000"/>
        <a:buChar char="•"/>
        <a:defRPr sz="2200">
          <a:solidFill>
            <a:schemeClr val="tx1"/>
          </a:solidFill>
          <a:latin typeface="KeplerRegular" pitchFamily="2" charset="0"/>
          <a:ea typeface="+mn-ea"/>
          <a:cs typeface="+mn-cs"/>
        </a:defRPr>
      </a:lvl4pPr>
      <a:lvl5pPr marL="696913" indent="-228600" algn="l" rtl="0" eaLnBrk="0" fontAlgn="base" hangingPunct="0">
        <a:spcBef>
          <a:spcPct val="10000"/>
        </a:spcBef>
        <a:spcAft>
          <a:spcPct val="0"/>
        </a:spcAft>
        <a:buSzPct val="90000"/>
        <a:buChar char="•"/>
        <a:defRPr sz="2200">
          <a:solidFill>
            <a:schemeClr val="tx1"/>
          </a:solidFill>
          <a:latin typeface="KeplerRegular" pitchFamily="2" charset="0"/>
          <a:ea typeface="+mn-ea"/>
          <a:cs typeface="+mn-cs"/>
        </a:defRPr>
      </a:lvl5pPr>
      <a:lvl6pPr marL="1154113" indent="-228600" algn="l" rtl="0" fontAlgn="base">
        <a:spcBef>
          <a:spcPct val="10000"/>
        </a:spcBef>
        <a:spcAft>
          <a:spcPct val="0"/>
        </a:spcAft>
        <a:buSzPct val="90000"/>
        <a:buChar char="•"/>
        <a:defRPr sz="2200">
          <a:solidFill>
            <a:schemeClr val="tx1"/>
          </a:solidFill>
          <a:latin typeface="KeplerRegular" pitchFamily="2" charset="0"/>
          <a:ea typeface="+mn-ea"/>
          <a:cs typeface="+mn-cs"/>
        </a:defRPr>
      </a:lvl6pPr>
      <a:lvl7pPr marL="1611313" indent="-228600" algn="l" rtl="0" fontAlgn="base">
        <a:spcBef>
          <a:spcPct val="10000"/>
        </a:spcBef>
        <a:spcAft>
          <a:spcPct val="0"/>
        </a:spcAft>
        <a:buSzPct val="90000"/>
        <a:buChar char="•"/>
        <a:defRPr sz="2200">
          <a:solidFill>
            <a:schemeClr val="tx1"/>
          </a:solidFill>
          <a:latin typeface="KeplerRegular" pitchFamily="2" charset="0"/>
          <a:ea typeface="+mn-ea"/>
          <a:cs typeface="+mn-cs"/>
        </a:defRPr>
      </a:lvl7pPr>
      <a:lvl8pPr marL="2068513" indent="-228600" algn="l" rtl="0" fontAlgn="base">
        <a:spcBef>
          <a:spcPct val="10000"/>
        </a:spcBef>
        <a:spcAft>
          <a:spcPct val="0"/>
        </a:spcAft>
        <a:buSzPct val="90000"/>
        <a:buChar char="•"/>
        <a:defRPr sz="2200">
          <a:solidFill>
            <a:schemeClr val="tx1"/>
          </a:solidFill>
          <a:latin typeface="KeplerRegular" pitchFamily="2" charset="0"/>
          <a:ea typeface="+mn-ea"/>
          <a:cs typeface="+mn-cs"/>
        </a:defRPr>
      </a:lvl8pPr>
      <a:lvl9pPr marL="2525713" indent="-228600" algn="l" rtl="0" fontAlgn="base">
        <a:spcBef>
          <a:spcPct val="10000"/>
        </a:spcBef>
        <a:spcAft>
          <a:spcPct val="0"/>
        </a:spcAft>
        <a:buSzPct val="90000"/>
        <a:buChar char="•"/>
        <a:defRPr sz="2200">
          <a:solidFill>
            <a:schemeClr val="tx1"/>
          </a:solidFill>
          <a:latin typeface="KeplerRegular" pitchFamily="2"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C2792BB-1334-42EC-B40E-D27FFB0F25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584100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E7BF44-7BFF-4219-B14F-4F9AD4C572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040851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8AB0E9-0321-4A79-9CFD-EFD4E4F20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773569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49DFF0-CA15-4521-B6C1-7D57F7882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6139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583107-DBC4-4EB4-B9F7-9EAA6FB1A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042881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6ED83E-1587-4772-A25A-C3AE04ED6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15684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816B75-FB16-455F-899B-8F72A145C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774212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CAFB89-42F2-4DE5-AEF3-EB6A86DB3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944194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C236BF-E53E-48C9-A761-81FD96954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972750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31A5C4-86AB-483E-8A93-BE57628C0A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3688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1D4CF1-1522-467A-8C9C-3667727DD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6306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5FD143-B335-4813-AC1C-8BE3D1935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05235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FF707C-7D84-45B4-A57F-EF103D23DD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26817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AD55CD-5626-4FD0-8447-323018ED7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313700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F03E8C-69DB-4DE2-B15A-F8669538A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85313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923EE7-4AA6-49AC-A4A2-B923182BB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09649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F7BB37-2C2B-4D68-92A0-355DCEDA1F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1207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833DC1-6C5B-4226-8170-F8E307615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7006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A31BEC-8116-41BC-9744-0010E8ED8E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7266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8BAE59-7471-464B-92C6-375EEB9B7F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5776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2AB88E-7C0D-44AD-922A-022D066D9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21830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44B484-CCF4-4D6B-855E-CFB0EA07D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675841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35C92A-6A73-46E6-AF5C-EEAA7BE8CB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8324782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Design">
  <a:themeElements>
    <a:clrScheme name="1_Default Design 1">
      <a:dk1>
        <a:srgbClr val="000000"/>
      </a:dk1>
      <a:lt1>
        <a:srgbClr val="FFFFFF"/>
      </a:lt1>
      <a:dk2>
        <a:srgbClr val="C41E3A"/>
      </a:dk2>
      <a:lt2>
        <a:srgbClr val="0038A8"/>
      </a:lt2>
      <a:accent1>
        <a:srgbClr val="CCCCCC"/>
      </a:accent1>
      <a:accent2>
        <a:srgbClr val="67097F"/>
      </a:accent2>
      <a:accent3>
        <a:srgbClr val="FFFFFF"/>
      </a:accent3>
      <a:accent4>
        <a:srgbClr val="000000"/>
      </a:accent4>
      <a:accent5>
        <a:srgbClr val="E2E2E2"/>
      </a:accent5>
      <a:accent6>
        <a:srgbClr val="5D0772"/>
      </a:accent6>
      <a:hlink>
        <a:srgbClr val="F9A71D"/>
      </a:hlink>
      <a:folHlink>
        <a:srgbClr val="ABCC25"/>
      </a:folHlink>
    </a:clrScheme>
    <a:fontScheme name="1_Default Design">
      <a:majorFont>
        <a:latin typeface="FrutigerBold"/>
        <a:ea typeface="Arial"/>
        <a:cs typeface="Arial"/>
      </a:majorFont>
      <a:minorFont>
        <a:latin typeface="FrutigerBold"/>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KeplerRegular"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KeplerRegular" pitchFamily="2" charset="0"/>
          </a:defRPr>
        </a:defPPr>
      </a:lstStyle>
    </a:lnDef>
  </a:objectDefaults>
  <a:extraClrSchemeLst>
    <a:extraClrScheme>
      <a:clrScheme name="1_Default Design 1">
        <a:dk1>
          <a:srgbClr val="000000"/>
        </a:dk1>
        <a:lt1>
          <a:srgbClr val="FFFFFF"/>
        </a:lt1>
        <a:dk2>
          <a:srgbClr val="C41E3A"/>
        </a:dk2>
        <a:lt2>
          <a:srgbClr val="0038A8"/>
        </a:lt2>
        <a:accent1>
          <a:srgbClr val="CCCCCC"/>
        </a:accent1>
        <a:accent2>
          <a:srgbClr val="67097F"/>
        </a:accent2>
        <a:accent3>
          <a:srgbClr val="FFFFFF"/>
        </a:accent3>
        <a:accent4>
          <a:srgbClr val="000000"/>
        </a:accent4>
        <a:accent5>
          <a:srgbClr val="E2E2E2"/>
        </a:accent5>
        <a:accent6>
          <a:srgbClr val="5D0772"/>
        </a:accent6>
        <a:hlink>
          <a:srgbClr val="F9A71D"/>
        </a:hlink>
        <a:folHlink>
          <a:srgbClr val="ABCC25"/>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C41E3A"/>
        </a:lt1>
        <a:dk2>
          <a:srgbClr val="FFFFFF"/>
        </a:dk2>
        <a:lt2>
          <a:srgbClr val="0038A8"/>
        </a:lt2>
        <a:accent1>
          <a:srgbClr val="CCCCCC"/>
        </a:accent1>
        <a:accent2>
          <a:srgbClr val="67097F"/>
        </a:accent2>
        <a:accent3>
          <a:srgbClr val="DEABAE"/>
        </a:accent3>
        <a:accent4>
          <a:srgbClr val="000000"/>
        </a:accent4>
        <a:accent5>
          <a:srgbClr val="E2E2E2"/>
        </a:accent5>
        <a:accent6>
          <a:srgbClr val="5D0772"/>
        </a:accent6>
        <a:hlink>
          <a:srgbClr val="F9A71D"/>
        </a:hlink>
        <a:folHlink>
          <a:srgbClr val="ABCC25"/>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0038A8"/>
        </a:lt1>
        <a:dk2>
          <a:srgbClr val="C41E3A"/>
        </a:dk2>
        <a:lt2>
          <a:srgbClr val="FFFFFF"/>
        </a:lt2>
        <a:accent1>
          <a:srgbClr val="CCCCCC"/>
        </a:accent1>
        <a:accent2>
          <a:srgbClr val="67097F"/>
        </a:accent2>
        <a:accent3>
          <a:srgbClr val="AAAED1"/>
        </a:accent3>
        <a:accent4>
          <a:srgbClr val="000000"/>
        </a:accent4>
        <a:accent5>
          <a:srgbClr val="E2E2E2"/>
        </a:accent5>
        <a:accent6>
          <a:srgbClr val="5D0772"/>
        </a:accent6>
        <a:hlink>
          <a:srgbClr val="F9A71D"/>
        </a:hlink>
        <a:folHlink>
          <a:srgbClr val="ABCC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83823</TotalTime>
  <Words>1980</Words>
  <Application>Microsoft Office PowerPoint</Application>
  <PresentationFormat>On-screen Show (4:3)</PresentationFormat>
  <Paragraphs>60</Paragraphs>
  <Slides>23</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ＭＳ Ｐゴシック</vt:lpstr>
      <vt:lpstr>Arial</vt:lpstr>
      <vt:lpstr>Calibri</vt:lpstr>
      <vt:lpstr>FrutigerBold</vt:lpstr>
      <vt:lpstr>KeplerRegular</vt:lpstr>
      <vt:lpstr>Times New Roman</vt:lpstr>
      <vt:lpstr>1_Office Theme</vt:lpstr>
      <vt:lpstr>1_Default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American Cancer Society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Siegel</dc:creator>
  <cp:lastModifiedBy>Kim D. Miller</cp:lastModifiedBy>
  <cp:revision>381</cp:revision>
  <cp:lastPrinted>2018-12-17T19:39:00Z</cp:lastPrinted>
  <dcterms:created xsi:type="dcterms:W3CDTF">2014-02-20T21:53:16Z</dcterms:created>
  <dcterms:modified xsi:type="dcterms:W3CDTF">2018-12-21T19:57:18Z</dcterms:modified>
</cp:coreProperties>
</file>