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2"/>
    <p:restoredTop sz="94808"/>
  </p:normalViewPr>
  <p:slideViewPr>
    <p:cSldViewPr snapToGrid="0" snapToObjects="1">
      <p:cViewPr varScale="1">
        <p:scale>
          <a:sx n="122" d="100"/>
          <a:sy n="122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2C337-3BD7-274A-A5F2-1FE31BB18CC2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8F3C-7D95-A74D-B40E-0DF0BE02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GSK PKIS-I library of kinase inhibitors (</a:t>
            </a:r>
            <a:r>
              <a:rPr lang="en-US" dirty="0" err="1"/>
              <a:t>ChEMBL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88F3C-7D95-A74D-B40E-0DF0BE02B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88F3C-7D95-A74D-B40E-0DF0BE02B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59E4-B368-3945-B186-95819D6D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0BD0-F783-6E43-8BA1-77FC23EA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8D11-6684-5746-B6A4-B572ED30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E7A7-541F-7F40-9232-36E3801D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9BE01-8332-9B45-826E-A0389ED4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B82A-30C6-C141-999F-10EE81DA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99B85-86A7-DC46-B533-702BC1B6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7806-2EF6-FF4E-BD18-E2EC921F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CA44-AD0C-9A49-A989-9FB1D868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670B-8B17-854D-AA7E-ABD8A91F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3672D-2953-5E46-80C9-F02228296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0D29-DD2D-8D42-B355-301A9D12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2846-DF81-BD4A-889C-70DA80F6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DE0B-DA83-6B44-B28A-55DB94C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7D0-E954-B649-A8BA-0B1A2D85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B301-8EDD-6B4C-9C07-E0487CC5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CB51-D55D-4841-B82B-A7CCC479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05D4-4BA8-5A4A-AF03-E8D78424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36E7-8400-DD40-A897-34FDD04F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99A2-4B8B-F748-AFDB-2888EBD3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9A3D-5795-8047-9B7A-FB077D9A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C9529-8D45-0B4F-919C-DEB169E0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CF5-7A38-CD4E-9FFA-CB4ACD38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C437-7833-AC4B-8D59-C29D2F83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953C-1737-8D44-9E47-B992D86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EBD3-BF4E-3F42-8E28-4B08FB01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4D1B-6269-5A4E-B7D7-21365AFE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D2E9-10B7-0E46-86B4-D30E4D96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F605F-D7DF-A142-ABC5-56ABE853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DE6A-E0B7-0E40-8D63-C6888BA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F9B2-5978-EB4B-8147-59B7F53E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68D3-04D8-2843-B4B0-EFDAA5C1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56E2-6C8A-5E45-99BF-24D29063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E8FD0-00AD-0944-9CC5-33477739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1F489-30C7-484F-ABF8-B9460667B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B5CD1-F09D-844E-86EF-F3EA83604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FE707-95ED-9549-BEEA-5EE284FA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F7018-A44A-804E-9395-AC643B5E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52AE7-B924-DB42-906E-6255209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78E-B564-F04D-A07E-C724C56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5EFD7-B544-CF42-9121-18E44E2C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932C0-2271-F441-A87A-43D48B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A419-0A1F-E949-B001-A2514A9E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99A0C-5D65-2242-A117-B86FAA5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CC4E6-1AD8-5243-951D-074F366C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B7F7C-6E7D-F848-885E-80431CD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E786-42FB-B94B-A7FF-FB2771F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2ECB-4347-4744-8675-5FA166FF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8EFE0-CADD-7343-80D7-CED8B503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D64F-8687-A449-90AA-6F807FAF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951A-6133-934F-AF70-BE793CE5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D820-2BF2-3842-949A-40EDE434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1BF8-3445-CF42-B9A0-E6A0F9E9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3F8C9-0B88-7E43-9A82-DAA1E3CBF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2DFE7-0D56-7B45-A5F9-224FE04D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50EAA-A46B-F34C-BB86-050CCA30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89A4-5861-E34B-8269-DE20C7AA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CDBB-231A-6246-A31C-7D6EAEE2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3CD1A-F981-5546-9A86-97D1CDB1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7456-661C-2A49-8962-373DCA71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C89D-0466-774B-9842-0A15ACD23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BC4F-8531-7D4A-82E4-E49F19BE4174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3010-FE53-2946-A709-A42DCB97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FFC2-AB3F-CB43-9739-B04659B48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D5D0-BD60-4A4F-8FE0-E19D204D4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idTRAX</a:t>
            </a:r>
            <a:r>
              <a:rPr lang="en-US" dirty="0"/>
              <a:t> deep-dive</a:t>
            </a:r>
          </a:p>
        </p:txBody>
      </p:sp>
    </p:spTree>
    <p:extLst>
      <p:ext uri="{BB962C8B-B14F-4D97-AF65-F5344CB8AC3E}">
        <p14:creationId xmlns:p14="http://schemas.microsoft.com/office/powerpoint/2010/main" val="39701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4EB7-0C8A-F64A-9998-2F87CABD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09380B-7B45-2E40-AEE7-E3BEA0530CAE}"/>
              </a:ext>
            </a:extLst>
          </p:cNvPr>
          <p:cNvSpPr/>
          <p:nvPr/>
        </p:nvSpPr>
        <p:spPr>
          <a:xfrm>
            <a:off x="6843533" y="1877063"/>
            <a:ext cx="2585546" cy="1061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Kinase inhibition profiles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330FF-8DCA-1040-BE21-7C67DDF5D967}"/>
              </a:ext>
            </a:extLst>
          </p:cNvPr>
          <p:cNvSpPr/>
          <p:nvPr/>
        </p:nvSpPr>
        <p:spPr>
          <a:xfrm>
            <a:off x="2159876" y="1877063"/>
            <a:ext cx="2585546" cy="1061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Compounds screening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9695C-11ED-054F-BCA7-9BF049C29065}"/>
              </a:ext>
            </a:extLst>
          </p:cNvPr>
          <p:cNvSpPr txBox="1"/>
          <p:nvPr/>
        </p:nvSpPr>
        <p:spPr>
          <a:xfrm>
            <a:off x="2520525" y="5579903"/>
            <a:ext cx="658177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Hit/No-hit ~ kinase inhibition profiles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6A200-CEFB-3540-AD50-FB4611B2F6BE}"/>
              </a:ext>
            </a:extLst>
          </p:cNvPr>
          <p:cNvSpPr txBox="1"/>
          <p:nvPr/>
        </p:nvSpPr>
        <p:spPr>
          <a:xfrm>
            <a:off x="1218566" y="3815487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Hit/No-hit?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75359E-152F-594B-8196-A016676DD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28824"/>
              </p:ext>
            </p:extLst>
          </p:nvPr>
        </p:nvGraphicFramePr>
        <p:xfrm>
          <a:off x="6065339" y="3429000"/>
          <a:ext cx="4141933" cy="141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49">
                  <a:extLst>
                    <a:ext uri="{9D8B030D-6E8A-4147-A177-3AD203B41FA5}">
                      <a16:colId xmlns:a16="http://schemas.microsoft.com/office/drawing/2014/main" val="2344867445"/>
                    </a:ext>
                  </a:extLst>
                </a:gridCol>
                <a:gridCol w="832207">
                  <a:extLst>
                    <a:ext uri="{9D8B030D-6E8A-4147-A177-3AD203B41FA5}">
                      <a16:colId xmlns:a16="http://schemas.microsoft.com/office/drawing/2014/main" val="3291907378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520880761"/>
                    </a:ext>
                  </a:extLst>
                </a:gridCol>
                <a:gridCol w="852755">
                  <a:extLst>
                    <a:ext uri="{9D8B030D-6E8A-4147-A177-3AD203B41FA5}">
                      <a16:colId xmlns:a16="http://schemas.microsoft.com/office/drawing/2014/main" val="1571932206"/>
                    </a:ext>
                  </a:extLst>
                </a:gridCol>
                <a:gridCol w="482886">
                  <a:extLst>
                    <a:ext uri="{9D8B030D-6E8A-4147-A177-3AD203B41FA5}">
                      <a16:colId xmlns:a16="http://schemas.microsoft.com/office/drawing/2014/main" val="4052673014"/>
                    </a:ext>
                  </a:extLst>
                </a:gridCol>
              </a:tblGrid>
              <a:tr h="353849">
                <a:tc>
                  <a:txBody>
                    <a:bodyPr/>
                    <a:lstStyle/>
                    <a:p>
                      <a:r>
                        <a:rPr lang="en-US" sz="16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36173"/>
                  </a:ext>
                </a:extLst>
              </a:tr>
              <a:tr h="353849">
                <a:tc>
                  <a:txBody>
                    <a:bodyPr/>
                    <a:lstStyle/>
                    <a:p>
                      <a:r>
                        <a:rPr lang="en-US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20923"/>
                  </a:ext>
                </a:extLst>
              </a:tr>
              <a:tr h="353849">
                <a:tc>
                  <a:txBody>
                    <a:bodyPr/>
                    <a:lstStyle/>
                    <a:p>
                      <a:r>
                        <a:rPr lang="en-US" sz="16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0288"/>
                  </a:ext>
                </a:extLst>
              </a:tr>
              <a:tr h="353849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203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53A767C-376E-1C40-AD9C-BE6535FA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22" y="3171812"/>
            <a:ext cx="2159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1AE1-73B1-3543-AF31-0F71EE90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Hit/No-hit ~ kinase inhibition profiles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DC771848-B8B2-E64D-BC68-D12C8F8AEA6E}"/>
              </a:ext>
            </a:extLst>
          </p:cNvPr>
          <p:cNvSpPr/>
          <p:nvPr/>
        </p:nvSpPr>
        <p:spPr>
          <a:xfrm rot="5400000">
            <a:off x="1551398" y="1366463"/>
            <a:ext cx="842481" cy="20548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BE9C8-1256-4D42-859E-A01E815D731A}"/>
              </a:ext>
            </a:extLst>
          </p:cNvPr>
          <p:cNvSpPr txBox="1"/>
          <p:nvPr/>
        </p:nvSpPr>
        <p:spPr>
          <a:xfrm>
            <a:off x="1467531" y="21067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MR-SVM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03F0E-0082-4F49-8B8F-E218EED74260}"/>
              </a:ext>
            </a:extLst>
          </p:cNvPr>
          <p:cNvSpPr txBox="1"/>
          <p:nvPr/>
        </p:nvSpPr>
        <p:spPr>
          <a:xfrm>
            <a:off x="3581292" y="1894084"/>
            <a:ext cx="75053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To find the minimum number of kinases that inform the SVM predictions (hit/no-hit) the best (MAXIS: maximum information set)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This is a typical feature selection and classification problem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3CEB937-AB5D-324D-89CA-BB8F26D662BD}"/>
              </a:ext>
            </a:extLst>
          </p:cNvPr>
          <p:cNvSpPr/>
          <p:nvPr/>
        </p:nvSpPr>
        <p:spPr>
          <a:xfrm rot="5400000">
            <a:off x="1551396" y="2606051"/>
            <a:ext cx="842481" cy="20548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16F13-4391-B544-A7AE-67FA6C2CD269}"/>
              </a:ext>
            </a:extLst>
          </p:cNvPr>
          <p:cNvSpPr txBox="1"/>
          <p:nvPr/>
        </p:nvSpPr>
        <p:spPr>
          <a:xfrm>
            <a:off x="945221" y="3294394"/>
            <a:ext cx="204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Linkage group score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90362A2-20DA-F748-9D60-E30D056F00D7}"/>
              </a:ext>
            </a:extLst>
          </p:cNvPr>
          <p:cNvSpPr/>
          <p:nvPr/>
        </p:nvSpPr>
        <p:spPr>
          <a:xfrm rot="5400000">
            <a:off x="1551396" y="3845640"/>
            <a:ext cx="842481" cy="20548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CF0ED-CC8F-E94D-9F62-037F29797785}"/>
              </a:ext>
            </a:extLst>
          </p:cNvPr>
          <p:cNvSpPr txBox="1"/>
          <p:nvPr/>
        </p:nvSpPr>
        <p:spPr>
          <a:xfrm>
            <a:off x="1467531" y="45037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Bk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7E53B-6882-8646-A24B-4395C56B9629}"/>
              </a:ext>
            </a:extLst>
          </p:cNvPr>
          <p:cNvSpPr txBox="1"/>
          <p:nvPr/>
        </p:nvSpPr>
        <p:spPr>
          <a:xfrm>
            <a:off x="3581292" y="3109645"/>
            <a:ext cx="75053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Cluster the kinases into groups, and quantify each group’s importance in the SVM model (pharmacological linkage)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This represents importance of a kinase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3116F-4D0C-C245-8F64-C09F78F931D6}"/>
              </a:ext>
            </a:extLst>
          </p:cNvPr>
          <p:cNvSpPr txBox="1"/>
          <p:nvPr/>
        </p:nvSpPr>
        <p:spPr>
          <a:xfrm>
            <a:off x="3581292" y="4313315"/>
            <a:ext cx="75053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Quantify, for each kinase, whether it is more frequently and/or more strongly inhibited by either the hits or the non-hits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This represents importance of an individual kinase</a:t>
            </a:r>
          </a:p>
        </p:txBody>
      </p:sp>
    </p:spTree>
    <p:extLst>
      <p:ext uri="{BB962C8B-B14F-4D97-AF65-F5344CB8AC3E}">
        <p14:creationId xmlns:p14="http://schemas.microsoft.com/office/powerpoint/2010/main" val="210118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6E24-F14E-CB41-B32D-62129AEB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123A-D6F9-6344-9741-764F3E4F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vs lasso</a:t>
            </a:r>
          </a:p>
          <a:p>
            <a:r>
              <a:rPr lang="en-US" dirty="0"/>
              <a:t>Kinase profile data in more details; how to make new kinase profile data from </a:t>
            </a:r>
            <a:r>
              <a:rPr lang="en-US" dirty="0" err="1"/>
              <a:t>ChEMBL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94496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181</Words>
  <Application>Microsoft Macintosh PowerPoint</Application>
  <PresentationFormat>Widescreen</PresentationFormat>
  <Paragraphs>42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idTRAX deep-dive</vt:lpstr>
      <vt:lpstr>Algorithm overview</vt:lpstr>
      <vt:lpstr>Hit/No-hit ~ kinase inhibition profiles</vt:lpstr>
      <vt:lpstr>?s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Xulong</dc:creator>
  <cp:lastModifiedBy>Xulong Wang</cp:lastModifiedBy>
  <cp:revision>46</cp:revision>
  <dcterms:created xsi:type="dcterms:W3CDTF">2019-08-02T14:59:26Z</dcterms:created>
  <dcterms:modified xsi:type="dcterms:W3CDTF">2019-08-09T01:28:17Z</dcterms:modified>
</cp:coreProperties>
</file>