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67" r:id="rId2"/>
    <p:sldId id="268" r:id="rId3"/>
    <p:sldId id="270" r:id="rId4"/>
    <p:sldId id="260" r:id="rId5"/>
    <p:sldId id="261" r:id="rId6"/>
    <p:sldId id="266" r:id="rId7"/>
    <p:sldId id="272" r:id="rId8"/>
    <p:sldId id="257" r:id="rId9"/>
    <p:sldId id="258" r:id="rId10"/>
    <p:sldId id="271" r:id="rId11"/>
  </p:sldIdLst>
  <p:sldSz cx="18288000" cy="13716000"/>
  <p:notesSz cx="6858000" cy="9144000"/>
  <p:defaultTextStyle>
    <a:defPPr>
      <a:defRPr lang="en-US"/>
    </a:defPPr>
    <a:lvl1pPr marL="0" algn="l" defTabSz="9144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400" algn="l" defTabSz="9144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800" algn="l" defTabSz="9144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3200" algn="l" defTabSz="9144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7600" algn="l" defTabSz="9144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2000" algn="l" defTabSz="9144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6400" algn="l" defTabSz="9144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400800" algn="l" defTabSz="9144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5200" algn="l" defTabSz="9144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57BF"/>
    <a:srgbClr val="2EAF11"/>
    <a:srgbClr val="197E1D"/>
    <a:srgbClr val="ED0036"/>
    <a:srgbClr val="421CE5"/>
    <a:srgbClr val="E263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863" autoAdjust="0"/>
  </p:normalViewPr>
  <p:slideViewPr>
    <p:cSldViewPr snapToGrid="0" snapToObjects="1">
      <p:cViewPr varScale="1">
        <p:scale>
          <a:sx n="50" d="100"/>
          <a:sy n="50" d="100"/>
        </p:scale>
        <p:origin x="-248" y="-128"/>
      </p:cViewPr>
      <p:guideLst>
        <p:guide orient="horz" pos="4320"/>
        <p:guide pos="57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7EA4DE-C375-F94D-9E27-AF8F7A373BD0}" type="datetimeFigureOut">
              <a:rPr lang="en-US" smtClean="0"/>
              <a:pPr/>
              <a:t>6/15/16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DEE541-4DDD-D942-BFEC-9A209254C94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4126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914400" algn="l" defTabSz="9144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828800" algn="l" defTabSz="9144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2743200" algn="l" defTabSz="9144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3657600" algn="l" defTabSz="9144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4572000" algn="l" defTabSz="9144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6400" algn="l" defTabSz="9144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400800" algn="l" defTabSz="9144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5200" algn="l" defTabSz="9144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Figure 1. </a:t>
            </a:r>
            <a:r>
              <a:rPr lang="en-US" b="1" baseline="0" dirty="0" smtClean="0"/>
              <a:t> </a:t>
            </a:r>
            <a:r>
              <a:rPr lang="en-US" sz="2400" dirty="0" smtClean="0">
                <a:latin typeface="Helvetica"/>
                <a:cs typeface="Helvetica"/>
              </a:rPr>
              <a:t>Summary statistics of the ADSP whole</a:t>
            </a:r>
            <a:r>
              <a:rPr lang="en-US" sz="2400" baseline="0" dirty="0" smtClean="0">
                <a:latin typeface="Helvetica"/>
                <a:cs typeface="Helvetica"/>
              </a:rPr>
              <a:t> genome sequencing project</a:t>
            </a:r>
            <a:r>
              <a:rPr lang="en-US" sz="2400" dirty="0" smtClean="0">
                <a:latin typeface="Helvetica"/>
                <a:cs typeface="Helvetica"/>
              </a:rPr>
              <a:t> participants. </a:t>
            </a:r>
          </a:p>
          <a:p>
            <a:r>
              <a:rPr lang="en-US" sz="2400" b="1" dirty="0" smtClean="0">
                <a:latin typeface="Helvetica"/>
                <a:cs typeface="Helvetica"/>
              </a:rPr>
              <a:t>A. </a:t>
            </a:r>
            <a:r>
              <a:rPr lang="en-US" sz="2400" dirty="0" smtClean="0">
                <a:latin typeface="Helvetica"/>
                <a:cs typeface="Helvetica"/>
              </a:rPr>
              <a:t>AD diagnosis for 570 individuals across 111 families.</a:t>
            </a:r>
            <a:r>
              <a:rPr lang="en-US" sz="2400" baseline="0" dirty="0" smtClean="0">
                <a:latin typeface="Helvetica"/>
                <a:cs typeface="Helvetica"/>
              </a:rPr>
              <a:t> </a:t>
            </a:r>
            <a:r>
              <a:rPr lang="en-US" sz="2400" b="1" baseline="0" dirty="0" smtClean="0">
                <a:latin typeface="Helvetica"/>
                <a:cs typeface="Helvetica"/>
              </a:rPr>
              <a:t>B.</a:t>
            </a:r>
            <a:r>
              <a:rPr lang="en-US" sz="2400" baseline="0" dirty="0" smtClean="0">
                <a:latin typeface="Helvetica"/>
                <a:cs typeface="Helvetica"/>
              </a:rPr>
              <a:t> APOE allele-type composition. </a:t>
            </a:r>
            <a:r>
              <a:rPr lang="en-US" sz="2400" b="1" baseline="0" dirty="0" smtClean="0">
                <a:latin typeface="Helvetica"/>
                <a:cs typeface="Helvetica"/>
              </a:rPr>
              <a:t>C. </a:t>
            </a:r>
            <a:r>
              <a:rPr lang="en-US" sz="2400" baseline="0" dirty="0" smtClean="0">
                <a:latin typeface="Helvetica"/>
                <a:cs typeface="Helvetica"/>
              </a:rPr>
              <a:t>Age distributions of individuals in each AD status (left). Sex composition in each AD status (middle). APOE allele-type composition in each AD status (right)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DEE541-4DDD-D942-BFEC-9A209254C945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3825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Figure 2. </a:t>
            </a:r>
            <a:r>
              <a:rPr lang="en-US" b="1" baseline="0" dirty="0" smtClean="0"/>
              <a:t> </a:t>
            </a:r>
            <a:r>
              <a:rPr lang="en-US" b="0" baseline="0" dirty="0" smtClean="0"/>
              <a:t>MCMC</a:t>
            </a:r>
            <a:r>
              <a:rPr lang="en-US" b="1" baseline="0" dirty="0" smtClean="0"/>
              <a:t> </a:t>
            </a:r>
            <a:r>
              <a:rPr lang="en-US" sz="2400" dirty="0" smtClean="0">
                <a:latin typeface="Helvetica"/>
                <a:cs typeface="Helvetica"/>
              </a:rPr>
              <a:t>sampling of GLMM.</a:t>
            </a:r>
            <a:r>
              <a:rPr lang="en-US" sz="2400" baseline="0" dirty="0" smtClean="0">
                <a:latin typeface="Helvetica"/>
                <a:cs typeface="Helvetica"/>
              </a:rPr>
              <a:t> (a) cut points of the ordered categorical model. (b) Additive covariate: age, sex, APOE/e2 and APOE/e4.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DEE541-4DDD-D942-BFEC-9A209254C945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3825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Figure 3. </a:t>
            </a:r>
            <a:r>
              <a:rPr lang="en-US" b="0" dirty="0" smtClean="0"/>
              <a:t>GWAS of ADSP WGS cohort by Bayes-GLMM. Phenotypic</a:t>
            </a:r>
            <a:r>
              <a:rPr lang="en-US" b="0" baseline="0" dirty="0" smtClean="0"/>
              <a:t> trait was AD diagnosis of 570 participants. Age and sex was included as model covariates. 10.3 million genomic variants with MAF &gt; 0.01 were used for kinship computing and the pre-scan by GLM. 9726 variants with P-values smaller than 0.0001 from the pre-scan were used for the second scan with GLMM.</a:t>
            </a:r>
            <a:endParaRPr lang="en-US" sz="2400" dirty="0" smtClean="0">
              <a:latin typeface="Helvetica"/>
              <a:cs typeface="Helvetica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DEE541-4DDD-D942-BFEC-9A209254C945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3825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Figure 4. (a) </a:t>
            </a:r>
            <a:r>
              <a:rPr lang="en-US" b="0" dirty="0" smtClean="0"/>
              <a:t>GWAS on 10.3 genomic variants by Bayes-GLMM without kinship</a:t>
            </a:r>
            <a:r>
              <a:rPr lang="en-US" b="0" baseline="0" dirty="0" smtClean="0"/>
              <a:t> correction. Model parameters were estimated by MLE. Variants with p-values smaller than 0.0001, above the grey area, were chosen for the next scan.</a:t>
            </a:r>
            <a:r>
              <a:rPr lang="en-US" b="1" dirty="0" smtClean="0"/>
              <a:t> (b) </a:t>
            </a:r>
            <a:r>
              <a:rPr lang="en-US" b="0" dirty="0" smtClean="0"/>
              <a:t>GWAS</a:t>
            </a:r>
            <a:r>
              <a:rPr lang="en-US" b="0" baseline="0" dirty="0" smtClean="0"/>
              <a:t> on filtered variants. Model parameters were estimated by MCMC sampling. Dashed line was genome wide significance cutoff (5e-8).</a:t>
            </a:r>
            <a:endParaRPr lang="en-US" sz="2400" dirty="0" smtClean="0">
              <a:latin typeface="Helvetica"/>
              <a:cs typeface="Helvetica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DEE541-4DDD-D942-BFEC-9A209254C945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3825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Figure 3. </a:t>
            </a:r>
            <a:r>
              <a:rPr lang="en-US" b="1" baseline="0" dirty="0" smtClean="0"/>
              <a:t> (a) </a:t>
            </a:r>
            <a:r>
              <a:rPr lang="en-US" sz="2400" dirty="0" smtClean="0">
                <a:latin typeface="Helvetica"/>
                <a:cs typeface="Helvetica"/>
              </a:rPr>
              <a:t>Top variants with</a:t>
            </a:r>
            <a:r>
              <a:rPr lang="en-US" sz="2400" baseline="0" dirty="0" smtClean="0">
                <a:latin typeface="Helvetica"/>
                <a:cs typeface="Helvetica"/>
              </a:rPr>
              <a:t> p-values smaller than 1e-6</a:t>
            </a:r>
            <a:r>
              <a:rPr lang="en-US" sz="2400" dirty="0" smtClean="0">
                <a:latin typeface="Helvetica"/>
                <a:cs typeface="Helvetica"/>
              </a:rPr>
              <a:t>. </a:t>
            </a:r>
            <a:r>
              <a:rPr lang="en-US" sz="2400" b="1" i="1" dirty="0" smtClean="0">
                <a:latin typeface="Helvetica"/>
                <a:cs typeface="Helvetica"/>
              </a:rPr>
              <a:t>(b) </a:t>
            </a:r>
            <a:r>
              <a:rPr lang="en-US" sz="2400" i="1" dirty="0" smtClean="0">
                <a:latin typeface="Helvetica"/>
                <a:cs typeface="Helvetica"/>
              </a:rPr>
              <a:t>Functional consequences of  the top 244 variants (bar graph?).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DEE541-4DDD-D942-BFEC-9A209254C945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3825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Figure 6. </a:t>
            </a:r>
            <a:r>
              <a:rPr lang="en-US" b="0" dirty="0" smtClean="0"/>
              <a:t>Effects of priors.</a:t>
            </a:r>
            <a:endParaRPr lang="en-US" sz="2400" dirty="0" smtClean="0">
              <a:latin typeface="Helvetica"/>
              <a:cs typeface="Helvetica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DEE541-4DDD-D942-BFEC-9A209254C945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3825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Supplementary Figure 1. </a:t>
            </a:r>
            <a:r>
              <a:rPr lang="en-US" b="0" dirty="0" smtClean="0"/>
              <a:t>No</a:t>
            </a:r>
            <a:r>
              <a:rPr lang="en-US" b="0" baseline="0" dirty="0" smtClean="0"/>
              <a:t> interaction was detected between each pair of the c</a:t>
            </a:r>
            <a:r>
              <a:rPr lang="en-US" b="0" dirty="0" smtClean="0"/>
              <a:t>ovariates (age, sex, APOE/e2,</a:t>
            </a:r>
            <a:r>
              <a:rPr lang="en-US" b="0" baseline="0" dirty="0" smtClean="0"/>
              <a:t> APOE/e4).</a:t>
            </a:r>
          </a:p>
          <a:p>
            <a:endParaRPr lang="en-US" b="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DEE541-4DDD-D942-BFEC-9A209254C945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8280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Supplementary Figure 2. </a:t>
            </a:r>
            <a:r>
              <a:rPr lang="en-US" b="1" baseline="0" dirty="0" smtClean="0"/>
              <a:t> </a:t>
            </a:r>
            <a:r>
              <a:rPr lang="en-US" sz="1200" dirty="0" smtClean="0">
                <a:latin typeface="Helvetica"/>
                <a:cs typeface="Helvetica"/>
              </a:rPr>
              <a:t>Summary statistics of the ADSP</a:t>
            </a:r>
            <a:r>
              <a:rPr lang="en-US" sz="1200" baseline="0" dirty="0" smtClean="0">
                <a:latin typeface="Helvetica"/>
                <a:cs typeface="Helvetica"/>
              </a:rPr>
              <a:t> variants. </a:t>
            </a:r>
            <a:endParaRPr lang="en-US" sz="1200" dirty="0" smtClean="0">
              <a:latin typeface="Helvetica"/>
              <a:cs typeface="Helvetic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C27486-62B5-1D4B-97C2-43F6778CC19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42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Figure 4. (a) </a:t>
            </a:r>
            <a:r>
              <a:rPr lang="en-US" b="0" dirty="0" smtClean="0"/>
              <a:t>GWAS on 10.3 genomic variants by Bayes-GLMM without kinship</a:t>
            </a:r>
            <a:r>
              <a:rPr lang="en-US" b="0" baseline="0" dirty="0" smtClean="0"/>
              <a:t> correction. Model parameters were estimated by MLE. Variants with p-values smaller than 0.0001, above the grey area, were chosen for the next scan.</a:t>
            </a:r>
            <a:r>
              <a:rPr lang="en-US" b="1" dirty="0" smtClean="0"/>
              <a:t> (b) </a:t>
            </a:r>
            <a:r>
              <a:rPr lang="en-US" b="0" dirty="0" smtClean="0"/>
              <a:t>GWAS</a:t>
            </a:r>
            <a:r>
              <a:rPr lang="en-US" b="0" baseline="0" dirty="0" smtClean="0"/>
              <a:t> on filtered variants. Model parameters were estimated by MCMC sampling. Dashed line was genome wide significance cutoff (5e-8).</a:t>
            </a:r>
            <a:endParaRPr lang="en-US" sz="2400" dirty="0" smtClean="0">
              <a:latin typeface="Helvetica"/>
              <a:cs typeface="Helvetica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DEE541-4DDD-D942-BFEC-9A209254C945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3825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4260851"/>
            <a:ext cx="15544800" cy="29400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7772400"/>
            <a:ext cx="12801600" cy="35052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572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486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6400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7315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1040D-B32E-0140-809E-C0AC2EF1846B}" type="datetimeFigureOut">
              <a:rPr lang="en-US" smtClean="0"/>
              <a:pPr/>
              <a:t>6/15/16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81A26-DAA4-0042-A144-A7CC9319E60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448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1040D-B32E-0140-809E-C0AC2EF1846B}" type="datetimeFigureOut">
              <a:rPr lang="en-US" smtClean="0"/>
              <a:pPr/>
              <a:t>6/15/16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81A26-DAA4-0042-A144-A7CC9319E60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878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258800" y="549277"/>
            <a:ext cx="4114800" cy="117030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549277"/>
            <a:ext cx="12039600" cy="117030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1040D-B32E-0140-809E-C0AC2EF1846B}" type="datetimeFigureOut">
              <a:rPr lang="en-US" smtClean="0"/>
              <a:pPr/>
              <a:t>6/15/16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81A26-DAA4-0042-A144-A7CC9319E60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5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1040D-B32E-0140-809E-C0AC2EF1846B}" type="datetimeFigureOut">
              <a:rPr lang="en-US" smtClean="0"/>
              <a:pPr/>
              <a:t>6/15/16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81A26-DAA4-0042-A144-A7CC9319E60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212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26" y="8813801"/>
            <a:ext cx="15544800" cy="2724150"/>
          </a:xfrm>
        </p:spPr>
        <p:txBody>
          <a:bodyPr anchor="t"/>
          <a:lstStyle>
            <a:lvl1pPr algn="l">
              <a:defRPr sz="8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4626" y="5813427"/>
            <a:ext cx="15544800" cy="3000374"/>
          </a:xfrm>
        </p:spPr>
        <p:txBody>
          <a:bodyPr anchor="b"/>
          <a:lstStyle>
            <a:lvl1pPr marL="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1pPr>
            <a:lvl2pPr marL="9144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1040D-B32E-0140-809E-C0AC2EF1846B}" type="datetimeFigureOut">
              <a:rPr lang="en-US" smtClean="0"/>
              <a:pPr/>
              <a:t>6/15/16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81A26-DAA4-0042-A144-A7CC9319E60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532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3200401"/>
            <a:ext cx="8077200" cy="9051926"/>
          </a:xfrm>
        </p:spPr>
        <p:txBody>
          <a:bodyPr/>
          <a:lstStyle>
            <a:lvl1pPr>
              <a:defRPr sz="5600"/>
            </a:lvl1pPr>
            <a:lvl2pPr>
              <a:defRPr sz="4800"/>
            </a:lvl2pPr>
            <a:lvl3pPr>
              <a:defRPr sz="40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96400" y="3200401"/>
            <a:ext cx="8077200" cy="9051926"/>
          </a:xfrm>
        </p:spPr>
        <p:txBody>
          <a:bodyPr/>
          <a:lstStyle>
            <a:lvl1pPr>
              <a:defRPr sz="5600"/>
            </a:lvl1pPr>
            <a:lvl2pPr>
              <a:defRPr sz="4800"/>
            </a:lvl2pPr>
            <a:lvl3pPr>
              <a:defRPr sz="40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1040D-B32E-0140-809E-C0AC2EF1846B}" type="datetimeFigureOut">
              <a:rPr lang="en-US" smtClean="0"/>
              <a:pPr/>
              <a:t>6/15/16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81A26-DAA4-0042-A144-A7CC9319E60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27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070226"/>
            <a:ext cx="8080376" cy="12795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4349750"/>
            <a:ext cx="8080376" cy="7902576"/>
          </a:xfrm>
        </p:spPr>
        <p:txBody>
          <a:bodyPr/>
          <a:lstStyle>
            <a:lvl1pPr>
              <a:defRPr sz="4800"/>
            </a:lvl1pPr>
            <a:lvl2pPr>
              <a:defRPr sz="40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90051" y="3070226"/>
            <a:ext cx="8083550" cy="12795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90051" y="4349750"/>
            <a:ext cx="8083550" cy="7902576"/>
          </a:xfrm>
        </p:spPr>
        <p:txBody>
          <a:bodyPr/>
          <a:lstStyle>
            <a:lvl1pPr>
              <a:defRPr sz="4800"/>
            </a:lvl1pPr>
            <a:lvl2pPr>
              <a:defRPr sz="40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1040D-B32E-0140-809E-C0AC2EF1846B}" type="datetimeFigureOut">
              <a:rPr lang="en-US" smtClean="0"/>
              <a:pPr/>
              <a:t>6/15/16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81A26-DAA4-0042-A144-A7CC9319E60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644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1040D-B32E-0140-809E-C0AC2EF1846B}" type="datetimeFigureOut">
              <a:rPr lang="en-US" smtClean="0"/>
              <a:pPr/>
              <a:t>6/15/16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81A26-DAA4-0042-A144-A7CC9319E60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703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1040D-B32E-0140-809E-C0AC2EF1846B}" type="datetimeFigureOut">
              <a:rPr lang="en-US" smtClean="0"/>
              <a:pPr/>
              <a:t>6/15/16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81A26-DAA4-0042-A144-A7CC9319E60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101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1" y="546100"/>
            <a:ext cx="6016626" cy="2324100"/>
          </a:xfrm>
        </p:spPr>
        <p:txBody>
          <a:bodyPr anchor="b"/>
          <a:lstStyle>
            <a:lvl1pPr algn="l"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50100" y="546101"/>
            <a:ext cx="10223500" cy="11706226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1" y="2870201"/>
            <a:ext cx="6016626" cy="9382126"/>
          </a:xfrm>
        </p:spPr>
        <p:txBody>
          <a:bodyPr/>
          <a:lstStyle>
            <a:lvl1pPr marL="0" indent="0">
              <a:buNone/>
              <a:defRPr sz="2800"/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1040D-B32E-0140-809E-C0AC2EF1846B}" type="datetimeFigureOut">
              <a:rPr lang="en-US" smtClean="0"/>
              <a:pPr/>
              <a:t>6/15/16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81A26-DAA4-0042-A144-A7CC9319E60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45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4576" y="9601200"/>
            <a:ext cx="10972800" cy="1133476"/>
          </a:xfrm>
        </p:spPr>
        <p:txBody>
          <a:bodyPr anchor="b"/>
          <a:lstStyle>
            <a:lvl1pPr algn="l"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84576" y="1225550"/>
            <a:ext cx="10972800" cy="8229600"/>
          </a:xfrm>
        </p:spPr>
        <p:txBody>
          <a:bodyPr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84576" y="10734676"/>
            <a:ext cx="10972800" cy="1609724"/>
          </a:xfrm>
        </p:spPr>
        <p:txBody>
          <a:bodyPr/>
          <a:lstStyle>
            <a:lvl1pPr marL="0" indent="0">
              <a:buNone/>
              <a:defRPr sz="2800"/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1040D-B32E-0140-809E-C0AC2EF1846B}" type="datetimeFigureOut">
              <a:rPr lang="en-US" smtClean="0"/>
              <a:pPr/>
              <a:t>6/15/16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81A26-DAA4-0042-A144-A7CC9319E60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80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549276"/>
            <a:ext cx="16459200" cy="2286000"/>
          </a:xfrm>
          <a:prstGeom prst="rect">
            <a:avLst/>
          </a:prstGeom>
        </p:spPr>
        <p:txBody>
          <a:bodyPr vert="horz" lIns="182880" tIns="91440" rIns="182880" bIns="9144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200401"/>
            <a:ext cx="16459200" cy="9051926"/>
          </a:xfrm>
          <a:prstGeom prst="rect">
            <a:avLst/>
          </a:prstGeom>
        </p:spPr>
        <p:txBody>
          <a:bodyPr vert="horz" lIns="182880" tIns="91440" rIns="182880" bIns="9144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4400" y="12712701"/>
            <a:ext cx="4267200" cy="730250"/>
          </a:xfrm>
          <a:prstGeom prst="rect">
            <a:avLst/>
          </a:prstGeom>
        </p:spPr>
        <p:txBody>
          <a:bodyPr vert="horz" lIns="182880" tIns="91440" rIns="182880" bIns="9144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81040D-B32E-0140-809E-C0AC2EF1846B}" type="datetimeFigureOut">
              <a:rPr lang="en-US" smtClean="0"/>
              <a:pPr/>
              <a:t>6/15/16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48400" y="12712701"/>
            <a:ext cx="5791200" cy="730250"/>
          </a:xfrm>
          <a:prstGeom prst="rect">
            <a:avLst/>
          </a:prstGeom>
        </p:spPr>
        <p:txBody>
          <a:bodyPr vert="horz" lIns="182880" tIns="91440" rIns="182880" bIns="9144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106400" y="12712701"/>
            <a:ext cx="4267200" cy="730250"/>
          </a:xfrm>
          <a:prstGeom prst="rect">
            <a:avLst/>
          </a:prstGeom>
        </p:spPr>
        <p:txBody>
          <a:bodyPr vert="horz" lIns="182880" tIns="91440" rIns="182880" bIns="9144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281A26-DAA4-0042-A144-A7CC9319E60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324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85800" indent="-685800" algn="l" defTabSz="914400" rtl="0" eaLnBrk="1" latinLnBrk="0" hangingPunct="1">
        <a:spcBef>
          <a:spcPct val="20000"/>
        </a:spcBef>
        <a:buFont typeface="Arial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1pPr>
      <a:lvl2pPr marL="1485900" indent="-571500" algn="l" defTabSz="914400" rtl="0" eaLnBrk="1" latinLnBrk="0" hangingPunct="1">
        <a:spcBef>
          <a:spcPct val="20000"/>
        </a:spcBef>
        <a:buFont typeface="Arial"/>
        <a:buChar char="–"/>
        <a:defRPr sz="56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914400" rtl="0" eaLnBrk="1" latinLnBrk="0" hangingPunct="1">
        <a:spcBef>
          <a:spcPct val="20000"/>
        </a:spcBef>
        <a:buFont typeface="Arial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914400" rtl="0" eaLnBrk="1" latinLnBrk="0" hangingPunct="1">
        <a:spcBef>
          <a:spcPct val="20000"/>
        </a:spcBef>
        <a:buFont typeface="Arial"/>
        <a:buChar char="–"/>
        <a:defRPr sz="40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914400" rtl="0" eaLnBrk="1" latinLnBrk="0" hangingPunct="1">
        <a:spcBef>
          <a:spcPct val="20000"/>
        </a:spcBef>
        <a:buFont typeface="Arial"/>
        <a:buChar char="»"/>
        <a:defRPr sz="40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914400" rtl="0" eaLnBrk="1" latinLnBrk="0" hangingPunct="1">
        <a:spcBef>
          <a:spcPct val="20000"/>
        </a:spcBef>
        <a:buFont typeface="Arial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914400" rtl="0" eaLnBrk="1" latinLnBrk="0" hangingPunct="1">
        <a:spcBef>
          <a:spcPct val="20000"/>
        </a:spcBef>
        <a:buFont typeface="Arial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914400" rtl="0" eaLnBrk="1" latinLnBrk="0" hangingPunct="1">
        <a:spcBef>
          <a:spcPct val="20000"/>
        </a:spcBef>
        <a:buFont typeface="Arial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914400" rtl="0" eaLnBrk="1" latinLnBrk="0" hangingPunct="1">
        <a:spcBef>
          <a:spcPct val="20000"/>
        </a:spcBef>
        <a:buFont typeface="Arial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4" Type="http://schemas.openxmlformats.org/officeDocument/2006/relationships/image" Target="../media/image2.emf"/><Relationship Id="rId5" Type="http://schemas.openxmlformats.org/officeDocument/2006/relationships/image" Target="../media/image3.emf"/><Relationship Id="rId6" Type="http://schemas.openxmlformats.org/officeDocument/2006/relationships/image" Target="../media/image4.emf"/><Relationship Id="rId7" Type="http://schemas.openxmlformats.org/officeDocument/2006/relationships/image" Target="../media/image5.em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4" Type="http://schemas.openxmlformats.org/officeDocument/2006/relationships/image" Target="../media/image7.em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4" Type="http://schemas.openxmlformats.org/officeDocument/2006/relationships/image" Target="../media/image12.emf"/><Relationship Id="rId5" Type="http://schemas.openxmlformats.org/officeDocument/2006/relationships/image" Target="../media/image13.emf"/><Relationship Id="rId6" Type="http://schemas.openxmlformats.org/officeDocument/2006/relationships/image" Target="../media/image14.em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473921" y="2034451"/>
            <a:ext cx="638636" cy="615553"/>
          </a:xfrm>
          <a:prstGeom prst="rect">
            <a:avLst/>
          </a:prstGeom>
          <a:noFill/>
        </p:spPr>
        <p:txBody>
          <a:bodyPr wrap="none" lIns="182880" tIns="91440" rIns="182880" bIns="91440" rtlCol="0">
            <a:spAutoFit/>
          </a:bodyPr>
          <a:lstStyle/>
          <a:p>
            <a:r>
              <a:rPr lang="en-US" sz="2800" b="1" dirty="0">
                <a:latin typeface="Helvetica"/>
                <a:cs typeface="Helvetica"/>
              </a:rPr>
              <a:t>A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921154" y="2046763"/>
            <a:ext cx="628643" cy="615553"/>
          </a:xfrm>
          <a:prstGeom prst="rect">
            <a:avLst/>
          </a:prstGeom>
          <a:noFill/>
        </p:spPr>
        <p:txBody>
          <a:bodyPr wrap="none" lIns="182880" tIns="91440" rIns="182880" bIns="91440" rtlCol="0">
            <a:spAutoFit/>
          </a:bodyPr>
          <a:lstStyle/>
          <a:p>
            <a:r>
              <a:rPr lang="en-US" sz="2800" b="1" dirty="0">
                <a:latin typeface="Helvetica"/>
                <a:cs typeface="Helvetica"/>
              </a:rPr>
              <a:t>B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115515" y="299477"/>
            <a:ext cx="5269456" cy="677108"/>
          </a:xfrm>
          <a:prstGeom prst="rect">
            <a:avLst/>
          </a:prstGeom>
          <a:noFill/>
        </p:spPr>
        <p:txBody>
          <a:bodyPr wrap="none" lIns="182880" tIns="91440" rIns="182880" bIns="91440" rtlCol="0">
            <a:spAutoFit/>
          </a:bodyPr>
          <a:lstStyle/>
          <a:p>
            <a:r>
              <a:rPr lang="en-US" sz="3200" b="1" dirty="0">
                <a:latin typeface="Helvetica"/>
                <a:cs typeface="Helvetica"/>
              </a:rPr>
              <a:t>Figure </a:t>
            </a:r>
            <a:r>
              <a:rPr lang="en-US" sz="3200" b="1" dirty="0" smtClean="0">
                <a:latin typeface="Helvetica"/>
                <a:cs typeface="Helvetica"/>
              </a:rPr>
              <a:t>1: ADSP summary</a:t>
            </a:r>
            <a:endParaRPr lang="en-US" sz="3200" b="1" dirty="0">
              <a:latin typeface="Helvetica"/>
              <a:cs typeface="Helvetica"/>
            </a:endParaRPr>
          </a:p>
        </p:txBody>
      </p:sp>
      <p:pic>
        <p:nvPicPr>
          <p:cNvPr id="22" name="Picture 21" descr="AD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86" y="1785142"/>
            <a:ext cx="6166675" cy="6166675"/>
          </a:xfrm>
          <a:prstGeom prst="rect">
            <a:avLst/>
          </a:prstGeom>
        </p:spPr>
      </p:pic>
      <p:pic>
        <p:nvPicPr>
          <p:cNvPr id="23" name="Picture 22" descr="APOE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0690" y="1437591"/>
            <a:ext cx="6673402" cy="6673402"/>
          </a:xfrm>
          <a:prstGeom prst="rect">
            <a:avLst/>
          </a:prstGeom>
        </p:spPr>
      </p:pic>
      <p:grpSp>
        <p:nvGrpSpPr>
          <p:cNvPr id="36" name="Group 35"/>
          <p:cNvGrpSpPr/>
          <p:nvPr/>
        </p:nvGrpSpPr>
        <p:grpSpPr>
          <a:xfrm>
            <a:off x="1386148" y="6609960"/>
            <a:ext cx="13951565" cy="4194809"/>
            <a:chOff x="1053994" y="6414576"/>
            <a:chExt cx="13951565" cy="4194809"/>
          </a:xfrm>
        </p:grpSpPr>
        <p:pic>
          <p:nvPicPr>
            <p:cNvPr id="28" name="Picture 27" descr="APOE_bar.pdf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985"/>
            <a:stretch/>
          </p:blipFill>
          <p:spPr>
            <a:xfrm>
              <a:off x="8679591" y="7245052"/>
              <a:ext cx="6325968" cy="3364333"/>
            </a:xfrm>
            <a:prstGeom prst="rect">
              <a:avLst/>
            </a:prstGeom>
          </p:spPr>
        </p:pic>
        <p:pic>
          <p:nvPicPr>
            <p:cNvPr id="29" name="Picture 28" descr="Sex_bar.pdf"/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8003"/>
            <a:stretch/>
          </p:blipFill>
          <p:spPr>
            <a:xfrm>
              <a:off x="4662268" y="7245052"/>
              <a:ext cx="5517270" cy="3364333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1151760" y="6414576"/>
              <a:ext cx="628643" cy="615553"/>
            </a:xfrm>
            <a:prstGeom prst="rect">
              <a:avLst/>
            </a:prstGeom>
            <a:noFill/>
          </p:spPr>
          <p:txBody>
            <a:bodyPr wrap="none" lIns="182880" tIns="91440" rIns="182880" bIns="91440" rtlCol="0">
              <a:spAutoFit/>
            </a:bodyPr>
            <a:lstStyle/>
            <a:p>
              <a:r>
                <a:rPr lang="en-US" sz="2800" b="1" dirty="0" smtClean="0">
                  <a:latin typeface="Helvetica"/>
                  <a:cs typeface="Helvetica"/>
                </a:rPr>
                <a:t>C</a:t>
              </a:r>
              <a:endParaRPr lang="en-US" sz="2800" b="1" dirty="0">
                <a:latin typeface="Helvetica"/>
                <a:cs typeface="Helvetica"/>
              </a:endParaRPr>
            </a:p>
          </p:txBody>
        </p:sp>
        <p:pic>
          <p:nvPicPr>
            <p:cNvPr id="30" name="Picture 29" descr="Age.pdf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3994" y="7245052"/>
              <a:ext cx="5046500" cy="3364333"/>
            </a:xfrm>
            <a:prstGeom prst="rect">
              <a:avLst/>
            </a:prstGeom>
          </p:spPr>
        </p:pic>
        <p:sp>
          <p:nvSpPr>
            <p:cNvPr id="32" name="TextBox 31"/>
            <p:cNvSpPr txBox="1"/>
            <p:nvPr/>
          </p:nvSpPr>
          <p:spPr>
            <a:xfrm>
              <a:off x="3980164" y="6774817"/>
              <a:ext cx="82356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Arial"/>
                  <a:cs typeface="Arial"/>
                </a:rPr>
                <a:t>Age</a:t>
              </a: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7282190" y="6815148"/>
              <a:ext cx="16211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Arial"/>
                  <a:cs typeface="Arial"/>
                </a:rPr>
                <a:t>Sex: </a:t>
              </a:r>
              <a:r>
                <a:rPr lang="en-US" sz="28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Arial"/>
                  <a:cs typeface="Arial"/>
                </a:rPr>
                <a:t>M</a:t>
              </a:r>
              <a:r>
                <a:rPr lang="en-US" sz="2800" dirty="0" smtClean="0">
                  <a:latin typeface="Arial"/>
                  <a:cs typeface="Arial"/>
                </a:rPr>
                <a:t> </a:t>
              </a:r>
              <a:r>
                <a:rPr lang="en-US" sz="2800" dirty="0" smtClean="0">
                  <a:solidFill>
                    <a:srgbClr val="E26386"/>
                  </a:solidFill>
                  <a:latin typeface="Arial"/>
                  <a:cs typeface="Arial"/>
                </a:rPr>
                <a:t>F</a:t>
              </a:r>
              <a:endParaRPr lang="en-US" dirty="0">
                <a:solidFill>
                  <a:srgbClr val="E26386"/>
                </a:solidFill>
                <a:latin typeface="Arial"/>
                <a:cs typeface="Arial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1312768" y="6810119"/>
              <a:ext cx="118246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Arial"/>
                  <a:cs typeface="Arial"/>
                </a:rPr>
                <a:t>APOE</a:t>
              </a:r>
              <a:endParaRPr lang="en-US" dirty="0">
                <a:solidFill>
                  <a:srgbClr val="E26386"/>
                </a:solidFill>
                <a:latin typeface="Arial"/>
                <a:cs typeface="Arial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9931400" y="2902890"/>
            <a:ext cx="1595878" cy="430887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rgbClr val="000000"/>
                </a:solidFill>
              </a:rPr>
              <a:t>ε3/ε3: 57%</a:t>
            </a:r>
            <a:endParaRPr lang="en-US" sz="2200" dirty="0">
              <a:solidFill>
                <a:srgbClr val="00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600597" y="5625527"/>
            <a:ext cx="1382169" cy="430887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ε2/ε4: 1%</a:t>
            </a:r>
            <a:endParaRPr lang="en-US" sz="2200" dirty="0"/>
          </a:p>
        </p:txBody>
      </p:sp>
      <p:sp>
        <p:nvSpPr>
          <p:cNvPr id="21" name="TextBox 20"/>
          <p:cNvSpPr txBox="1"/>
          <p:nvPr/>
        </p:nvSpPr>
        <p:spPr>
          <a:xfrm>
            <a:off x="12378756" y="5765137"/>
            <a:ext cx="1582778" cy="430887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rgbClr val="000000"/>
                </a:solidFill>
              </a:rPr>
              <a:t>ε3/ε4: 35%</a:t>
            </a:r>
            <a:endParaRPr lang="en-US" sz="2200" dirty="0">
              <a:solidFill>
                <a:srgbClr val="00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167325" y="4900210"/>
            <a:ext cx="1320619" cy="430887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sz="2200" dirty="0" smtClean="0">
                <a:solidFill>
                  <a:srgbClr val="000000"/>
                </a:solidFill>
              </a:rPr>
              <a:t>ε2/ε2: 0%</a:t>
            </a:r>
            <a:endParaRPr lang="en-US" sz="2200" dirty="0">
              <a:solidFill>
                <a:srgbClr val="00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4684586" y="7780605"/>
            <a:ext cx="898314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rgbClr val="000000"/>
                </a:solidFill>
              </a:rPr>
              <a:t>ε3/ε3</a:t>
            </a:r>
            <a:endParaRPr lang="en-US" sz="2200" dirty="0">
              <a:solidFill>
                <a:srgbClr val="00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4709286" y="8595297"/>
            <a:ext cx="848915" cy="43088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rgbClr val="000000"/>
                </a:solidFill>
              </a:rPr>
              <a:t>ε2/ε3</a:t>
            </a:r>
            <a:endParaRPr lang="en-US" sz="2200" dirty="0">
              <a:solidFill>
                <a:srgbClr val="00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4709286" y="9002643"/>
            <a:ext cx="848915" cy="430887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ε2/ε4</a:t>
            </a:r>
            <a:endParaRPr lang="en-US" sz="2200" dirty="0"/>
          </a:p>
        </p:txBody>
      </p:sp>
      <p:sp>
        <p:nvSpPr>
          <p:cNvPr id="39" name="TextBox 38"/>
          <p:cNvSpPr txBox="1"/>
          <p:nvPr/>
        </p:nvSpPr>
        <p:spPr>
          <a:xfrm>
            <a:off x="14709286" y="9409988"/>
            <a:ext cx="848915" cy="430887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rgbClr val="000000"/>
                </a:solidFill>
              </a:rPr>
              <a:t>ε3/ε4</a:t>
            </a:r>
            <a:endParaRPr lang="en-US" sz="2200" dirty="0">
              <a:solidFill>
                <a:srgbClr val="00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4715406" y="8187951"/>
            <a:ext cx="836675" cy="430887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sz="2200" dirty="0" smtClean="0">
                <a:solidFill>
                  <a:srgbClr val="000000"/>
                </a:solidFill>
              </a:rPr>
              <a:t>ε2/ε2</a:t>
            </a:r>
            <a:endParaRPr lang="en-US" sz="2200" dirty="0">
              <a:solidFill>
                <a:srgbClr val="00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296400" y="5312693"/>
            <a:ext cx="1397003" cy="43088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rgbClr val="000000"/>
                </a:solidFill>
              </a:rPr>
              <a:t>ε2/ε3: </a:t>
            </a:r>
            <a:r>
              <a:rPr lang="en-US" sz="2200" dirty="0">
                <a:solidFill>
                  <a:srgbClr val="000000"/>
                </a:solidFill>
              </a:rPr>
              <a:t>7</a:t>
            </a:r>
            <a:r>
              <a:rPr lang="en-US" sz="2200" dirty="0" smtClean="0">
                <a:solidFill>
                  <a:srgbClr val="000000"/>
                </a:solidFill>
              </a:rPr>
              <a:t>%</a:t>
            </a:r>
            <a:endParaRPr lang="en-US" sz="22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3497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289674" y="949203"/>
            <a:ext cx="638636" cy="615553"/>
          </a:xfrm>
          <a:prstGeom prst="rect">
            <a:avLst/>
          </a:prstGeom>
          <a:noFill/>
        </p:spPr>
        <p:txBody>
          <a:bodyPr wrap="none" lIns="182880" tIns="91440" rIns="182880" bIns="91440" rtlCol="0">
            <a:spAutoFit/>
          </a:bodyPr>
          <a:lstStyle/>
          <a:p>
            <a:r>
              <a:rPr lang="en-US" sz="2800" b="1" dirty="0">
                <a:latin typeface="Helvetica"/>
                <a:cs typeface="Helvetica"/>
              </a:rPr>
              <a:t>A</a:t>
            </a:r>
            <a:endParaRPr lang="en-US" sz="2000" b="1" dirty="0">
              <a:latin typeface="Helvetica"/>
              <a:cs typeface="Helvetic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40088" y="162522"/>
            <a:ext cx="13959391" cy="677108"/>
          </a:xfrm>
          <a:prstGeom prst="rect">
            <a:avLst/>
          </a:prstGeom>
          <a:noFill/>
        </p:spPr>
        <p:txBody>
          <a:bodyPr wrap="none" lIns="182880" tIns="91440" rIns="182880" bIns="91440" rtlCol="0">
            <a:spAutoFit/>
          </a:bodyPr>
          <a:lstStyle/>
          <a:p>
            <a:r>
              <a:rPr lang="en-US" sz="3200" b="1" dirty="0" smtClean="0">
                <a:latin typeface="Helvetica"/>
                <a:cs typeface="Helvetica"/>
              </a:rPr>
              <a:t>Supplementary Figure </a:t>
            </a:r>
            <a:r>
              <a:rPr lang="en-US" sz="3200" b="1" dirty="0">
                <a:latin typeface="Helvetica"/>
                <a:cs typeface="Helvetica"/>
              </a:rPr>
              <a:t>3</a:t>
            </a:r>
            <a:r>
              <a:rPr lang="en-US" sz="3200" b="1" dirty="0" smtClean="0">
                <a:latin typeface="Helvetica"/>
                <a:cs typeface="Helvetica"/>
              </a:rPr>
              <a:t>: </a:t>
            </a:r>
            <a:r>
              <a:rPr lang="en-US" sz="3200" b="1" dirty="0">
                <a:latin typeface="Helvetica"/>
                <a:cs typeface="Helvetica"/>
              </a:rPr>
              <a:t>GWAS of ADSP WGS cohort by Bayes-GLMM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2475149" y="7369042"/>
            <a:ext cx="12334545" cy="5966928"/>
            <a:chOff x="2475149" y="7152091"/>
            <a:chExt cx="12334545" cy="5966928"/>
          </a:xfrm>
        </p:grpSpPr>
        <p:sp>
          <p:nvSpPr>
            <p:cNvPr id="15" name="Rectangle 14"/>
            <p:cNvSpPr/>
            <p:nvPr/>
          </p:nvSpPr>
          <p:spPr>
            <a:xfrm>
              <a:off x="3608481" y="7152091"/>
              <a:ext cx="11179851" cy="535196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924655" y="8000866"/>
              <a:ext cx="54120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Arial"/>
                  <a:cs typeface="Arial"/>
                </a:rPr>
                <a:t>7.5   </a:t>
              </a:r>
              <a:endParaRPr lang="en-US" sz="2000" dirty="0">
                <a:latin typeface="Arial"/>
                <a:cs typeface="Arial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924655" y="9373717"/>
              <a:ext cx="54120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Arial"/>
                  <a:cs typeface="Arial"/>
                </a:rPr>
                <a:t>5.0</a:t>
              </a:r>
              <a:endParaRPr lang="en-US" sz="2000" dirty="0">
                <a:latin typeface="Arial"/>
                <a:cs typeface="Arial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924655" y="10711319"/>
              <a:ext cx="54120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/>
                  <a:cs typeface="Arial"/>
                </a:rPr>
                <a:t>2</a:t>
              </a:r>
              <a:r>
                <a:rPr lang="en-US" sz="2000" dirty="0" smtClean="0">
                  <a:latin typeface="Arial"/>
                  <a:cs typeface="Arial"/>
                </a:rPr>
                <a:t>.5</a:t>
              </a:r>
              <a:endParaRPr lang="en-US" sz="2000" dirty="0">
                <a:latin typeface="Arial"/>
                <a:cs typeface="Arial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031605" y="12012618"/>
              <a:ext cx="32730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Arial"/>
                  <a:cs typeface="Arial"/>
                </a:rPr>
                <a:t>0</a:t>
              </a:r>
              <a:endParaRPr lang="en-US" sz="2000" dirty="0">
                <a:latin typeface="Arial"/>
                <a:cs typeface="Arial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383991" y="12550697"/>
              <a:ext cx="104257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 smtClean="0">
                  <a:solidFill>
                    <a:srgbClr val="421CE5"/>
                  </a:solidFill>
                  <a:latin typeface="Arial"/>
                  <a:cs typeface="Arial"/>
                </a:rPr>
                <a:t>1                        3                   5                 7               9             11          13        15      17     19  21 </a:t>
              </a:r>
              <a:endParaRPr lang="en-US" sz="1800" dirty="0">
                <a:solidFill>
                  <a:srgbClr val="421CE5"/>
                </a:solidFill>
                <a:latin typeface="Arial"/>
                <a:cs typeface="Arial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269789" y="12749687"/>
              <a:ext cx="95399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 smtClean="0">
                  <a:solidFill>
                    <a:srgbClr val="FF0000"/>
                  </a:solidFill>
                  <a:latin typeface="Arial"/>
                  <a:cs typeface="Arial"/>
                </a:rPr>
                <a:t>2                     4                  6                8             10           12         14       16      18   20   22 </a:t>
              </a:r>
              <a:endParaRPr lang="en-US" sz="1800" dirty="0">
                <a:solidFill>
                  <a:srgbClr val="FF0000"/>
                </a:solidFill>
                <a:latin typeface="Arial"/>
                <a:cs typeface="Arial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 rot="16200000">
              <a:off x="2034281" y="9891505"/>
              <a:ext cx="12818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latin typeface="Arial"/>
                  <a:cs typeface="Arial"/>
                </a:rPr>
                <a:t>-log10(P)</a:t>
              </a:r>
              <a:endParaRPr lang="en-US" sz="2000" b="1" dirty="0">
                <a:latin typeface="Arial"/>
                <a:cs typeface="Arial"/>
              </a:endParaRP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2289674" y="6734334"/>
            <a:ext cx="628643" cy="615553"/>
          </a:xfrm>
          <a:prstGeom prst="rect">
            <a:avLst/>
          </a:prstGeom>
          <a:noFill/>
        </p:spPr>
        <p:txBody>
          <a:bodyPr wrap="none" lIns="182880" tIns="91440" rIns="182880" bIns="91440" rtlCol="0">
            <a:spAutoFit/>
          </a:bodyPr>
          <a:lstStyle/>
          <a:p>
            <a:r>
              <a:rPr lang="en-US" sz="2800" b="1" dirty="0">
                <a:latin typeface="Helvetica"/>
                <a:cs typeface="Helvetica"/>
              </a:rPr>
              <a:t>B</a:t>
            </a:r>
            <a:endParaRPr lang="en-US" sz="2000" b="1" dirty="0">
              <a:latin typeface="Helvetica"/>
              <a:cs typeface="Helvetica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2475149" y="1023733"/>
            <a:ext cx="12334545" cy="5966928"/>
            <a:chOff x="2475149" y="7152091"/>
            <a:chExt cx="12334545" cy="5966928"/>
          </a:xfrm>
        </p:grpSpPr>
        <p:sp>
          <p:nvSpPr>
            <p:cNvPr id="32" name="Rectangle 31"/>
            <p:cNvSpPr/>
            <p:nvPr/>
          </p:nvSpPr>
          <p:spPr>
            <a:xfrm>
              <a:off x="3608481" y="7152091"/>
              <a:ext cx="11179851" cy="535196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924655" y="8000866"/>
              <a:ext cx="54120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Arial"/>
                  <a:cs typeface="Arial"/>
                </a:rPr>
                <a:t>7.5   </a:t>
              </a:r>
              <a:endParaRPr lang="en-US" sz="2000" dirty="0">
                <a:latin typeface="Arial"/>
                <a:cs typeface="Arial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924655" y="9373717"/>
              <a:ext cx="54120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Arial"/>
                  <a:cs typeface="Arial"/>
                </a:rPr>
                <a:t>5.0</a:t>
              </a:r>
              <a:endParaRPr lang="en-US" sz="2000" dirty="0">
                <a:latin typeface="Arial"/>
                <a:cs typeface="Arial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924655" y="10711319"/>
              <a:ext cx="54120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/>
                  <a:cs typeface="Arial"/>
                </a:rPr>
                <a:t>2</a:t>
              </a:r>
              <a:r>
                <a:rPr lang="en-US" sz="2000" dirty="0" smtClean="0">
                  <a:latin typeface="Arial"/>
                  <a:cs typeface="Arial"/>
                </a:rPr>
                <a:t>.5</a:t>
              </a:r>
              <a:endParaRPr lang="en-US" sz="2000" dirty="0">
                <a:latin typeface="Arial"/>
                <a:cs typeface="Arial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031605" y="12012618"/>
              <a:ext cx="32730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Arial"/>
                  <a:cs typeface="Arial"/>
                </a:rPr>
                <a:t>0</a:t>
              </a:r>
              <a:endParaRPr lang="en-US" sz="2000" dirty="0">
                <a:latin typeface="Arial"/>
                <a:cs typeface="Arial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383991" y="12550697"/>
              <a:ext cx="104257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 smtClean="0">
                  <a:solidFill>
                    <a:srgbClr val="421CE5"/>
                  </a:solidFill>
                  <a:latin typeface="Arial"/>
                  <a:cs typeface="Arial"/>
                </a:rPr>
                <a:t>1                        3                   5                 7               9             11          13        15      17     19  21 </a:t>
              </a:r>
              <a:endParaRPr lang="en-US" sz="1800" dirty="0">
                <a:solidFill>
                  <a:srgbClr val="421CE5"/>
                </a:solidFill>
                <a:latin typeface="Arial"/>
                <a:cs typeface="Arial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269789" y="12749687"/>
              <a:ext cx="95399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 smtClean="0">
                  <a:solidFill>
                    <a:srgbClr val="FF0000"/>
                  </a:solidFill>
                  <a:latin typeface="Arial"/>
                  <a:cs typeface="Arial"/>
                </a:rPr>
                <a:t>2                     4                  6                8             10           12         14       16      18   20   22 </a:t>
              </a:r>
              <a:endParaRPr lang="en-US" sz="1800" dirty="0">
                <a:solidFill>
                  <a:srgbClr val="FF0000"/>
                </a:solidFill>
                <a:latin typeface="Arial"/>
                <a:cs typeface="Arial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 rot="16200000">
              <a:off x="2034281" y="9891505"/>
              <a:ext cx="12818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latin typeface="Arial"/>
                  <a:cs typeface="Arial"/>
                </a:rPr>
                <a:t>-log10(P)</a:t>
              </a:r>
              <a:endParaRPr lang="en-US" sz="2000" b="1" dirty="0">
                <a:latin typeface="Arial"/>
                <a:cs typeface="Arial"/>
              </a:endParaRPr>
            </a:p>
          </p:txBody>
        </p:sp>
      </p:grpSp>
      <p:cxnSp>
        <p:nvCxnSpPr>
          <p:cNvPr id="45" name="Straight Connector 44"/>
          <p:cNvCxnSpPr/>
          <p:nvPr/>
        </p:nvCxnSpPr>
        <p:spPr>
          <a:xfrm>
            <a:off x="3662145" y="8579505"/>
            <a:ext cx="11050949" cy="0"/>
          </a:xfrm>
          <a:prstGeom prst="line">
            <a:avLst/>
          </a:prstGeom>
          <a:ln>
            <a:solidFill>
              <a:schemeClr val="accent4">
                <a:lumMod val="50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3608481" y="4051536"/>
            <a:ext cx="11181370" cy="2102065"/>
          </a:xfrm>
          <a:prstGeom prst="rect">
            <a:avLst/>
          </a:prstGeom>
          <a:solidFill>
            <a:schemeClr val="bg1">
              <a:lumMod val="85000"/>
              <a:alpha val="57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8186202" y="13294119"/>
            <a:ext cx="18389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Arial"/>
                <a:cs typeface="Arial"/>
              </a:rPr>
              <a:t>Chromosome</a:t>
            </a:r>
            <a:endParaRPr lang="en-US" sz="2000" b="1" dirty="0">
              <a:latin typeface="Arial"/>
              <a:cs typeface="Arial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8186205" y="6871677"/>
            <a:ext cx="18389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Arial"/>
                <a:cs typeface="Arial"/>
              </a:rPr>
              <a:t>Chromosome</a:t>
            </a:r>
            <a:endParaRPr lang="en-US" sz="2000" b="1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747599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1076442" y="961054"/>
            <a:ext cx="9627676" cy="677108"/>
          </a:xfrm>
          <a:prstGeom prst="rect">
            <a:avLst/>
          </a:prstGeom>
          <a:noFill/>
        </p:spPr>
        <p:txBody>
          <a:bodyPr wrap="none" lIns="182880" tIns="91440" rIns="182880" bIns="91440" rtlCol="0">
            <a:spAutoFit/>
          </a:bodyPr>
          <a:lstStyle/>
          <a:p>
            <a:r>
              <a:rPr lang="en-US" sz="3200" b="1" dirty="0">
                <a:latin typeface="Helvetica"/>
                <a:cs typeface="Helvetica"/>
              </a:rPr>
              <a:t>Figure </a:t>
            </a:r>
            <a:r>
              <a:rPr lang="en-US" sz="3200" b="1" dirty="0" smtClean="0">
                <a:latin typeface="Helvetica"/>
                <a:cs typeface="Helvetica"/>
              </a:rPr>
              <a:t>2: </a:t>
            </a:r>
            <a:r>
              <a:rPr lang="en-US" sz="3200" b="1" dirty="0" smtClean="0">
                <a:latin typeface="Helvetica"/>
                <a:cs typeface="Helvetica"/>
              </a:rPr>
              <a:t>Bayes-GLMM estimation of covariates</a:t>
            </a:r>
            <a:endParaRPr lang="en-US" sz="3200" b="1" dirty="0">
              <a:latin typeface="Helvetica"/>
              <a:cs typeface="Helvetic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385426" y="3304010"/>
            <a:ext cx="648630" cy="615553"/>
          </a:xfrm>
          <a:prstGeom prst="rect">
            <a:avLst/>
          </a:prstGeom>
          <a:noFill/>
        </p:spPr>
        <p:txBody>
          <a:bodyPr wrap="none" lIns="182880" tIns="91440" rIns="182880" bIns="91440" rtlCol="0">
            <a:spAutoFit/>
          </a:bodyPr>
          <a:lstStyle/>
          <a:p>
            <a:r>
              <a:rPr lang="en-US" sz="2800" b="1" dirty="0" smtClean="0">
                <a:latin typeface="Helvetica"/>
                <a:cs typeface="Helvetica"/>
              </a:rPr>
              <a:t>A</a:t>
            </a:r>
            <a:endParaRPr lang="en-US" sz="2000" b="1" dirty="0">
              <a:latin typeface="Helvetica"/>
              <a:cs typeface="Helvetica"/>
            </a:endParaRPr>
          </a:p>
        </p:txBody>
      </p:sp>
      <p:pic>
        <p:nvPicPr>
          <p:cNvPr id="26" name="Picture 25" descr="null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00" b="4431"/>
          <a:stretch/>
        </p:blipFill>
        <p:spPr>
          <a:xfrm>
            <a:off x="3233303" y="3877529"/>
            <a:ext cx="4866424" cy="5243332"/>
          </a:xfrm>
          <a:prstGeom prst="rect">
            <a:avLst/>
          </a:prstGeom>
        </p:spPr>
      </p:pic>
      <p:pic>
        <p:nvPicPr>
          <p:cNvPr id="27" name="Picture 26" descr="null.pdf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77" b="5835"/>
          <a:stretch/>
        </p:blipFill>
        <p:spPr>
          <a:xfrm>
            <a:off x="11049968" y="3956899"/>
            <a:ext cx="4779897" cy="5166268"/>
          </a:xfrm>
          <a:prstGeom prst="rect">
            <a:avLst/>
          </a:prstGeom>
        </p:spPr>
      </p:pic>
      <p:sp>
        <p:nvSpPr>
          <p:cNvPr id="28" name="Rectangle 27"/>
          <p:cNvSpPr/>
          <p:nvPr/>
        </p:nvSpPr>
        <p:spPr>
          <a:xfrm>
            <a:off x="3054714" y="3956899"/>
            <a:ext cx="4960803" cy="516396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2497243" y="5281817"/>
            <a:ext cx="53681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>
                <a:latin typeface="Arial"/>
                <a:cs typeface="Arial"/>
              </a:rPr>
              <a:t>c1</a:t>
            </a:r>
            <a:endParaRPr lang="en-US" sz="2600" dirty="0">
              <a:latin typeface="Arial"/>
              <a:cs typeface="Arial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497243" y="6565228"/>
            <a:ext cx="53681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>
                <a:latin typeface="Arial"/>
                <a:cs typeface="Arial"/>
              </a:rPr>
              <a:t>c2</a:t>
            </a:r>
            <a:endParaRPr lang="en-US" sz="2600" dirty="0">
              <a:latin typeface="Arial"/>
              <a:cs typeface="Arial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497243" y="7891001"/>
            <a:ext cx="53681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>
                <a:latin typeface="Arial"/>
                <a:cs typeface="Arial"/>
              </a:rPr>
              <a:t>c3</a:t>
            </a:r>
            <a:endParaRPr lang="en-US" sz="2600" dirty="0">
              <a:latin typeface="Arial"/>
              <a:cs typeface="Arial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213460" y="9123167"/>
            <a:ext cx="3843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rial"/>
                <a:cs typeface="Arial"/>
              </a:rPr>
              <a:t>0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383121" y="9123167"/>
            <a:ext cx="3843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Arial"/>
                <a:cs typeface="Arial"/>
              </a:rPr>
              <a:t>2</a:t>
            </a:r>
            <a:endParaRPr lang="en-US" sz="2800" dirty="0">
              <a:latin typeface="Arial"/>
              <a:cs typeface="Arial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547474" y="9123167"/>
            <a:ext cx="3843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Arial"/>
                <a:cs typeface="Arial"/>
              </a:rPr>
              <a:t>4</a:t>
            </a:r>
            <a:endParaRPr lang="en-US" sz="2800" dirty="0">
              <a:latin typeface="Arial"/>
              <a:cs typeface="Arial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711878" y="9123167"/>
            <a:ext cx="3843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Arial"/>
                <a:cs typeface="Arial"/>
              </a:rPr>
              <a:t>6</a:t>
            </a:r>
            <a:endParaRPr lang="en-US" sz="2800" dirty="0">
              <a:latin typeface="Arial"/>
              <a:cs typeface="Arial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11049969" y="3959205"/>
            <a:ext cx="4960803" cy="516396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11848958" y="9123167"/>
            <a:ext cx="5039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Arial"/>
                <a:cs typeface="Arial"/>
              </a:rPr>
              <a:t>-1</a:t>
            </a:r>
            <a:endParaRPr lang="en-US" sz="2800" dirty="0">
              <a:latin typeface="Arial"/>
              <a:cs typeface="Arial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3390328" y="9123167"/>
            <a:ext cx="3843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rial"/>
                <a:cs typeface="Arial"/>
              </a:rPr>
              <a:t>0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4852377" y="9123167"/>
            <a:ext cx="3843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rial"/>
                <a:cs typeface="Arial"/>
              </a:rPr>
              <a:t>1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214342" y="4935021"/>
            <a:ext cx="79075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600" dirty="0" smtClean="0">
                <a:latin typeface="Arial"/>
                <a:cs typeface="Arial"/>
              </a:rPr>
              <a:t>Age</a:t>
            </a:r>
            <a:endParaRPr lang="en-US" sz="2600" dirty="0">
              <a:latin typeface="Arial"/>
              <a:cs typeface="Arial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0042219" y="6014035"/>
            <a:ext cx="96287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600" dirty="0" smtClean="0">
                <a:latin typeface="Arial"/>
                <a:cs typeface="Arial"/>
              </a:rPr>
              <a:t>Sex -</a:t>
            </a:r>
            <a:endParaRPr lang="en-US" sz="2600" dirty="0">
              <a:latin typeface="Arial"/>
              <a:cs typeface="Arial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9417574" y="7028922"/>
            <a:ext cx="158751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600" dirty="0" smtClean="0">
                <a:latin typeface="Arial"/>
                <a:cs typeface="Arial"/>
              </a:rPr>
              <a:t>APOE/e2</a:t>
            </a:r>
            <a:endParaRPr lang="en-US" sz="2600" dirty="0">
              <a:latin typeface="Arial"/>
              <a:cs typeface="Arial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9417574" y="8112927"/>
            <a:ext cx="158751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600" dirty="0" smtClean="0">
                <a:latin typeface="Arial"/>
                <a:cs typeface="Arial"/>
              </a:rPr>
              <a:t>APOE/e4</a:t>
            </a:r>
            <a:endParaRPr lang="en-US" sz="2600" dirty="0">
              <a:latin typeface="Arial"/>
              <a:cs typeface="Arial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9261205" y="3294532"/>
            <a:ext cx="628643" cy="615553"/>
          </a:xfrm>
          <a:prstGeom prst="rect">
            <a:avLst/>
          </a:prstGeom>
          <a:noFill/>
        </p:spPr>
        <p:txBody>
          <a:bodyPr wrap="none" lIns="182880" tIns="91440" rIns="182880" bIns="91440" rtlCol="0">
            <a:spAutoFit/>
          </a:bodyPr>
          <a:lstStyle/>
          <a:p>
            <a:r>
              <a:rPr lang="en-US" sz="2800" b="1" dirty="0">
                <a:latin typeface="Helvetica"/>
                <a:cs typeface="Helvetica"/>
              </a:rPr>
              <a:t>B</a:t>
            </a:r>
            <a:endParaRPr lang="en-US" sz="2000" b="1" dirty="0">
              <a:latin typeface="Helvetica"/>
              <a:cs typeface="Helvetica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8770573" y="7056394"/>
            <a:ext cx="2234520" cy="492443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2600" dirty="0" smtClean="0">
                <a:solidFill>
                  <a:srgbClr val="000000"/>
                </a:solidFill>
              </a:rPr>
              <a:t>APOE/ε2 -</a:t>
            </a:r>
            <a:endParaRPr lang="en-US" sz="2600" dirty="0">
              <a:solidFill>
                <a:srgbClr val="00000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8808977" y="8043401"/>
            <a:ext cx="2196116" cy="492443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2600" dirty="0" smtClean="0">
                <a:solidFill>
                  <a:srgbClr val="000000"/>
                </a:solidFill>
              </a:rPr>
              <a:t>APOE/ε4 -</a:t>
            </a:r>
            <a:endParaRPr lang="en-US" sz="2600" dirty="0">
              <a:solidFill>
                <a:srgbClr val="00000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9845489" y="4935021"/>
            <a:ext cx="1159604" cy="492443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2600" dirty="0" smtClean="0">
                <a:solidFill>
                  <a:srgbClr val="000000"/>
                </a:solidFill>
                <a:latin typeface="Arial"/>
                <a:cs typeface="Arial"/>
              </a:rPr>
              <a:t>Age -</a:t>
            </a:r>
            <a:endParaRPr lang="en-US" sz="26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2648289" y="9782842"/>
            <a:ext cx="1834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Arial"/>
                <a:cs typeface="Arial"/>
              </a:rPr>
              <a:t>Effect size</a:t>
            </a:r>
            <a:endParaRPr lang="en-US" sz="2800" dirty="0">
              <a:latin typeface="Arial"/>
              <a:cs typeface="Arial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383121" y="9782842"/>
            <a:ext cx="1834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Arial"/>
                <a:cs typeface="Arial"/>
              </a:rPr>
              <a:t>Effect size</a:t>
            </a:r>
            <a:endParaRPr lang="en-US" sz="2800" dirty="0">
              <a:latin typeface="Arial"/>
              <a:cs typeface="Arial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848791" y="5205617"/>
            <a:ext cx="1185265" cy="492443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pPr algn="r"/>
            <a:r>
              <a:rPr lang="en-US" sz="2600" dirty="0" smtClean="0">
                <a:latin typeface="Arial"/>
                <a:cs typeface="Arial"/>
              </a:rPr>
              <a:t>Cut 1 -</a:t>
            </a:r>
            <a:endParaRPr lang="en-US" sz="2600" dirty="0">
              <a:latin typeface="Arial"/>
              <a:cs typeface="Arial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848791" y="6556502"/>
            <a:ext cx="1185265" cy="492443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pPr algn="r"/>
            <a:r>
              <a:rPr lang="en-US" sz="2600" dirty="0" smtClean="0">
                <a:latin typeface="Arial"/>
                <a:cs typeface="Arial"/>
              </a:rPr>
              <a:t>Cut 2 -</a:t>
            </a:r>
            <a:endParaRPr lang="en-US" sz="2600" dirty="0">
              <a:latin typeface="Arial"/>
              <a:cs typeface="Arial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848791" y="7883391"/>
            <a:ext cx="1185265" cy="492443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pPr algn="r"/>
            <a:r>
              <a:rPr lang="en-US" sz="2600" dirty="0" smtClean="0">
                <a:latin typeface="Arial"/>
                <a:cs typeface="Arial"/>
              </a:rPr>
              <a:t>Cut 3 -</a:t>
            </a:r>
            <a:endParaRPr lang="en-US" sz="26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394418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1127261" y="976585"/>
            <a:ext cx="10994837" cy="677108"/>
          </a:xfrm>
          <a:prstGeom prst="rect">
            <a:avLst/>
          </a:prstGeom>
          <a:noFill/>
        </p:spPr>
        <p:txBody>
          <a:bodyPr wrap="none" lIns="182880" tIns="91440" rIns="182880" bIns="91440" rtlCol="0">
            <a:spAutoFit/>
          </a:bodyPr>
          <a:lstStyle/>
          <a:p>
            <a:r>
              <a:rPr lang="en-US" sz="3200" b="1" dirty="0">
                <a:latin typeface="Helvetica"/>
                <a:cs typeface="Helvetica"/>
              </a:rPr>
              <a:t>Figure </a:t>
            </a:r>
            <a:r>
              <a:rPr lang="en-US" sz="3200" b="1" dirty="0" smtClean="0">
                <a:latin typeface="Helvetica"/>
                <a:cs typeface="Helvetica"/>
              </a:rPr>
              <a:t>3: GWAS of ADSP WGS cohort by Bayes-GLMM</a:t>
            </a:r>
            <a:endParaRPr lang="en-US" sz="3200" b="1" dirty="0">
              <a:latin typeface="Helvetica"/>
              <a:cs typeface="Helvetica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561885" y="3186633"/>
            <a:ext cx="8488703" cy="81353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Arial"/>
                <a:cs typeface="Arial"/>
              </a:rPr>
              <a:t>Autosomal SNP call by ADSP consortium (27.9 million)</a:t>
            </a:r>
            <a:endParaRPr lang="en-US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561886" y="4589095"/>
            <a:ext cx="4480374" cy="81353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Arial"/>
                <a:cs typeface="Arial"/>
              </a:rPr>
              <a:t>MAF cutoff 0.01 (10.3 million)</a:t>
            </a:r>
            <a:endParaRPr lang="en-US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781746" y="3160449"/>
            <a:ext cx="4480374" cy="22096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Arial"/>
                <a:cs typeface="Arial"/>
              </a:rPr>
              <a:t>AD status of 570 participants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  <a:latin typeface="Arial"/>
                <a:cs typeface="Arial"/>
              </a:rPr>
              <a:t>Covariates: age and sex</a:t>
            </a:r>
            <a:endParaRPr lang="en-US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1641748" y="4582757"/>
            <a:ext cx="3408841" cy="81353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Arial"/>
                <a:cs typeface="Arial"/>
              </a:rPr>
              <a:t>IBS kinship relatedness</a:t>
            </a:r>
            <a:endParaRPr lang="en-US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829740" y="5993222"/>
            <a:ext cx="8770699" cy="81353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Arial"/>
                <a:cs typeface="Arial"/>
              </a:rPr>
              <a:t>GLM without random term, flat priors, model inference by MLE </a:t>
            </a:r>
            <a:endParaRPr lang="en-US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829740" y="7373725"/>
            <a:ext cx="8770699" cy="81353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Arial"/>
                <a:cs typeface="Arial"/>
              </a:rPr>
              <a:t>P-value cutoff 0.0001 (9726)</a:t>
            </a:r>
            <a:endParaRPr lang="en-US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676264" y="8786748"/>
            <a:ext cx="13268843" cy="81353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Arial"/>
                <a:cs typeface="Arial"/>
              </a:rPr>
              <a:t>GLMM with random term, flat priors, model inference by MCMC </a:t>
            </a:r>
            <a:endParaRPr lang="en-US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676264" y="10235062"/>
            <a:ext cx="13268843" cy="81353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Arial"/>
                <a:cs typeface="Arial"/>
              </a:rPr>
              <a:t>Posterior distribution of variant effects</a:t>
            </a:r>
            <a:endParaRPr lang="en-US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cxnSp>
        <p:nvCxnSpPr>
          <p:cNvPr id="10" name="Straight Arrow Connector 9"/>
          <p:cNvCxnSpPr>
            <a:stCxn id="11" idx="3"/>
            <a:endCxn id="15" idx="1"/>
          </p:cNvCxnSpPr>
          <p:nvPr/>
        </p:nvCxnSpPr>
        <p:spPr>
          <a:xfrm flipV="1">
            <a:off x="11042260" y="4989525"/>
            <a:ext cx="599488" cy="6338"/>
          </a:xfrm>
          <a:prstGeom prst="straightConnector1">
            <a:avLst/>
          </a:prstGeom>
          <a:ln w="44450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rot="5400000" flipV="1">
            <a:off x="8793631" y="4296743"/>
            <a:ext cx="599488" cy="6338"/>
          </a:xfrm>
          <a:prstGeom prst="straightConnector1">
            <a:avLst/>
          </a:prstGeom>
          <a:ln w="44450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rot="5400000" flipV="1">
            <a:off x="4778957" y="5666683"/>
            <a:ext cx="599488" cy="6338"/>
          </a:xfrm>
          <a:prstGeom prst="straightConnector1">
            <a:avLst/>
          </a:prstGeom>
          <a:ln w="44450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rot="5400000" flipV="1">
            <a:off x="8562665" y="5699205"/>
            <a:ext cx="599488" cy="6338"/>
          </a:xfrm>
          <a:prstGeom prst="straightConnector1">
            <a:avLst/>
          </a:prstGeom>
          <a:ln w="44450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rot="5400000" flipV="1">
            <a:off x="7391916" y="7103332"/>
            <a:ext cx="599488" cy="6338"/>
          </a:xfrm>
          <a:prstGeom prst="straightConnector1">
            <a:avLst/>
          </a:prstGeom>
          <a:ln w="44450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2965806" y="5370108"/>
            <a:ext cx="0" cy="3416640"/>
          </a:xfrm>
          <a:prstGeom prst="straightConnector1">
            <a:avLst/>
          </a:prstGeom>
          <a:ln w="44450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rot="5400000" flipV="1">
            <a:off x="7385304" y="8483835"/>
            <a:ext cx="599488" cy="6338"/>
          </a:xfrm>
          <a:prstGeom prst="straightConnector1">
            <a:avLst/>
          </a:prstGeom>
          <a:ln w="44450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13416833" y="5396292"/>
            <a:ext cx="0" cy="3416640"/>
          </a:xfrm>
          <a:prstGeom prst="straightConnector1">
            <a:avLst/>
          </a:prstGeom>
          <a:ln w="44450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rot="5400000" flipV="1">
            <a:off x="7378966" y="9932149"/>
            <a:ext cx="599488" cy="6338"/>
          </a:xfrm>
          <a:prstGeom prst="straightConnector1">
            <a:avLst/>
          </a:prstGeom>
          <a:ln w="44450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 rot="5400000">
            <a:off x="14958041" y="3894321"/>
            <a:ext cx="2215998" cy="80062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Arial"/>
                <a:cs typeface="Arial"/>
              </a:rPr>
              <a:t>Data</a:t>
            </a:r>
            <a:endParaRPr lang="en-US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2" name="Rectangle 31"/>
          <p:cNvSpPr/>
          <p:nvPr/>
        </p:nvSpPr>
        <p:spPr>
          <a:xfrm rot="5400000">
            <a:off x="14958041" y="6709804"/>
            <a:ext cx="2215998" cy="80062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Arial"/>
                <a:cs typeface="Arial"/>
              </a:rPr>
              <a:t>Pre-scan</a:t>
            </a:r>
            <a:endParaRPr lang="en-US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3" name="Rectangle 32"/>
          <p:cNvSpPr/>
          <p:nvPr/>
        </p:nvSpPr>
        <p:spPr>
          <a:xfrm rot="5400000">
            <a:off x="14935115" y="9517360"/>
            <a:ext cx="2261849" cy="80062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Arial"/>
                <a:cs typeface="Arial"/>
              </a:rPr>
              <a:t>Scan</a:t>
            </a:r>
            <a:endParaRPr lang="en-US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157490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289674" y="949203"/>
            <a:ext cx="638636" cy="615553"/>
          </a:xfrm>
          <a:prstGeom prst="rect">
            <a:avLst/>
          </a:prstGeom>
          <a:noFill/>
        </p:spPr>
        <p:txBody>
          <a:bodyPr wrap="none" lIns="182880" tIns="91440" rIns="182880" bIns="91440" rtlCol="0">
            <a:spAutoFit/>
          </a:bodyPr>
          <a:lstStyle/>
          <a:p>
            <a:r>
              <a:rPr lang="en-US" sz="2800" b="1" dirty="0">
                <a:latin typeface="Helvetica"/>
                <a:cs typeface="Helvetica"/>
              </a:rPr>
              <a:t>A</a:t>
            </a:r>
            <a:endParaRPr lang="en-US" sz="2000" b="1" dirty="0">
              <a:latin typeface="Helvetica"/>
              <a:cs typeface="Helvetic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40088" y="162522"/>
            <a:ext cx="10994837" cy="677108"/>
          </a:xfrm>
          <a:prstGeom prst="rect">
            <a:avLst/>
          </a:prstGeom>
          <a:noFill/>
        </p:spPr>
        <p:txBody>
          <a:bodyPr wrap="none" lIns="182880" tIns="91440" rIns="182880" bIns="91440" rtlCol="0">
            <a:spAutoFit/>
          </a:bodyPr>
          <a:lstStyle/>
          <a:p>
            <a:r>
              <a:rPr lang="en-US" sz="3200" b="1" dirty="0">
                <a:latin typeface="Helvetica"/>
                <a:cs typeface="Helvetica"/>
              </a:rPr>
              <a:t>Figure 4</a:t>
            </a:r>
            <a:r>
              <a:rPr lang="en-US" sz="3200" b="1" dirty="0" smtClean="0">
                <a:latin typeface="Helvetica"/>
                <a:cs typeface="Helvetica"/>
              </a:rPr>
              <a:t>: </a:t>
            </a:r>
            <a:r>
              <a:rPr lang="en-US" sz="3200" b="1" dirty="0">
                <a:latin typeface="Helvetica"/>
                <a:cs typeface="Helvetica"/>
              </a:rPr>
              <a:t>GWAS of ADSP WGS cohort by Bayes-GLMM</a:t>
            </a:r>
          </a:p>
        </p:txBody>
      </p:sp>
      <p:pic>
        <p:nvPicPr>
          <p:cNvPr id="8" name="Picture 7" descr="manhattan_mcmc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06" t="3513" r="2226" b="8146"/>
          <a:stretch/>
        </p:blipFill>
        <p:spPr>
          <a:xfrm>
            <a:off x="3547534" y="7510380"/>
            <a:ext cx="11111895" cy="5296504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2475149" y="7369042"/>
            <a:ext cx="12334545" cy="5966928"/>
            <a:chOff x="2475149" y="7152091"/>
            <a:chExt cx="12334545" cy="5966928"/>
          </a:xfrm>
        </p:grpSpPr>
        <p:sp>
          <p:nvSpPr>
            <p:cNvPr id="15" name="Rectangle 14"/>
            <p:cNvSpPr/>
            <p:nvPr/>
          </p:nvSpPr>
          <p:spPr>
            <a:xfrm>
              <a:off x="3608481" y="7152091"/>
              <a:ext cx="11179851" cy="535196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924655" y="8000866"/>
              <a:ext cx="54120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Arial"/>
                  <a:cs typeface="Arial"/>
                </a:rPr>
                <a:t>7.5   </a:t>
              </a:r>
              <a:endParaRPr lang="en-US" sz="2000" dirty="0">
                <a:latin typeface="Arial"/>
                <a:cs typeface="Arial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924655" y="9373717"/>
              <a:ext cx="54120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Arial"/>
                  <a:cs typeface="Arial"/>
                </a:rPr>
                <a:t>5.0</a:t>
              </a:r>
              <a:endParaRPr lang="en-US" sz="2000" dirty="0">
                <a:latin typeface="Arial"/>
                <a:cs typeface="Arial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924655" y="10711319"/>
              <a:ext cx="54120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/>
                  <a:cs typeface="Arial"/>
                </a:rPr>
                <a:t>2</a:t>
              </a:r>
              <a:r>
                <a:rPr lang="en-US" sz="2000" dirty="0" smtClean="0">
                  <a:latin typeface="Arial"/>
                  <a:cs typeface="Arial"/>
                </a:rPr>
                <a:t>.5</a:t>
              </a:r>
              <a:endParaRPr lang="en-US" sz="2000" dirty="0">
                <a:latin typeface="Arial"/>
                <a:cs typeface="Arial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031605" y="12012618"/>
              <a:ext cx="32730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Arial"/>
                  <a:cs typeface="Arial"/>
                </a:rPr>
                <a:t>0</a:t>
              </a:r>
              <a:endParaRPr lang="en-US" sz="2000" dirty="0">
                <a:latin typeface="Arial"/>
                <a:cs typeface="Arial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383991" y="12550697"/>
              <a:ext cx="104257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 smtClean="0">
                  <a:solidFill>
                    <a:srgbClr val="421CE5"/>
                  </a:solidFill>
                  <a:latin typeface="Arial"/>
                  <a:cs typeface="Arial"/>
                </a:rPr>
                <a:t>1                        3                   5                 7               9             11          13        15      17     19  21 </a:t>
              </a:r>
              <a:endParaRPr lang="en-US" sz="1800" dirty="0">
                <a:solidFill>
                  <a:srgbClr val="421CE5"/>
                </a:solidFill>
                <a:latin typeface="Arial"/>
                <a:cs typeface="Arial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269789" y="12749687"/>
              <a:ext cx="95399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 smtClean="0">
                  <a:solidFill>
                    <a:srgbClr val="FF0000"/>
                  </a:solidFill>
                  <a:latin typeface="Arial"/>
                  <a:cs typeface="Arial"/>
                </a:rPr>
                <a:t>2                     4                  6                8             10           12         14       16      18   20   22 </a:t>
              </a:r>
              <a:endParaRPr lang="en-US" sz="1800" dirty="0">
                <a:solidFill>
                  <a:srgbClr val="FF0000"/>
                </a:solidFill>
                <a:latin typeface="Arial"/>
                <a:cs typeface="Arial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 rot="16200000">
              <a:off x="2034281" y="9891505"/>
              <a:ext cx="12818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latin typeface="Arial"/>
                  <a:cs typeface="Arial"/>
                </a:rPr>
                <a:t>-log10(P)</a:t>
              </a:r>
              <a:endParaRPr lang="en-US" sz="2000" b="1" dirty="0">
                <a:latin typeface="Arial"/>
                <a:cs typeface="Arial"/>
              </a:endParaRP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2289674" y="6734334"/>
            <a:ext cx="628643" cy="615553"/>
          </a:xfrm>
          <a:prstGeom prst="rect">
            <a:avLst/>
          </a:prstGeom>
          <a:noFill/>
        </p:spPr>
        <p:txBody>
          <a:bodyPr wrap="none" lIns="182880" tIns="91440" rIns="182880" bIns="91440" rtlCol="0">
            <a:spAutoFit/>
          </a:bodyPr>
          <a:lstStyle/>
          <a:p>
            <a:r>
              <a:rPr lang="en-US" sz="2800" b="1" dirty="0">
                <a:latin typeface="Helvetica"/>
                <a:cs typeface="Helvetica"/>
              </a:rPr>
              <a:t>B</a:t>
            </a:r>
            <a:endParaRPr lang="en-US" sz="2000" b="1" dirty="0">
              <a:latin typeface="Helvetica"/>
              <a:cs typeface="Helvetica"/>
            </a:endParaRPr>
          </a:p>
        </p:txBody>
      </p:sp>
      <p:pic>
        <p:nvPicPr>
          <p:cNvPr id="11" name="Picture 10" descr="manhattan_glm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67" t="3719" r="2564" b="8184"/>
          <a:stretch/>
        </p:blipFill>
        <p:spPr>
          <a:xfrm>
            <a:off x="3547534" y="1166913"/>
            <a:ext cx="11111896" cy="5298910"/>
          </a:xfrm>
          <a:prstGeom prst="rect">
            <a:avLst/>
          </a:prstGeom>
        </p:spPr>
      </p:pic>
      <p:grpSp>
        <p:nvGrpSpPr>
          <p:cNvPr id="31" name="Group 30"/>
          <p:cNvGrpSpPr/>
          <p:nvPr/>
        </p:nvGrpSpPr>
        <p:grpSpPr>
          <a:xfrm>
            <a:off x="2475149" y="1023733"/>
            <a:ext cx="12334545" cy="5966928"/>
            <a:chOff x="2475149" y="7152091"/>
            <a:chExt cx="12334545" cy="5966928"/>
          </a:xfrm>
        </p:grpSpPr>
        <p:sp>
          <p:nvSpPr>
            <p:cNvPr id="32" name="Rectangle 31"/>
            <p:cNvSpPr/>
            <p:nvPr/>
          </p:nvSpPr>
          <p:spPr>
            <a:xfrm>
              <a:off x="3608481" y="7152091"/>
              <a:ext cx="11179851" cy="535196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924655" y="8000866"/>
              <a:ext cx="54120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Arial"/>
                  <a:cs typeface="Arial"/>
                </a:rPr>
                <a:t>7.5   </a:t>
              </a:r>
              <a:endParaRPr lang="en-US" sz="2000" dirty="0">
                <a:latin typeface="Arial"/>
                <a:cs typeface="Arial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924655" y="9373717"/>
              <a:ext cx="54120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Arial"/>
                  <a:cs typeface="Arial"/>
                </a:rPr>
                <a:t>5.0</a:t>
              </a:r>
              <a:endParaRPr lang="en-US" sz="2000" dirty="0">
                <a:latin typeface="Arial"/>
                <a:cs typeface="Arial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924655" y="10711319"/>
              <a:ext cx="54120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/>
                  <a:cs typeface="Arial"/>
                </a:rPr>
                <a:t>2</a:t>
              </a:r>
              <a:r>
                <a:rPr lang="en-US" sz="2000" dirty="0" smtClean="0">
                  <a:latin typeface="Arial"/>
                  <a:cs typeface="Arial"/>
                </a:rPr>
                <a:t>.5</a:t>
              </a:r>
              <a:endParaRPr lang="en-US" sz="2000" dirty="0">
                <a:latin typeface="Arial"/>
                <a:cs typeface="Arial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031605" y="12012618"/>
              <a:ext cx="32730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Arial"/>
                  <a:cs typeface="Arial"/>
                </a:rPr>
                <a:t>0</a:t>
              </a:r>
              <a:endParaRPr lang="en-US" sz="2000" dirty="0">
                <a:latin typeface="Arial"/>
                <a:cs typeface="Arial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383991" y="12550697"/>
              <a:ext cx="104257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 smtClean="0">
                  <a:solidFill>
                    <a:srgbClr val="421CE5"/>
                  </a:solidFill>
                  <a:latin typeface="Arial"/>
                  <a:cs typeface="Arial"/>
                </a:rPr>
                <a:t>1                        3                   5                 7               9             11          13        15      17     19  21 </a:t>
              </a:r>
              <a:endParaRPr lang="en-US" sz="1800" dirty="0">
                <a:solidFill>
                  <a:srgbClr val="421CE5"/>
                </a:solidFill>
                <a:latin typeface="Arial"/>
                <a:cs typeface="Arial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269789" y="12749687"/>
              <a:ext cx="95399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 smtClean="0">
                  <a:solidFill>
                    <a:srgbClr val="FF0000"/>
                  </a:solidFill>
                  <a:latin typeface="Arial"/>
                  <a:cs typeface="Arial"/>
                </a:rPr>
                <a:t>2                     4                  6                8             10           12         14       16      18   20   22 </a:t>
              </a:r>
              <a:endParaRPr lang="en-US" sz="1800" dirty="0">
                <a:solidFill>
                  <a:srgbClr val="FF0000"/>
                </a:solidFill>
                <a:latin typeface="Arial"/>
                <a:cs typeface="Arial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 rot="16200000">
              <a:off x="2034281" y="9891505"/>
              <a:ext cx="12818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latin typeface="Arial"/>
                  <a:cs typeface="Arial"/>
                </a:rPr>
                <a:t>-log10(P)</a:t>
              </a:r>
              <a:endParaRPr lang="en-US" sz="2000" b="1" dirty="0">
                <a:latin typeface="Arial"/>
                <a:cs typeface="Arial"/>
              </a:endParaRPr>
            </a:p>
          </p:txBody>
        </p:sp>
      </p:grpSp>
      <p:cxnSp>
        <p:nvCxnSpPr>
          <p:cNvPr id="45" name="Straight Connector 44"/>
          <p:cNvCxnSpPr/>
          <p:nvPr/>
        </p:nvCxnSpPr>
        <p:spPr>
          <a:xfrm>
            <a:off x="3662145" y="8579505"/>
            <a:ext cx="11050949" cy="0"/>
          </a:xfrm>
          <a:prstGeom prst="line">
            <a:avLst/>
          </a:prstGeom>
          <a:ln>
            <a:solidFill>
              <a:schemeClr val="accent4">
                <a:lumMod val="50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5012070" y="7415898"/>
            <a:ext cx="17066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Arial"/>
                <a:cs typeface="Arial"/>
              </a:rPr>
              <a:t>rs10490263</a:t>
            </a:r>
            <a:endParaRPr lang="en-US" sz="2000" dirty="0">
              <a:latin typeface="Arial"/>
              <a:cs typeface="Arial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7471909" y="7383279"/>
            <a:ext cx="161462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Arial"/>
                <a:cs typeface="Arial"/>
              </a:rPr>
              <a:t>rs74944275</a:t>
            </a:r>
            <a:endParaRPr lang="en-US" sz="2000" dirty="0">
              <a:latin typeface="Arial"/>
              <a:cs typeface="Arial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8289348" y="7826931"/>
            <a:ext cx="175097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Arial"/>
                <a:cs typeface="Arial"/>
              </a:rPr>
              <a:t>rs149372995</a:t>
            </a:r>
            <a:endParaRPr lang="en-US" sz="2000" dirty="0">
              <a:latin typeface="Arial"/>
              <a:cs typeface="Arial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8472810" y="8201201"/>
            <a:ext cx="174167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Arial"/>
                <a:cs typeface="Arial"/>
              </a:rPr>
              <a:t>rs140233081 </a:t>
            </a:r>
            <a:endParaRPr lang="en-US" sz="2000" dirty="0">
              <a:latin typeface="Arial"/>
              <a:cs typeface="Arial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3608481" y="4051536"/>
            <a:ext cx="11181370" cy="2102065"/>
          </a:xfrm>
          <a:prstGeom prst="rect">
            <a:avLst/>
          </a:prstGeom>
          <a:solidFill>
            <a:schemeClr val="bg1">
              <a:lumMod val="85000"/>
              <a:alpha val="57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8186202" y="13294119"/>
            <a:ext cx="18389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Arial"/>
                <a:cs typeface="Arial"/>
              </a:rPr>
              <a:t>Chromosome</a:t>
            </a:r>
            <a:endParaRPr lang="en-US" sz="2000" b="1" dirty="0">
              <a:latin typeface="Arial"/>
              <a:cs typeface="Arial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8186205" y="6871677"/>
            <a:ext cx="18389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Arial"/>
                <a:cs typeface="Arial"/>
              </a:rPr>
              <a:t>Chromosome</a:t>
            </a:r>
            <a:endParaRPr lang="en-US" sz="2000" b="1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587309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op2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9184" y="3606522"/>
            <a:ext cx="11509040" cy="6576594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115515" y="1374044"/>
            <a:ext cx="5994069" cy="677108"/>
          </a:xfrm>
          <a:prstGeom prst="rect">
            <a:avLst/>
          </a:prstGeom>
          <a:noFill/>
        </p:spPr>
        <p:txBody>
          <a:bodyPr wrap="none" lIns="182880" tIns="91440" rIns="182880" bIns="91440" rtlCol="0">
            <a:spAutoFit/>
          </a:bodyPr>
          <a:lstStyle/>
          <a:p>
            <a:r>
              <a:rPr lang="en-US" sz="3200" b="1" dirty="0">
                <a:latin typeface="Helvetica"/>
                <a:cs typeface="Helvetica"/>
              </a:rPr>
              <a:t>Figure 5</a:t>
            </a:r>
            <a:r>
              <a:rPr lang="en-US" sz="3200" b="1" dirty="0" smtClean="0">
                <a:latin typeface="Helvetica"/>
                <a:cs typeface="Helvetica"/>
              </a:rPr>
              <a:t>: Top GWAS variants</a:t>
            </a:r>
            <a:endParaRPr lang="en-US" sz="3200" b="1" dirty="0">
              <a:latin typeface="Helvetica"/>
              <a:cs typeface="Helvetica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0478825" y="8033978"/>
            <a:ext cx="17066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Arial"/>
                <a:cs typeface="Arial"/>
              </a:rPr>
              <a:t>rs10490263</a:t>
            </a:r>
            <a:endParaRPr lang="en-US" sz="2000" dirty="0">
              <a:latin typeface="Arial"/>
              <a:cs typeface="Arial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612241" y="4167735"/>
            <a:ext cx="161462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Arial"/>
                <a:cs typeface="Arial"/>
              </a:rPr>
              <a:t>rs74944275</a:t>
            </a:r>
            <a:endParaRPr lang="en-US" sz="2000" dirty="0">
              <a:latin typeface="Arial"/>
              <a:cs typeface="Arial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074649" y="5992116"/>
            <a:ext cx="175097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Arial"/>
                <a:cs typeface="Arial"/>
              </a:rPr>
              <a:t>rs149372995</a:t>
            </a:r>
            <a:endParaRPr lang="en-US" sz="2000" dirty="0">
              <a:latin typeface="Arial"/>
              <a:cs typeface="Arial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192956" y="6431699"/>
            <a:ext cx="174167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Arial"/>
                <a:cs typeface="Arial"/>
              </a:rPr>
              <a:t>rs140233081 </a:t>
            </a:r>
            <a:endParaRPr lang="en-US" sz="2000" dirty="0">
              <a:latin typeface="Arial"/>
              <a:cs typeface="Arial"/>
            </a:endParaRPr>
          </a:p>
        </p:txBody>
      </p:sp>
      <p:sp>
        <p:nvSpPr>
          <p:cNvPr id="8" name="Oval 7"/>
          <p:cNvSpPr/>
          <p:nvPr/>
        </p:nvSpPr>
        <p:spPr>
          <a:xfrm>
            <a:off x="3948571" y="4125100"/>
            <a:ext cx="501346" cy="492201"/>
          </a:xfrm>
          <a:prstGeom prst="ellipse">
            <a:avLst/>
          </a:prstGeom>
          <a:noFill/>
          <a:ln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>
            <a:spLocks noChangeAspect="1"/>
          </p:cNvSpPr>
          <p:nvPr/>
        </p:nvSpPr>
        <p:spPr>
          <a:xfrm>
            <a:off x="11606883" y="8491812"/>
            <a:ext cx="483057" cy="483057"/>
          </a:xfrm>
          <a:prstGeom prst="ellipse">
            <a:avLst/>
          </a:prstGeom>
          <a:noFill/>
          <a:ln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>
            <a:spLocks noChangeAspect="1"/>
          </p:cNvSpPr>
          <p:nvPr/>
        </p:nvSpPr>
        <p:spPr>
          <a:xfrm>
            <a:off x="4531037" y="6355865"/>
            <a:ext cx="421381" cy="419048"/>
          </a:xfrm>
          <a:prstGeom prst="ellipse">
            <a:avLst/>
          </a:prstGeom>
          <a:noFill/>
          <a:ln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>
            <a:spLocks noChangeAspect="1"/>
          </p:cNvSpPr>
          <p:nvPr/>
        </p:nvSpPr>
        <p:spPr>
          <a:xfrm>
            <a:off x="4670202" y="6681558"/>
            <a:ext cx="357373" cy="355397"/>
          </a:xfrm>
          <a:prstGeom prst="ellipse">
            <a:avLst/>
          </a:prstGeom>
          <a:noFill/>
          <a:ln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6759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 descr="simulation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8195" y="8790796"/>
            <a:ext cx="7083005" cy="4722003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115515" y="341360"/>
            <a:ext cx="5362886" cy="677108"/>
          </a:xfrm>
          <a:prstGeom prst="rect">
            <a:avLst/>
          </a:prstGeom>
          <a:noFill/>
        </p:spPr>
        <p:txBody>
          <a:bodyPr wrap="none" lIns="182880" tIns="91440" rIns="182880" bIns="91440" rtlCol="0">
            <a:spAutoFit/>
          </a:bodyPr>
          <a:lstStyle/>
          <a:p>
            <a:r>
              <a:rPr lang="en-US" sz="3200" b="1" dirty="0">
                <a:latin typeface="Helvetica"/>
                <a:cs typeface="Helvetica"/>
              </a:rPr>
              <a:t>Figure </a:t>
            </a:r>
            <a:r>
              <a:rPr lang="en-US" sz="3200" b="1" dirty="0" smtClean="0">
                <a:latin typeface="Helvetica"/>
                <a:cs typeface="Helvetica"/>
              </a:rPr>
              <a:t>6: Effects of priors</a:t>
            </a:r>
            <a:endParaRPr lang="en-US" sz="3200" b="1" dirty="0">
              <a:latin typeface="Helvetica"/>
              <a:cs typeface="Helvetic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030421" y="1290351"/>
            <a:ext cx="643048" cy="738664"/>
          </a:xfrm>
          <a:prstGeom prst="rect">
            <a:avLst/>
          </a:prstGeom>
          <a:noFill/>
        </p:spPr>
        <p:txBody>
          <a:bodyPr wrap="square" lIns="182880" tIns="91440" rIns="182880" bIns="91440" rtlCol="0">
            <a:spAutoFit/>
          </a:bodyPr>
          <a:lstStyle/>
          <a:p>
            <a:r>
              <a:rPr lang="en-US" b="1" dirty="0" smtClean="0">
                <a:latin typeface="Helvetica"/>
                <a:cs typeface="Helvetica"/>
              </a:rPr>
              <a:t>A</a:t>
            </a:r>
            <a:endParaRPr lang="en-US" sz="2800" b="1" dirty="0">
              <a:latin typeface="Helvetica"/>
              <a:cs typeface="Helvetic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030421" y="3919220"/>
            <a:ext cx="643048" cy="738664"/>
          </a:xfrm>
          <a:prstGeom prst="rect">
            <a:avLst/>
          </a:prstGeom>
          <a:noFill/>
        </p:spPr>
        <p:txBody>
          <a:bodyPr wrap="square" lIns="182880" tIns="91440" rIns="182880" bIns="91440" rtlCol="0">
            <a:spAutoFit/>
          </a:bodyPr>
          <a:lstStyle/>
          <a:p>
            <a:r>
              <a:rPr lang="en-US" b="1" dirty="0">
                <a:latin typeface="Helvetica"/>
                <a:cs typeface="Helvetica"/>
              </a:rPr>
              <a:t>B</a:t>
            </a:r>
            <a:endParaRPr lang="en-US" sz="2800" b="1" dirty="0">
              <a:latin typeface="Helvetica"/>
              <a:cs typeface="Helvetic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030421" y="6773835"/>
            <a:ext cx="643048" cy="738664"/>
          </a:xfrm>
          <a:prstGeom prst="rect">
            <a:avLst/>
          </a:prstGeom>
          <a:noFill/>
        </p:spPr>
        <p:txBody>
          <a:bodyPr wrap="square" lIns="182880" tIns="91440" rIns="182880" bIns="91440" rtlCol="0">
            <a:spAutoFit/>
          </a:bodyPr>
          <a:lstStyle/>
          <a:p>
            <a:r>
              <a:rPr lang="en-US" b="1" dirty="0">
                <a:latin typeface="Helvetica"/>
                <a:cs typeface="Helvetica"/>
              </a:rPr>
              <a:t>C</a:t>
            </a:r>
            <a:endParaRPr lang="en-US" sz="2800" b="1" dirty="0">
              <a:latin typeface="Helvetica"/>
              <a:cs typeface="Helvetic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30421" y="9411295"/>
            <a:ext cx="643048" cy="738664"/>
          </a:xfrm>
          <a:prstGeom prst="rect">
            <a:avLst/>
          </a:prstGeom>
          <a:noFill/>
        </p:spPr>
        <p:txBody>
          <a:bodyPr wrap="square" lIns="182880" tIns="91440" rIns="182880" bIns="91440" rtlCol="0">
            <a:spAutoFit/>
          </a:bodyPr>
          <a:lstStyle/>
          <a:p>
            <a:r>
              <a:rPr lang="en-US" b="1" dirty="0">
                <a:latin typeface="Helvetica"/>
                <a:cs typeface="Helvetica"/>
              </a:rPr>
              <a:t>D</a:t>
            </a:r>
            <a:endParaRPr lang="en-US" sz="2800" b="1" dirty="0">
              <a:latin typeface="Helvetica"/>
              <a:cs typeface="Helvetica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348843" y="11254669"/>
            <a:ext cx="27639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"/>
                <a:cs typeface="Arial"/>
              </a:rPr>
              <a:t>P-value with flat prior</a:t>
            </a:r>
            <a:endParaRPr lang="en-US" sz="2000" dirty="0">
              <a:latin typeface="Arial"/>
              <a:cs typeface="Arial"/>
            </a:endParaRPr>
          </a:p>
        </p:txBody>
      </p:sp>
      <p:pic>
        <p:nvPicPr>
          <p:cNvPr id="32" name="Picture 31" descr="simulation.pdf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81" b="19951"/>
          <a:stretch/>
        </p:blipFill>
        <p:spPr>
          <a:xfrm>
            <a:off x="6328193" y="1164340"/>
            <a:ext cx="7083007" cy="3218900"/>
          </a:xfrm>
          <a:prstGeom prst="rect">
            <a:avLst/>
          </a:prstGeom>
        </p:spPr>
      </p:pic>
      <p:pic>
        <p:nvPicPr>
          <p:cNvPr id="33" name="Picture 32" descr="simulation.pdf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089"/>
          <a:stretch/>
        </p:blipFill>
        <p:spPr>
          <a:xfrm>
            <a:off x="6328196" y="3333787"/>
            <a:ext cx="7083006" cy="3726183"/>
          </a:xfrm>
          <a:prstGeom prst="rect">
            <a:avLst/>
          </a:prstGeom>
        </p:spPr>
      </p:pic>
      <p:pic>
        <p:nvPicPr>
          <p:cNvPr id="34" name="Picture 33" descr="simulation.pdf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282"/>
          <a:stretch/>
        </p:blipFill>
        <p:spPr>
          <a:xfrm>
            <a:off x="6328196" y="6051769"/>
            <a:ext cx="7083006" cy="3669843"/>
          </a:xfrm>
          <a:prstGeom prst="rect">
            <a:avLst/>
          </a:prstGeom>
        </p:spPr>
      </p:pic>
      <p:cxnSp>
        <p:nvCxnSpPr>
          <p:cNvPr id="38" name="Straight Connector 37"/>
          <p:cNvCxnSpPr/>
          <p:nvPr/>
        </p:nvCxnSpPr>
        <p:spPr>
          <a:xfrm>
            <a:off x="10912861" y="1828800"/>
            <a:ext cx="0" cy="10470246"/>
          </a:xfrm>
          <a:prstGeom prst="line">
            <a:avLst/>
          </a:prstGeom>
          <a:ln w="6350" cmpd="sng"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7348843" y="2283604"/>
            <a:ext cx="24564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"/>
                <a:cs typeface="Arial"/>
              </a:rPr>
              <a:t>Effect size with </a:t>
            </a:r>
            <a:endParaRPr lang="en-US" sz="2000" dirty="0" smtClean="0">
              <a:latin typeface="Arial"/>
              <a:cs typeface="Arial"/>
            </a:endParaRPr>
          </a:p>
          <a:p>
            <a:r>
              <a:rPr lang="en-US" sz="2000" dirty="0" smtClean="0">
                <a:latin typeface="Arial"/>
                <a:cs typeface="Arial"/>
              </a:rPr>
              <a:t>flat </a:t>
            </a:r>
            <a:r>
              <a:rPr lang="en-US" sz="2000" dirty="0" smtClean="0">
                <a:latin typeface="Arial"/>
                <a:cs typeface="Arial"/>
              </a:rPr>
              <a:t>prior</a:t>
            </a:r>
            <a:endParaRPr lang="en-US" sz="2000" dirty="0">
              <a:latin typeface="Arial"/>
              <a:cs typeface="Arial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332130" y="4314632"/>
            <a:ext cx="29040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"/>
                <a:cs typeface="Arial"/>
              </a:rPr>
              <a:t>Standard error of effect size with flat prior</a:t>
            </a:r>
            <a:endParaRPr lang="en-US" sz="2000" dirty="0">
              <a:latin typeface="Arial"/>
              <a:cs typeface="Arial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338660" y="7812828"/>
            <a:ext cx="25836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"/>
                <a:cs typeface="Arial"/>
              </a:rPr>
              <a:t>Standardized effect size with flat prior</a:t>
            </a:r>
            <a:endParaRPr lang="en-US" sz="2000" dirty="0">
              <a:latin typeface="Arial"/>
              <a:cs typeface="Arial"/>
            </a:endParaRPr>
          </a:p>
        </p:txBody>
      </p:sp>
      <p:cxnSp>
        <p:nvCxnSpPr>
          <p:cNvPr id="35" name="Straight Connector 34"/>
          <p:cNvCxnSpPr/>
          <p:nvPr/>
        </p:nvCxnSpPr>
        <p:spPr>
          <a:xfrm>
            <a:off x="10112761" y="1803400"/>
            <a:ext cx="0" cy="10470246"/>
          </a:xfrm>
          <a:prstGeom prst="line">
            <a:avLst/>
          </a:prstGeom>
          <a:ln w="6350" cmpd="sng"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7741982" y="12905023"/>
            <a:ext cx="4716158" cy="461665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Prior Standardized Effect Size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43" name="TextBox 42"/>
          <p:cNvSpPr txBox="1"/>
          <p:nvPr/>
        </p:nvSpPr>
        <p:spPr>
          <a:xfrm rot="16200000">
            <a:off x="5387724" y="10733654"/>
            <a:ext cx="1880944" cy="461667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Post p-value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44" name="TextBox 43"/>
          <p:cNvSpPr txBox="1"/>
          <p:nvPr/>
        </p:nvSpPr>
        <p:spPr>
          <a:xfrm rot="16200000">
            <a:off x="4987271" y="7985394"/>
            <a:ext cx="2681846" cy="830997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Arial"/>
                <a:cs typeface="Arial"/>
              </a:rPr>
              <a:t>Post Standardized Effect Size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45" name="TextBox 44"/>
          <p:cNvSpPr txBox="1"/>
          <p:nvPr/>
        </p:nvSpPr>
        <p:spPr>
          <a:xfrm rot="16200000">
            <a:off x="4874139" y="5190416"/>
            <a:ext cx="2908110" cy="830997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Arial"/>
                <a:cs typeface="Arial"/>
              </a:rPr>
              <a:t>Post Standardized Error of Effect Size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46" name="TextBox 45"/>
          <p:cNvSpPr txBox="1"/>
          <p:nvPr/>
        </p:nvSpPr>
        <p:spPr>
          <a:xfrm rot="16200000">
            <a:off x="5093666" y="2650395"/>
            <a:ext cx="2676729" cy="461665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Arial"/>
                <a:cs typeface="Arial"/>
              </a:rPr>
              <a:t>Post Effect Size</a:t>
            </a:r>
            <a:endParaRPr lang="en-US"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39445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610654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27229" y="763186"/>
            <a:ext cx="5044089" cy="677108"/>
          </a:xfrm>
          <a:prstGeom prst="rect">
            <a:avLst/>
          </a:prstGeom>
          <a:noFill/>
        </p:spPr>
        <p:txBody>
          <a:bodyPr wrap="none" lIns="182880" tIns="91440" rIns="182880" bIns="91440" rtlCol="0">
            <a:spAutoFit/>
          </a:bodyPr>
          <a:lstStyle/>
          <a:p>
            <a:r>
              <a:rPr lang="en-US" sz="3200" b="1" dirty="0">
                <a:latin typeface="Helvetica"/>
                <a:cs typeface="Helvetica"/>
              </a:rPr>
              <a:t>Supplementary Figure </a:t>
            </a:r>
            <a:r>
              <a:rPr lang="en-US" sz="3200" b="1" dirty="0" smtClean="0">
                <a:latin typeface="Helvetica"/>
                <a:cs typeface="Helvetica"/>
              </a:rPr>
              <a:t>1</a:t>
            </a:r>
            <a:endParaRPr lang="en-US" sz="3200" b="1" dirty="0">
              <a:latin typeface="Helvetica"/>
              <a:cs typeface="Helvetica"/>
            </a:endParaRPr>
          </a:p>
        </p:txBody>
      </p:sp>
      <p:pic>
        <p:nvPicPr>
          <p:cNvPr id="5" name="Picture 4" descr="covar_inter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048483"/>
            <a:ext cx="17900490" cy="8950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2811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027229" y="763186"/>
            <a:ext cx="5044089" cy="677108"/>
          </a:xfrm>
          <a:prstGeom prst="rect">
            <a:avLst/>
          </a:prstGeom>
          <a:noFill/>
        </p:spPr>
        <p:txBody>
          <a:bodyPr wrap="none" lIns="182880" tIns="91440" rIns="182880" bIns="91440" rtlCol="0">
            <a:spAutoFit/>
          </a:bodyPr>
          <a:lstStyle/>
          <a:p>
            <a:r>
              <a:rPr lang="en-US" sz="3200" b="1" dirty="0">
                <a:latin typeface="Helvetica"/>
                <a:cs typeface="Helvetica"/>
              </a:rPr>
              <a:t>Supplementary Figure </a:t>
            </a:r>
            <a:r>
              <a:rPr lang="en-US" sz="3200" b="1" dirty="0" smtClean="0">
                <a:latin typeface="Helvetica"/>
                <a:cs typeface="Helvetica"/>
              </a:rPr>
              <a:t>2</a:t>
            </a:r>
            <a:endParaRPr lang="en-US" sz="3200" b="1" dirty="0">
              <a:latin typeface="Helvetica"/>
              <a:cs typeface="Helvetica"/>
            </a:endParaRPr>
          </a:p>
        </p:txBody>
      </p:sp>
      <p:pic>
        <p:nvPicPr>
          <p:cNvPr id="11" name="Picture 10" descr="log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5893" y="3068039"/>
            <a:ext cx="12049949" cy="669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1014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23835</TotalTime>
  <Words>852</Words>
  <Application>Microsoft Macintosh PowerPoint</Application>
  <PresentationFormat>Custom</PresentationFormat>
  <Paragraphs>138</Paragraphs>
  <Slides>10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The Jackson Laboratory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Xulong Wang</dc:creator>
  <cp:lastModifiedBy>Xulong Wang</cp:lastModifiedBy>
  <cp:revision>263</cp:revision>
  <dcterms:created xsi:type="dcterms:W3CDTF">2016-02-22T18:01:02Z</dcterms:created>
  <dcterms:modified xsi:type="dcterms:W3CDTF">2016-06-16T00:48:51Z</dcterms:modified>
</cp:coreProperties>
</file>