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7" r:id="rId2"/>
    <p:sldId id="268" r:id="rId3"/>
    <p:sldId id="270" r:id="rId4"/>
    <p:sldId id="260" r:id="rId5"/>
    <p:sldId id="261" r:id="rId6"/>
    <p:sldId id="266" r:id="rId7"/>
    <p:sldId id="257" r:id="rId8"/>
    <p:sldId id="258" r:id="rId9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1CE5"/>
    <a:srgbClr val="E26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63" autoAdjust="0"/>
  </p:normalViewPr>
  <p:slideViewPr>
    <p:cSldViewPr snapToGrid="0" snapToObjects="1">
      <p:cViewPr varScale="1">
        <p:scale>
          <a:sx n="76" d="100"/>
          <a:sy n="76" d="100"/>
        </p:scale>
        <p:origin x="-824" y="-112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EA4DE-C375-F94D-9E27-AF8F7A373BD0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EE541-4DDD-D942-BFEC-9A209254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1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1. </a:t>
            </a:r>
            <a:r>
              <a:rPr lang="en-US" b="1" baseline="0" dirty="0" smtClean="0"/>
              <a:t> </a:t>
            </a:r>
            <a:r>
              <a:rPr lang="en-US" sz="2400" dirty="0" smtClean="0">
                <a:latin typeface="Helvetica"/>
                <a:cs typeface="Helvetica"/>
              </a:rPr>
              <a:t>Summary statistics of the ADSP whole</a:t>
            </a:r>
            <a:r>
              <a:rPr lang="en-US" sz="2400" baseline="0" dirty="0" smtClean="0">
                <a:latin typeface="Helvetica"/>
                <a:cs typeface="Helvetica"/>
              </a:rPr>
              <a:t> genome sequencing project</a:t>
            </a:r>
            <a:r>
              <a:rPr lang="en-US" sz="2400" dirty="0" smtClean="0">
                <a:latin typeface="Helvetica"/>
                <a:cs typeface="Helvetica"/>
              </a:rPr>
              <a:t> participants. </a:t>
            </a:r>
          </a:p>
          <a:p>
            <a:r>
              <a:rPr lang="en-US" sz="2400" b="1" dirty="0" smtClean="0">
                <a:latin typeface="Helvetica"/>
                <a:cs typeface="Helvetica"/>
              </a:rPr>
              <a:t>A. </a:t>
            </a:r>
            <a:r>
              <a:rPr lang="en-US" sz="2400" dirty="0" smtClean="0">
                <a:latin typeface="Helvetica"/>
                <a:cs typeface="Helvetica"/>
              </a:rPr>
              <a:t>AD diagnosis for </a:t>
            </a:r>
            <a:r>
              <a:rPr lang="en-US" sz="2400" dirty="0" smtClean="0">
                <a:latin typeface="Helvetica"/>
                <a:cs typeface="Helvetica"/>
              </a:rPr>
              <a:t>570 </a:t>
            </a:r>
            <a:r>
              <a:rPr lang="en-US" sz="2400" dirty="0" smtClean="0">
                <a:latin typeface="Helvetica"/>
                <a:cs typeface="Helvetica"/>
              </a:rPr>
              <a:t>individuals across 111 families.</a:t>
            </a:r>
            <a:r>
              <a:rPr lang="en-US" sz="2400" baseline="0" dirty="0" smtClean="0">
                <a:latin typeface="Helvetica"/>
                <a:cs typeface="Helvetica"/>
              </a:rPr>
              <a:t> </a:t>
            </a:r>
            <a:r>
              <a:rPr lang="en-US" sz="2400" b="1" baseline="0" dirty="0" smtClean="0">
                <a:latin typeface="Helvetica"/>
                <a:cs typeface="Helvetica"/>
              </a:rPr>
              <a:t>B.</a:t>
            </a:r>
            <a:r>
              <a:rPr lang="en-US" sz="2400" baseline="0" dirty="0" smtClean="0">
                <a:latin typeface="Helvetica"/>
                <a:cs typeface="Helvetica"/>
              </a:rPr>
              <a:t> </a:t>
            </a:r>
            <a:r>
              <a:rPr lang="en-US" sz="2400" baseline="0" dirty="0" smtClean="0">
                <a:latin typeface="Helvetica"/>
                <a:cs typeface="Helvetica"/>
              </a:rPr>
              <a:t>APOE allele-type composition. </a:t>
            </a:r>
            <a:r>
              <a:rPr lang="en-US" sz="2400" b="1" baseline="0" dirty="0" smtClean="0">
                <a:latin typeface="Helvetica"/>
                <a:cs typeface="Helvetica"/>
              </a:rPr>
              <a:t>C. </a:t>
            </a:r>
            <a:r>
              <a:rPr lang="en-US" sz="2400" baseline="0" dirty="0" smtClean="0">
                <a:latin typeface="Helvetica"/>
                <a:cs typeface="Helvetica"/>
              </a:rPr>
              <a:t>Age distributions of individuals in each AD status (left). Sex </a:t>
            </a:r>
            <a:r>
              <a:rPr lang="en-US" sz="2400" baseline="0" dirty="0" smtClean="0">
                <a:latin typeface="Helvetica"/>
                <a:cs typeface="Helvetica"/>
              </a:rPr>
              <a:t>composition in each AD </a:t>
            </a:r>
            <a:r>
              <a:rPr lang="en-US" sz="2400" baseline="0" dirty="0" smtClean="0">
                <a:latin typeface="Helvetica"/>
                <a:cs typeface="Helvetica"/>
              </a:rPr>
              <a:t>status (middle). APOE allele-type composition in each AD status (right)</a:t>
            </a:r>
            <a:endParaRPr lang="en-US" sz="2400" baseline="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E541-4DDD-D942-BFEC-9A209254C9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</a:t>
            </a:r>
            <a:r>
              <a:rPr lang="en-US" b="1" dirty="0" smtClean="0"/>
              <a:t>2. 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MCMC</a:t>
            </a:r>
            <a:r>
              <a:rPr lang="en-US" b="1" baseline="0" dirty="0" smtClean="0"/>
              <a:t> </a:t>
            </a:r>
            <a:r>
              <a:rPr lang="en-US" sz="2400" dirty="0" smtClean="0">
                <a:latin typeface="Helvetica"/>
                <a:cs typeface="Helvetica"/>
              </a:rPr>
              <a:t>sampling of GLMM.</a:t>
            </a:r>
            <a:r>
              <a:rPr lang="en-US" sz="2400" baseline="0" dirty="0" smtClean="0">
                <a:latin typeface="Helvetica"/>
                <a:cs typeface="Helvetica"/>
              </a:rPr>
              <a:t> (a) cut points of the ordered categorical model. (b) Additive covariate: age, sex, APOE/e2 and APOE/e4.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E541-4DDD-D942-BFEC-9A209254C9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2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</a:t>
            </a:r>
            <a:r>
              <a:rPr lang="en-US" b="1" dirty="0" smtClean="0"/>
              <a:t>3. </a:t>
            </a:r>
            <a:r>
              <a:rPr lang="en-US" b="0" dirty="0" smtClean="0"/>
              <a:t>GWAS of ADSP WGS cohort by Bayes-GLMM. Phenotypic</a:t>
            </a:r>
            <a:r>
              <a:rPr lang="en-US" b="0" baseline="0" dirty="0" smtClean="0"/>
              <a:t> trait was AD diagnosis of 570 participants. Age and sex was included as model covariates. 10.3 million genomic variants with MAF &gt; 0.01 were used for kinship computing and the pre-scan by GLM. 9726 variants with P-values smaller than 0.0001 from the pre-scan were used for the second scan with GLMM.</a:t>
            </a:r>
            <a:endParaRPr lang="en-US" sz="2400" dirty="0" smtClean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E541-4DDD-D942-BFEC-9A209254C9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2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</a:t>
            </a:r>
            <a:r>
              <a:rPr lang="en-US" b="1" dirty="0" smtClean="0"/>
              <a:t>4. </a:t>
            </a:r>
            <a:r>
              <a:rPr lang="en-US" b="1" dirty="0" smtClean="0"/>
              <a:t>(a) </a:t>
            </a:r>
            <a:r>
              <a:rPr lang="en-US" b="0" dirty="0" smtClean="0"/>
              <a:t>GWAS on </a:t>
            </a:r>
            <a:r>
              <a:rPr lang="en-US" b="0" dirty="0" smtClean="0"/>
              <a:t>10.3 </a:t>
            </a:r>
            <a:r>
              <a:rPr lang="en-US" b="0" dirty="0" smtClean="0"/>
              <a:t>genomic variants by </a:t>
            </a:r>
            <a:r>
              <a:rPr lang="en-US" b="0" dirty="0" smtClean="0"/>
              <a:t>Bayes-GLMM </a:t>
            </a:r>
            <a:r>
              <a:rPr lang="en-US" b="0" dirty="0" smtClean="0"/>
              <a:t>without kinship</a:t>
            </a:r>
            <a:r>
              <a:rPr lang="en-US" b="0" baseline="0" dirty="0" smtClean="0"/>
              <a:t> correction. Model parameters were estimated by MLE</a:t>
            </a:r>
            <a:r>
              <a:rPr lang="en-US" b="0" baseline="0" dirty="0" smtClean="0"/>
              <a:t>. Variants with p-values smaller than 0.0001, above the grey area, were chosen for the next scan.</a:t>
            </a:r>
            <a:r>
              <a:rPr lang="en-US" b="1" dirty="0" smtClean="0"/>
              <a:t> </a:t>
            </a:r>
            <a:r>
              <a:rPr lang="en-US" b="1" dirty="0" smtClean="0"/>
              <a:t>(b) </a:t>
            </a:r>
            <a:r>
              <a:rPr lang="en-US" b="0" dirty="0" smtClean="0"/>
              <a:t>GWAS</a:t>
            </a:r>
            <a:r>
              <a:rPr lang="en-US" b="0" baseline="0" dirty="0" smtClean="0"/>
              <a:t> on filtered variants. Model parameters were estimated by MCMC sampling</a:t>
            </a:r>
            <a:r>
              <a:rPr lang="en-US" b="0" baseline="0" dirty="0" smtClean="0"/>
              <a:t>. Dashed line was genome wide significance cutoff (5e-8).</a:t>
            </a:r>
            <a:endParaRPr lang="en-US" sz="2400" dirty="0" smtClean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E541-4DDD-D942-BFEC-9A209254C9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2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3. </a:t>
            </a:r>
            <a:r>
              <a:rPr lang="en-US" b="1" baseline="0" dirty="0" smtClean="0"/>
              <a:t> (a) </a:t>
            </a:r>
            <a:r>
              <a:rPr lang="en-US" sz="2400" dirty="0" smtClean="0">
                <a:latin typeface="Helvetica"/>
                <a:cs typeface="Helvetica"/>
              </a:rPr>
              <a:t>Top </a:t>
            </a:r>
            <a:r>
              <a:rPr lang="en-US" sz="2400" dirty="0" smtClean="0">
                <a:latin typeface="Helvetica"/>
                <a:cs typeface="Helvetica"/>
              </a:rPr>
              <a:t>variants with</a:t>
            </a:r>
            <a:r>
              <a:rPr lang="en-US" sz="2400" baseline="0" dirty="0" smtClean="0">
                <a:latin typeface="Helvetica"/>
                <a:cs typeface="Helvetica"/>
              </a:rPr>
              <a:t> </a:t>
            </a:r>
            <a:r>
              <a:rPr lang="en-US" sz="2400" baseline="0" dirty="0" smtClean="0">
                <a:latin typeface="Helvetica"/>
                <a:cs typeface="Helvetica"/>
              </a:rPr>
              <a:t>p-values smaller than 1e-6</a:t>
            </a:r>
            <a:r>
              <a:rPr lang="en-US" sz="2400" dirty="0" smtClean="0">
                <a:latin typeface="Helvetica"/>
                <a:cs typeface="Helvetica"/>
              </a:rPr>
              <a:t>. </a:t>
            </a:r>
            <a:r>
              <a:rPr lang="en-US" sz="2400" b="1" i="1" dirty="0" smtClean="0">
                <a:latin typeface="Helvetica"/>
                <a:cs typeface="Helvetica"/>
              </a:rPr>
              <a:t>(b) </a:t>
            </a:r>
            <a:r>
              <a:rPr lang="en-US" sz="2400" i="1" dirty="0" smtClean="0">
                <a:latin typeface="Helvetica"/>
                <a:cs typeface="Helvetica"/>
              </a:rPr>
              <a:t>Functional consequences of  the top 244 </a:t>
            </a:r>
            <a:r>
              <a:rPr lang="en-US" sz="2400" i="1" dirty="0" smtClean="0">
                <a:latin typeface="Helvetica"/>
                <a:cs typeface="Helvetica"/>
              </a:rPr>
              <a:t>variants (bar graph?).</a:t>
            </a:r>
            <a:endParaRPr lang="en-US" sz="2400" i="1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E541-4DDD-D942-BFEC-9A209254C9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2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</a:t>
            </a:r>
            <a:r>
              <a:rPr lang="en-US" b="1" dirty="0" smtClean="0"/>
              <a:t>6. </a:t>
            </a:r>
            <a:r>
              <a:rPr lang="en-US" b="0" dirty="0" smtClean="0"/>
              <a:t>Effects of priors.</a:t>
            </a:r>
            <a:endParaRPr lang="en-US" sz="2400" dirty="0" smtClean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E541-4DDD-D942-BFEC-9A209254C9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2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Supplementary Figure 1. </a:t>
            </a:r>
            <a:r>
              <a:rPr lang="en-US" b="0" dirty="0" smtClean="0"/>
              <a:t>No</a:t>
            </a:r>
            <a:r>
              <a:rPr lang="en-US" b="0" baseline="0" dirty="0" smtClean="0"/>
              <a:t> interaction was detected between each pair of the c</a:t>
            </a:r>
            <a:r>
              <a:rPr lang="en-US" b="0" dirty="0" smtClean="0"/>
              <a:t>ovariates (age, sex, APOE/e2,</a:t>
            </a:r>
            <a:r>
              <a:rPr lang="en-US" b="0" baseline="0" dirty="0" smtClean="0"/>
              <a:t> APOE/e4).</a:t>
            </a:r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E541-4DDD-D942-BFEC-9A209254C9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2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Supplementary Figure 2. </a:t>
            </a:r>
            <a:r>
              <a:rPr lang="en-US" b="1" baseline="0" dirty="0" smtClean="0"/>
              <a:t> </a:t>
            </a:r>
            <a:r>
              <a:rPr lang="en-US" sz="1200" dirty="0" smtClean="0">
                <a:latin typeface="Helvetica"/>
                <a:cs typeface="Helvetica"/>
              </a:rPr>
              <a:t>Summary statistics of the ADSP</a:t>
            </a:r>
            <a:r>
              <a:rPr lang="en-US" sz="1200" baseline="0" dirty="0" smtClean="0">
                <a:latin typeface="Helvetica"/>
                <a:cs typeface="Helvetica"/>
              </a:rPr>
              <a:t> variants. </a:t>
            </a:r>
            <a:endParaRPr lang="en-US" sz="120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4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7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3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4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0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1040D-B32E-0140-809E-C0AC2EF1846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2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73921" y="2034451"/>
            <a:ext cx="638636" cy="61555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21154" y="2046763"/>
            <a:ext cx="628643" cy="61555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5515" y="299477"/>
            <a:ext cx="5751014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Figure </a:t>
            </a:r>
            <a:r>
              <a:rPr lang="en-US" sz="3200" b="1" dirty="0" smtClean="0">
                <a:latin typeface="Helvetica"/>
                <a:cs typeface="Helvetica"/>
              </a:rPr>
              <a:t>1: ADSP phenotypes</a:t>
            </a:r>
            <a:endParaRPr lang="en-US" sz="3200" b="1" dirty="0">
              <a:latin typeface="Helvetica"/>
              <a:cs typeface="Helvetica"/>
            </a:endParaRPr>
          </a:p>
        </p:txBody>
      </p:sp>
      <p:pic>
        <p:nvPicPr>
          <p:cNvPr id="22" name="Picture 21" descr="A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86" y="1785142"/>
            <a:ext cx="6166675" cy="6166675"/>
          </a:xfrm>
          <a:prstGeom prst="rect">
            <a:avLst/>
          </a:prstGeom>
        </p:spPr>
      </p:pic>
      <p:pic>
        <p:nvPicPr>
          <p:cNvPr id="23" name="Picture 22" descr="APO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90" y="1437591"/>
            <a:ext cx="6673402" cy="6673402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386148" y="6609960"/>
            <a:ext cx="13951565" cy="4194809"/>
            <a:chOff x="1053994" y="6414576"/>
            <a:chExt cx="13951565" cy="4194809"/>
          </a:xfrm>
        </p:grpSpPr>
        <p:pic>
          <p:nvPicPr>
            <p:cNvPr id="28" name="Picture 27" descr="APOE_bar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85"/>
            <a:stretch/>
          </p:blipFill>
          <p:spPr>
            <a:xfrm>
              <a:off x="8679591" y="7245052"/>
              <a:ext cx="6325968" cy="3364333"/>
            </a:xfrm>
            <a:prstGeom prst="rect">
              <a:avLst/>
            </a:prstGeom>
          </p:spPr>
        </p:pic>
        <p:pic>
          <p:nvPicPr>
            <p:cNvPr id="29" name="Picture 28" descr="Sex_bar.pdf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003"/>
            <a:stretch/>
          </p:blipFill>
          <p:spPr>
            <a:xfrm>
              <a:off x="4662268" y="7245052"/>
              <a:ext cx="5517270" cy="336433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151760" y="6414576"/>
              <a:ext cx="628643" cy="615553"/>
            </a:xfrm>
            <a:prstGeom prst="rect">
              <a:avLst/>
            </a:prstGeom>
            <a:noFill/>
          </p:spPr>
          <p:txBody>
            <a:bodyPr wrap="none" lIns="182880" tIns="91440" rIns="182880" bIns="91440" rtlCol="0">
              <a:spAutoFit/>
            </a:bodyPr>
            <a:lstStyle/>
            <a:p>
              <a:r>
                <a:rPr lang="en-US" sz="2800" b="1" dirty="0" smtClean="0">
                  <a:latin typeface="Helvetica"/>
                  <a:cs typeface="Helvetica"/>
                </a:rPr>
                <a:t>C</a:t>
              </a:r>
              <a:endParaRPr lang="en-US" sz="2800" b="1" dirty="0">
                <a:latin typeface="Helvetica"/>
                <a:cs typeface="Helvetica"/>
              </a:endParaRPr>
            </a:p>
          </p:txBody>
        </p:sp>
        <p:pic>
          <p:nvPicPr>
            <p:cNvPr id="30" name="Picture 29" descr="Age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994" y="7245052"/>
              <a:ext cx="5046500" cy="336433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980164" y="6774817"/>
              <a:ext cx="8235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Arial"/>
                  <a:cs typeface="Arial"/>
                </a:rPr>
                <a:t>Age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82190" y="6815148"/>
              <a:ext cx="1621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Arial"/>
                  <a:cs typeface="Arial"/>
                </a:rPr>
                <a:t>Sex: </a:t>
              </a:r>
              <a:r>
                <a:rPr lang="en-US" sz="2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M</a:t>
              </a:r>
              <a:r>
                <a:rPr lang="en-US" sz="2800" dirty="0" smtClean="0">
                  <a:latin typeface="Arial"/>
                  <a:cs typeface="Arial"/>
                </a:rPr>
                <a:t> </a:t>
              </a:r>
              <a:r>
                <a:rPr lang="en-US" sz="2800" dirty="0" smtClean="0">
                  <a:solidFill>
                    <a:srgbClr val="E26386"/>
                  </a:solidFill>
                  <a:latin typeface="Arial"/>
                  <a:cs typeface="Arial"/>
                </a:rPr>
                <a:t>F</a:t>
              </a:r>
              <a:endParaRPr lang="en-US" dirty="0">
                <a:solidFill>
                  <a:srgbClr val="E26386"/>
                </a:solidFill>
                <a:latin typeface="Arial"/>
                <a:cs typeface="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312768" y="6810119"/>
              <a:ext cx="11824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Arial"/>
                  <a:cs typeface="Arial"/>
                </a:rPr>
                <a:t>APOE</a:t>
              </a:r>
              <a:endParaRPr lang="en-US" dirty="0">
                <a:solidFill>
                  <a:srgbClr val="E26386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49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76442" y="961054"/>
            <a:ext cx="4313721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Figure </a:t>
            </a:r>
            <a:r>
              <a:rPr lang="en-US" sz="3200" b="1" dirty="0" smtClean="0">
                <a:latin typeface="Helvetica"/>
                <a:cs typeface="Helvetica"/>
              </a:rPr>
              <a:t>2: Null model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5426" y="2629109"/>
            <a:ext cx="648630" cy="61555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A</a:t>
            </a:r>
            <a:endParaRPr lang="en-US" sz="2000" b="1" dirty="0">
              <a:latin typeface="Helvetica"/>
              <a:cs typeface="Helvetica"/>
            </a:endParaRPr>
          </a:p>
        </p:txBody>
      </p:sp>
      <p:pic>
        <p:nvPicPr>
          <p:cNvPr id="26" name="Picture 25" descr="null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b="4431"/>
          <a:stretch/>
        </p:blipFill>
        <p:spPr>
          <a:xfrm>
            <a:off x="3233303" y="3877529"/>
            <a:ext cx="4866424" cy="5243332"/>
          </a:xfrm>
          <a:prstGeom prst="rect">
            <a:avLst/>
          </a:prstGeom>
        </p:spPr>
      </p:pic>
      <p:pic>
        <p:nvPicPr>
          <p:cNvPr id="27" name="Picture 26" descr="null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7" b="5835"/>
          <a:stretch/>
        </p:blipFill>
        <p:spPr>
          <a:xfrm>
            <a:off x="10364168" y="3956899"/>
            <a:ext cx="4779897" cy="516626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054714" y="3956899"/>
            <a:ext cx="4960803" cy="51639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70155" y="5281817"/>
            <a:ext cx="563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c1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70155" y="6565228"/>
            <a:ext cx="563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c2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70155" y="7891001"/>
            <a:ext cx="563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c3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13460" y="9123167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83121" y="9123167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2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47474" y="9123167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4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11878" y="9123167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6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364169" y="3959205"/>
            <a:ext cx="4960803" cy="51639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163158" y="9123167"/>
            <a:ext cx="503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-1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704528" y="9123167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0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166577" y="9123167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1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540605" y="4935021"/>
            <a:ext cx="823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Age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40605" y="6014035"/>
            <a:ext cx="803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Sex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89701" y="7028922"/>
            <a:ext cx="1681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APOE/e2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82548" y="8112927"/>
            <a:ext cx="1681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APOE/e4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540605" y="2619631"/>
            <a:ext cx="628643" cy="61555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B</a:t>
            </a:r>
            <a:endParaRPr lang="en-US" sz="20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3944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127261" y="976585"/>
            <a:ext cx="10994837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Figure </a:t>
            </a:r>
            <a:r>
              <a:rPr lang="en-US" sz="3200" b="1" dirty="0" smtClean="0">
                <a:latin typeface="Helvetica"/>
                <a:cs typeface="Helvetica"/>
              </a:rPr>
              <a:t>3: GWAS of ADSP WGS cohort by Bayes-GLMM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61885" y="3186633"/>
            <a:ext cx="8488703" cy="8135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Autosomal SNP call by ADSP consortium (27.9 million)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1886" y="4589095"/>
            <a:ext cx="4480374" cy="8135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MAF cutoff 0.01 (10.3 million)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1746" y="3160449"/>
            <a:ext cx="4480374" cy="22096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AD status of 570 participants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Covariates: age and sex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641748" y="4582757"/>
            <a:ext cx="3408841" cy="8135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IBS kinship relatedness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29740" y="5993222"/>
            <a:ext cx="8770699" cy="813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GLM without random term, flat priors, model inference by MLE 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29740" y="7373725"/>
            <a:ext cx="8770699" cy="813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P-value cutoff 0.0001 (9726)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76264" y="8786748"/>
            <a:ext cx="13268843" cy="813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GLMM with random term, flat priors, model inference by MCMC 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76264" y="10235062"/>
            <a:ext cx="13268843" cy="813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Posterior distribution of variant effects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>
            <a:stCxn id="11" idx="3"/>
            <a:endCxn id="15" idx="1"/>
          </p:cNvCxnSpPr>
          <p:nvPr/>
        </p:nvCxnSpPr>
        <p:spPr>
          <a:xfrm flipV="1">
            <a:off x="11042260" y="4989525"/>
            <a:ext cx="599488" cy="6338"/>
          </a:xfrm>
          <a:prstGeom prst="straightConnector1">
            <a:avLst/>
          </a:prstGeom>
          <a:ln w="44450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V="1">
            <a:off x="8793631" y="4296743"/>
            <a:ext cx="599488" cy="6338"/>
          </a:xfrm>
          <a:prstGeom prst="straightConnector1">
            <a:avLst/>
          </a:prstGeom>
          <a:ln w="44450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V="1">
            <a:off x="4778957" y="5666683"/>
            <a:ext cx="599488" cy="6338"/>
          </a:xfrm>
          <a:prstGeom prst="straightConnector1">
            <a:avLst/>
          </a:prstGeom>
          <a:ln w="44450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V="1">
            <a:off x="8562665" y="5699205"/>
            <a:ext cx="599488" cy="6338"/>
          </a:xfrm>
          <a:prstGeom prst="straightConnector1">
            <a:avLst/>
          </a:prstGeom>
          <a:ln w="44450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V="1">
            <a:off x="7391916" y="7103332"/>
            <a:ext cx="599488" cy="6338"/>
          </a:xfrm>
          <a:prstGeom prst="straightConnector1">
            <a:avLst/>
          </a:prstGeom>
          <a:ln w="44450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65806" y="5370108"/>
            <a:ext cx="0" cy="3416640"/>
          </a:xfrm>
          <a:prstGeom prst="straightConnector1">
            <a:avLst/>
          </a:prstGeom>
          <a:ln w="44450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V="1">
            <a:off x="7385304" y="8483835"/>
            <a:ext cx="599488" cy="6338"/>
          </a:xfrm>
          <a:prstGeom prst="straightConnector1">
            <a:avLst/>
          </a:prstGeom>
          <a:ln w="44450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416833" y="5396292"/>
            <a:ext cx="0" cy="3416640"/>
          </a:xfrm>
          <a:prstGeom prst="straightConnector1">
            <a:avLst/>
          </a:prstGeom>
          <a:ln w="44450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V="1">
            <a:off x="7378966" y="9932149"/>
            <a:ext cx="599488" cy="6338"/>
          </a:xfrm>
          <a:prstGeom prst="straightConnector1">
            <a:avLst/>
          </a:prstGeom>
          <a:ln w="44450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5400000">
            <a:off x="14958041" y="3894321"/>
            <a:ext cx="2215998" cy="8006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Data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14958041" y="6709804"/>
            <a:ext cx="2215998" cy="8006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Pre-scan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14935115" y="9517360"/>
            <a:ext cx="2261849" cy="8006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Scan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574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674" y="1362852"/>
            <a:ext cx="638636" cy="61555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A</a:t>
            </a:r>
            <a:endParaRPr lang="en-US" sz="2000" b="1" dirty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0088" y="162522"/>
            <a:ext cx="10994837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Figure </a:t>
            </a:r>
            <a:r>
              <a:rPr lang="en-US" sz="3200" b="1" dirty="0">
                <a:latin typeface="Helvetica"/>
                <a:cs typeface="Helvetica"/>
              </a:rPr>
              <a:t>4</a:t>
            </a:r>
            <a:r>
              <a:rPr lang="en-US" sz="3200" b="1" dirty="0" smtClean="0">
                <a:latin typeface="Helvetica"/>
                <a:cs typeface="Helvetica"/>
              </a:rPr>
              <a:t>: </a:t>
            </a:r>
            <a:r>
              <a:rPr lang="en-US" sz="3200" b="1" dirty="0">
                <a:latin typeface="Helvetica"/>
                <a:cs typeface="Helvetica"/>
              </a:rPr>
              <a:t>GWAS of ADSP WGS cohort by Bayes-GLMM</a:t>
            </a:r>
            <a:endParaRPr lang="en-US" sz="3200" b="1" dirty="0">
              <a:latin typeface="Helvetica"/>
              <a:cs typeface="Helvetica"/>
            </a:endParaRPr>
          </a:p>
        </p:txBody>
      </p:sp>
      <p:pic>
        <p:nvPicPr>
          <p:cNvPr id="8" name="Picture 7" descr="manhattan_mcm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" t="3513" r="2226" b="8146"/>
          <a:stretch/>
        </p:blipFill>
        <p:spPr>
          <a:xfrm>
            <a:off x="3547534" y="7510380"/>
            <a:ext cx="11111895" cy="529650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475149" y="7369042"/>
            <a:ext cx="12334545" cy="5966928"/>
            <a:chOff x="2475149" y="7152091"/>
            <a:chExt cx="12334545" cy="5966928"/>
          </a:xfrm>
        </p:grpSpPr>
        <p:sp>
          <p:nvSpPr>
            <p:cNvPr id="15" name="Rectangle 14"/>
            <p:cNvSpPr/>
            <p:nvPr/>
          </p:nvSpPr>
          <p:spPr>
            <a:xfrm>
              <a:off x="3608481" y="7152091"/>
              <a:ext cx="11179851" cy="5351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24655" y="8000866"/>
              <a:ext cx="5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7.5   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4655" y="9373717"/>
              <a:ext cx="5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5.0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24655" y="10711319"/>
              <a:ext cx="5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2</a:t>
              </a:r>
              <a:r>
                <a:rPr lang="en-US" sz="2000" dirty="0" smtClean="0">
                  <a:latin typeface="Arial"/>
                  <a:cs typeface="Arial"/>
                </a:rPr>
                <a:t>.5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1605" y="12012618"/>
              <a:ext cx="327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0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83991" y="12550697"/>
              <a:ext cx="1042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421CE5"/>
                  </a:solidFill>
                  <a:latin typeface="Arial"/>
                  <a:cs typeface="Arial"/>
                </a:rPr>
                <a:t>1                        3                   5                 7               9             11          13        15      17     19  21 </a:t>
              </a:r>
              <a:endParaRPr lang="en-US" sz="1800" dirty="0">
                <a:solidFill>
                  <a:srgbClr val="421CE5"/>
                </a:solidFill>
                <a:latin typeface="Arial"/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69789" y="12749687"/>
              <a:ext cx="9539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Arial"/>
                  <a:cs typeface="Arial"/>
                </a:rPr>
                <a:t>2                     4                  6                8             10           12         14       16      18   20   22 </a:t>
              </a:r>
              <a:endParaRPr lang="en-US"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2034281" y="9891505"/>
              <a:ext cx="12818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/>
                  <a:cs typeface="Arial"/>
                </a:rPr>
                <a:t>-log10(P)</a:t>
              </a:r>
              <a:endParaRPr lang="en-US" sz="2000" b="1" dirty="0">
                <a:latin typeface="Arial"/>
                <a:cs typeface="Arial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402962" y="6734334"/>
            <a:ext cx="628643" cy="61555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B</a:t>
            </a:r>
            <a:endParaRPr lang="en-US" sz="2000" b="1" dirty="0">
              <a:latin typeface="Helvetica"/>
              <a:cs typeface="Helvetica"/>
            </a:endParaRPr>
          </a:p>
        </p:txBody>
      </p:sp>
      <p:pic>
        <p:nvPicPr>
          <p:cNvPr id="11" name="Picture 10" descr="manhattan_gl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" t="3719" r="2564" b="8184"/>
          <a:stretch/>
        </p:blipFill>
        <p:spPr>
          <a:xfrm>
            <a:off x="3547534" y="1362852"/>
            <a:ext cx="11111896" cy="529891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475149" y="1219672"/>
            <a:ext cx="12334545" cy="5966928"/>
            <a:chOff x="2475149" y="7152091"/>
            <a:chExt cx="12334545" cy="5966928"/>
          </a:xfrm>
        </p:grpSpPr>
        <p:sp>
          <p:nvSpPr>
            <p:cNvPr id="32" name="Rectangle 31"/>
            <p:cNvSpPr/>
            <p:nvPr/>
          </p:nvSpPr>
          <p:spPr>
            <a:xfrm>
              <a:off x="3608481" y="7152091"/>
              <a:ext cx="11179851" cy="5351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24655" y="8000866"/>
              <a:ext cx="5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7.5   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4655" y="9373717"/>
              <a:ext cx="5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5.0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24655" y="10711319"/>
              <a:ext cx="5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2</a:t>
              </a:r>
              <a:r>
                <a:rPr lang="en-US" sz="2000" dirty="0" smtClean="0">
                  <a:latin typeface="Arial"/>
                  <a:cs typeface="Arial"/>
                </a:rPr>
                <a:t>.5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31605" y="12012618"/>
              <a:ext cx="327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0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3991" y="12550697"/>
              <a:ext cx="1042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421CE5"/>
                  </a:solidFill>
                  <a:latin typeface="Arial"/>
                  <a:cs typeface="Arial"/>
                </a:rPr>
                <a:t>1                        3                   5                 7               9             11          13        15      17     19  21 </a:t>
              </a:r>
              <a:endParaRPr lang="en-US" sz="1800" dirty="0">
                <a:solidFill>
                  <a:srgbClr val="421CE5"/>
                </a:solidFill>
                <a:latin typeface="Arial"/>
                <a:cs typeface="Arial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69789" y="12749687"/>
              <a:ext cx="9539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Arial"/>
                  <a:cs typeface="Arial"/>
                </a:rPr>
                <a:t>2                     4                  6                8             10           12         14       16      18   20   22 </a:t>
              </a:r>
              <a:endParaRPr lang="en-US"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2034281" y="9891505"/>
              <a:ext cx="12818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/>
                  <a:cs typeface="Arial"/>
                </a:rPr>
                <a:t>-log10(P)</a:t>
              </a:r>
              <a:endParaRPr lang="en-US" sz="2000" b="1" dirty="0">
                <a:latin typeface="Arial"/>
                <a:cs typeface="Arial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3662145" y="8579505"/>
            <a:ext cx="11050949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80711" y="7372356"/>
            <a:ext cx="1706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rs10490263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84092" y="7361508"/>
            <a:ext cx="1614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rs74944275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57989" y="7761618"/>
            <a:ext cx="17509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rs149372995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538123" y="8201201"/>
            <a:ext cx="1741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rs140233081 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08481" y="4247475"/>
            <a:ext cx="11181370" cy="2102065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3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op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01"/>
          <a:stretch/>
        </p:blipFill>
        <p:spPr>
          <a:xfrm>
            <a:off x="2335425" y="3698494"/>
            <a:ext cx="11431375" cy="57435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15515" y="1374044"/>
            <a:ext cx="5994069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Figure </a:t>
            </a:r>
            <a:r>
              <a:rPr lang="en-US" sz="3200" b="1" dirty="0">
                <a:latin typeface="Helvetica"/>
                <a:cs typeface="Helvetica"/>
              </a:rPr>
              <a:t>5</a:t>
            </a:r>
            <a:r>
              <a:rPr lang="en-US" sz="3200" b="1" dirty="0" smtClean="0">
                <a:latin typeface="Helvetica"/>
                <a:cs typeface="Helvetica"/>
              </a:rPr>
              <a:t>: Top GWAS variants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698025" y="7242342"/>
            <a:ext cx="1706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rs10490263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86841" y="4167735"/>
            <a:ext cx="1614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rs74944275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25449" y="5585716"/>
            <a:ext cx="17509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rs149372995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43756" y="6025299"/>
            <a:ext cx="1741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rs140233081 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3923171" y="4125100"/>
            <a:ext cx="501346" cy="492201"/>
          </a:xfrm>
          <a:prstGeom prst="ellipse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2826083" y="7700176"/>
            <a:ext cx="483057" cy="483057"/>
          </a:xfrm>
          <a:prstGeom prst="ellipse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4581837" y="5949465"/>
            <a:ext cx="421381" cy="419048"/>
          </a:xfrm>
          <a:prstGeom prst="ellipse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721002" y="6275158"/>
            <a:ext cx="357373" cy="355397"/>
          </a:xfrm>
          <a:prstGeom prst="ellipse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top2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30" t="25945" r="3364" b="34772"/>
          <a:stretch/>
        </p:blipFill>
        <p:spPr>
          <a:xfrm>
            <a:off x="11731891" y="4112225"/>
            <a:ext cx="1756480" cy="225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7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simul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196" y="9066305"/>
            <a:ext cx="6278946" cy="41859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15515" y="341360"/>
            <a:ext cx="5362886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Figure </a:t>
            </a:r>
            <a:r>
              <a:rPr lang="en-US" sz="3200" b="1" dirty="0" smtClean="0">
                <a:latin typeface="Helvetica"/>
                <a:cs typeface="Helvetica"/>
              </a:rPr>
              <a:t>6: Effects of priors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4821" y="1326389"/>
            <a:ext cx="591598" cy="55399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400" b="1" dirty="0" smtClean="0">
                <a:latin typeface="Helvetica"/>
                <a:cs typeface="Helvetica"/>
              </a:rPr>
              <a:t>A</a:t>
            </a:r>
            <a:endParaRPr lang="en-US" sz="1800" b="1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4821" y="4107658"/>
            <a:ext cx="591598" cy="55399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B</a:t>
            </a:r>
            <a:endParaRPr lang="en-US" sz="1800" b="1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4821" y="6911473"/>
            <a:ext cx="591598" cy="55399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C</a:t>
            </a:r>
            <a:endParaRPr lang="en-US" sz="1800" b="1" dirty="0"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4821" y="9650533"/>
            <a:ext cx="591598" cy="55399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D</a:t>
            </a:r>
            <a:endParaRPr lang="en-US" sz="1800" b="1" dirty="0"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97132" y="11271866"/>
            <a:ext cx="202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P-value with flat prior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32" name="Picture 31" descr="simulatio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48"/>
          <a:stretch/>
        </p:blipFill>
        <p:spPr>
          <a:xfrm>
            <a:off x="5693197" y="618321"/>
            <a:ext cx="6278948" cy="3623033"/>
          </a:xfrm>
          <a:prstGeom prst="rect">
            <a:avLst/>
          </a:prstGeom>
        </p:spPr>
      </p:pic>
      <p:pic>
        <p:nvPicPr>
          <p:cNvPr id="33" name="Picture 32" descr="simulation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0"/>
          <a:stretch/>
        </p:blipFill>
        <p:spPr>
          <a:xfrm>
            <a:off x="5693196" y="3431695"/>
            <a:ext cx="6278947" cy="3580698"/>
          </a:xfrm>
          <a:prstGeom prst="rect">
            <a:avLst/>
          </a:prstGeom>
        </p:spPr>
      </p:pic>
      <p:pic>
        <p:nvPicPr>
          <p:cNvPr id="34" name="Picture 33" descr="simulation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59"/>
          <a:stretch/>
        </p:blipFill>
        <p:spPr>
          <a:xfrm>
            <a:off x="5693196" y="6246355"/>
            <a:ext cx="6278947" cy="3681177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9057312" y="1470619"/>
            <a:ext cx="0" cy="10709772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744461" y="1489739"/>
            <a:ext cx="0" cy="10709772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86549" y="2410290"/>
            <a:ext cx="225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Effect size with flat prior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97132" y="4427688"/>
            <a:ext cx="2376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Standard error of effect size with flat prior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13844" y="7872263"/>
            <a:ext cx="2376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Standardized effect size with flat prior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4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229" y="763186"/>
            <a:ext cx="5044089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Supplementary Figure </a:t>
            </a:r>
            <a:r>
              <a:rPr lang="en-US" sz="3200" b="1" dirty="0" smtClean="0">
                <a:latin typeface="Helvetica"/>
                <a:cs typeface="Helvetica"/>
              </a:rPr>
              <a:t>1</a:t>
            </a:r>
            <a:endParaRPr lang="en-US" sz="3200" b="1" dirty="0">
              <a:latin typeface="Helvetica"/>
              <a:cs typeface="Helvetica"/>
            </a:endParaRPr>
          </a:p>
        </p:txBody>
      </p:sp>
      <p:pic>
        <p:nvPicPr>
          <p:cNvPr id="5" name="Picture 4" descr="covar_int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48483"/>
            <a:ext cx="17900490" cy="895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27229" y="763186"/>
            <a:ext cx="5044089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Supplementary Figure </a:t>
            </a:r>
            <a:r>
              <a:rPr lang="en-US" sz="3200" b="1" dirty="0" smtClean="0">
                <a:latin typeface="Helvetica"/>
                <a:cs typeface="Helvetica"/>
              </a:rPr>
              <a:t>2</a:t>
            </a:r>
            <a:endParaRPr lang="en-US" sz="3200" b="1" dirty="0">
              <a:latin typeface="Helvetica"/>
              <a:cs typeface="Helvetica"/>
            </a:endParaRPr>
          </a:p>
        </p:txBody>
      </p:sp>
      <p:pic>
        <p:nvPicPr>
          <p:cNvPr id="11" name="Picture 10" descr="lo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93" y="3068039"/>
            <a:ext cx="12049949" cy="66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0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23568</TotalTime>
  <Words>600</Words>
  <Application>Microsoft Macintosh PowerPoint</Application>
  <PresentationFormat>Custom</PresentationFormat>
  <Paragraphs>91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Xulong Wang</dc:creator>
  <cp:lastModifiedBy>Xulong Wang</cp:lastModifiedBy>
  <cp:revision>204</cp:revision>
  <dcterms:created xsi:type="dcterms:W3CDTF">2016-02-22T18:01:02Z</dcterms:created>
  <dcterms:modified xsi:type="dcterms:W3CDTF">2016-05-27T18:29:54Z</dcterms:modified>
</cp:coreProperties>
</file>