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11" r:id="rId2"/>
    <p:sldId id="312" r:id="rId3"/>
    <p:sldId id="313" r:id="rId4"/>
    <p:sldId id="314" r:id="rId5"/>
    <p:sldId id="302" r:id="rId6"/>
    <p:sldId id="277" r:id="rId7"/>
    <p:sldId id="278" r:id="rId8"/>
    <p:sldId id="283" r:id="rId9"/>
    <p:sldId id="289" r:id="rId10"/>
    <p:sldId id="306" r:id="rId11"/>
    <p:sldId id="292" r:id="rId12"/>
    <p:sldId id="284" r:id="rId13"/>
    <p:sldId id="307" r:id="rId14"/>
    <p:sldId id="303" r:id="rId15"/>
    <p:sldId id="308" r:id="rId16"/>
    <p:sldId id="310" r:id="rId17"/>
    <p:sldId id="295" r:id="rId18"/>
    <p:sldId id="304" r:id="rId19"/>
    <p:sldId id="305" r:id="rId20"/>
    <p:sldId id="30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27" autoAdjust="0"/>
  </p:normalViewPr>
  <p:slideViewPr>
    <p:cSldViewPr snapToGrid="0" snapToObjects="1">
      <p:cViewPr varScale="1">
        <p:scale>
          <a:sx n="81" d="100"/>
          <a:sy n="81" d="100"/>
        </p:scale>
        <p:origin x="-9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906F7-8C73-0242-94F9-D1F0B6A49645}" type="datetimeFigureOut">
              <a:rPr lang="en-US" smtClean="0"/>
              <a:t>2/14/16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27486-62B5-1D4B-97C2-43F6778CC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9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Supplementary Figure 6. </a:t>
            </a:r>
            <a:r>
              <a:rPr lang="en-US" b="0" dirty="0" smtClean="0"/>
              <a:t>APOE locus by models</a:t>
            </a:r>
            <a:r>
              <a:rPr lang="en-US" b="0" baseline="0" dirty="0" smtClean="0"/>
              <a:t> with (up) and without (bottom) APOE allele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63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Figure 6. 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GWAS by </a:t>
            </a:r>
            <a:r>
              <a:rPr lang="en-US" sz="1200" b="0" baseline="0" dirty="0" smtClean="0">
                <a:latin typeface="Helvetica"/>
                <a:cs typeface="Helvetica"/>
              </a:rPr>
              <a:t>e</a:t>
            </a:r>
            <a:r>
              <a:rPr lang="en-US" sz="1200" dirty="0" smtClean="0">
                <a:latin typeface="Helvetica"/>
                <a:cs typeface="Helvetica"/>
              </a:rPr>
              <a:t>pistasis models. Color: Blue and</a:t>
            </a:r>
            <a:r>
              <a:rPr lang="en-US" sz="1200" baseline="0" dirty="0" smtClean="0">
                <a:latin typeface="Helvetica"/>
                <a:cs typeface="Helvetica"/>
              </a:rPr>
              <a:t> red mean</a:t>
            </a:r>
            <a:r>
              <a:rPr lang="en-US" sz="1200" dirty="0" smtClean="0">
                <a:latin typeface="Helvetica"/>
                <a:cs typeface="Helvetica"/>
              </a:rPr>
              <a:t> protective and risky by adding</a:t>
            </a:r>
            <a:r>
              <a:rPr lang="en-US" sz="1200" baseline="0" dirty="0" smtClean="0">
                <a:latin typeface="Helvetica"/>
                <a:cs typeface="Helvetica"/>
              </a:rPr>
              <a:t> up main and interactive effects. Size: LOD increment from additive to epistasis models.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79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Figure 7. </a:t>
            </a:r>
            <a:r>
              <a:rPr lang="en-US" b="0" dirty="0" smtClean="0"/>
              <a:t>LRG2 locus.</a:t>
            </a:r>
            <a:r>
              <a:rPr lang="en-US" b="1" baseline="0" dirty="0" smtClean="0"/>
              <a:t> (a) </a:t>
            </a:r>
            <a:r>
              <a:rPr lang="en-US" b="0" baseline="0" dirty="0" smtClean="0"/>
              <a:t>LOD in LRG2 locus by the epistasis GWAS with interaction between variant and APOE/e2. </a:t>
            </a:r>
            <a:r>
              <a:rPr lang="en-US" b="1" baseline="0" dirty="0" smtClean="0"/>
              <a:t>(b) </a:t>
            </a:r>
            <a:r>
              <a:rPr lang="en-US" b="0" baseline="0" dirty="0" smtClean="0"/>
              <a:t>Genotype stratification of rs966384</a:t>
            </a:r>
            <a:r>
              <a:rPr lang="en-US" b="1" baseline="0" dirty="0" smtClean="0"/>
              <a:t> (c) </a:t>
            </a:r>
            <a:r>
              <a:rPr lang="en-US" b="0" baseline="0" dirty="0" smtClean="0"/>
              <a:t>and combination of rs966384 and APOE/e2 by AD status.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Comment: Network and transcript analysis for LRG1, same as NANOS1.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93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Supplementary Figure 1. </a:t>
            </a:r>
            <a:r>
              <a:rPr lang="en-US" b="1" baseline="0" dirty="0" smtClean="0"/>
              <a:t> </a:t>
            </a:r>
            <a:r>
              <a:rPr lang="en-US" sz="1200" dirty="0" smtClean="0">
                <a:latin typeface="Helvetica"/>
                <a:cs typeface="Helvetica"/>
              </a:rPr>
              <a:t>Summary statistics of the ADSP</a:t>
            </a:r>
            <a:r>
              <a:rPr lang="en-US" sz="1200" baseline="0" dirty="0" smtClean="0">
                <a:latin typeface="Helvetica"/>
                <a:cs typeface="Helvetica"/>
              </a:rPr>
              <a:t> variants. 12.6 million bi-allelic SNP</a:t>
            </a:r>
            <a:r>
              <a:rPr lang="en-US" sz="1200" b="1" baseline="0" dirty="0" smtClean="0">
                <a:latin typeface="Helvetica"/>
                <a:cs typeface="Helvetica"/>
              </a:rPr>
              <a:t> (a) </a:t>
            </a:r>
            <a:r>
              <a:rPr lang="en-US" sz="1200" baseline="0" dirty="0" smtClean="0">
                <a:latin typeface="Helvetica"/>
                <a:cs typeface="Helvetica"/>
              </a:rPr>
              <a:t>and 1.5 million bi-allelic INDEL</a:t>
            </a:r>
            <a:r>
              <a:rPr lang="en-US" sz="1200" b="1" baseline="0" dirty="0" smtClean="0">
                <a:latin typeface="Helvetica"/>
                <a:cs typeface="Helvetica"/>
              </a:rPr>
              <a:t> (b)</a:t>
            </a:r>
            <a:r>
              <a:rPr lang="en-US" sz="1200" baseline="0" dirty="0" smtClean="0">
                <a:latin typeface="Helvetica"/>
                <a:cs typeface="Helvetica"/>
              </a:rPr>
              <a:t>, with MAF cutoff 0.01, were included in the GWAS.</a:t>
            </a:r>
            <a:endParaRPr lang="en-US" sz="1200" dirty="0" smtClean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Supplementary Figure 2. </a:t>
            </a:r>
            <a:r>
              <a:rPr lang="en-US" b="1" baseline="0" dirty="0" smtClean="0"/>
              <a:t> </a:t>
            </a:r>
            <a:r>
              <a:rPr lang="en-US" sz="1200" dirty="0" smtClean="0">
                <a:latin typeface="Helvetica"/>
                <a:cs typeface="Helvetica"/>
              </a:rPr>
              <a:t>Functional consequences of 14.1</a:t>
            </a:r>
            <a:r>
              <a:rPr lang="en-US" sz="1200" baseline="0" dirty="0" smtClean="0">
                <a:latin typeface="Helvetica"/>
                <a:cs typeface="Helvetica"/>
              </a:rPr>
              <a:t> million</a:t>
            </a:r>
            <a:r>
              <a:rPr lang="en-US" sz="1200" dirty="0" smtClean="0">
                <a:latin typeface="Helvetica"/>
                <a:cs typeface="Helvetica"/>
              </a:rPr>
              <a:t> ADSP variants</a:t>
            </a:r>
            <a:r>
              <a:rPr lang="en-US" sz="1200" baseline="0" dirty="0" smtClean="0">
                <a:latin typeface="Helvetica"/>
                <a:cs typeface="Helvetica"/>
              </a:rPr>
              <a:t> predicted by </a:t>
            </a:r>
            <a:r>
              <a:rPr lang="en-US" sz="1200" baseline="0" dirty="0" err="1" smtClean="0">
                <a:latin typeface="Helvetica"/>
                <a:cs typeface="Helvetica"/>
              </a:rPr>
              <a:t>Ensembl</a:t>
            </a:r>
            <a:r>
              <a:rPr lang="en-US" sz="1200" baseline="0" dirty="0" smtClean="0">
                <a:latin typeface="Helvetica"/>
                <a:cs typeface="Helvetica"/>
              </a:rPr>
              <a:t> VEP.</a:t>
            </a:r>
          </a:p>
          <a:p>
            <a:endParaRPr lang="en-US" sz="1200" baseline="0" dirty="0" smtClean="0">
              <a:latin typeface="Helvetica"/>
              <a:cs typeface="Helvetica"/>
            </a:endParaRPr>
          </a:p>
          <a:p>
            <a:r>
              <a:rPr lang="en-US" sz="1200" baseline="0" dirty="0" smtClean="0">
                <a:latin typeface="Helvetica"/>
                <a:cs typeface="Helvetica"/>
              </a:rPr>
              <a:t>Comment: Log2-transformed scales look flat and lose the contrast. Given this is supplementary, we can afford the space waste.</a:t>
            </a:r>
            <a:endParaRPr lang="en-US" sz="1200" dirty="0" smtClean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Supplementary Figure 3. </a:t>
            </a:r>
            <a:r>
              <a:rPr lang="en-US" b="0" baseline="0" dirty="0" smtClean="0"/>
              <a:t>Distribution of the random effect by estimating the null model.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63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Supplementary Figure 4. </a:t>
            </a:r>
            <a:r>
              <a:rPr lang="en-US" b="0" dirty="0" smtClean="0"/>
              <a:t>No</a:t>
            </a:r>
            <a:r>
              <a:rPr lang="en-US" b="0" baseline="0" dirty="0" smtClean="0"/>
              <a:t> interaction was detected between each pair of the c</a:t>
            </a:r>
            <a:r>
              <a:rPr lang="en-US" b="0" dirty="0" smtClean="0"/>
              <a:t>ovariates (age, sex, APOE/e2,</a:t>
            </a:r>
            <a:r>
              <a:rPr lang="en-US" b="0" baseline="0" dirty="0" smtClean="0"/>
              <a:t> APOE/e4).</a:t>
            </a:r>
          </a:p>
          <a:p>
            <a:endParaRPr lang="en-US" b="0" baseline="0" dirty="0"/>
          </a:p>
          <a:p>
            <a:r>
              <a:rPr lang="en-US" b="0" baseline="0" dirty="0" smtClean="0"/>
              <a:t>Comment: Even though Age is not a significant factor, it might interact with other factors. Include the interaction combinations with Age for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63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Supplementary Figure 5. </a:t>
            </a:r>
            <a:r>
              <a:rPr lang="en-US" b="0" dirty="0" smtClean="0"/>
              <a:t>Genetic consequences of the 244 variants that</a:t>
            </a:r>
            <a:r>
              <a:rPr lang="en-US" b="0" baseline="0" dirty="0" smtClean="0"/>
              <a:t> passed the LOD threshold 15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63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Figure 7. 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GWAS by </a:t>
            </a:r>
            <a:r>
              <a:rPr lang="en-US" sz="1200" b="0" baseline="0" dirty="0" smtClean="0">
                <a:latin typeface="Helvetica"/>
                <a:cs typeface="Helvetica"/>
              </a:rPr>
              <a:t>e</a:t>
            </a:r>
            <a:r>
              <a:rPr lang="en-US" sz="1200" dirty="0" smtClean="0">
                <a:latin typeface="Helvetica"/>
                <a:cs typeface="Helvetica"/>
              </a:rPr>
              <a:t>pistasis models.</a:t>
            </a:r>
            <a:r>
              <a:rPr lang="en-US" sz="1200" baseline="0" dirty="0" smtClean="0">
                <a:latin typeface="Helvetica"/>
                <a:cs typeface="Helvetica"/>
              </a:rPr>
              <a:t> </a:t>
            </a:r>
            <a:r>
              <a:rPr lang="en-US" sz="1200" b="1" baseline="0" dirty="0" smtClean="0">
                <a:latin typeface="Helvetica"/>
                <a:cs typeface="Helvetica"/>
              </a:rPr>
              <a:t>(a, c) </a:t>
            </a:r>
            <a:r>
              <a:rPr lang="en-US" sz="1200" baseline="0" dirty="0" smtClean="0">
                <a:latin typeface="Helvetica"/>
                <a:cs typeface="Helvetica"/>
              </a:rPr>
              <a:t>QQ-plot of LOD for GWAS by additive and epistasis models. The additive model included age, sex, Apoe2, Apoe4, and a variant, whereas an additional interaction term between APOE/e2 (a) or APOE/e4 (c) and the variant was included in the epistasis models.</a:t>
            </a:r>
            <a:r>
              <a:rPr lang="en-US" sz="1200" b="1" baseline="0" dirty="0" smtClean="0">
                <a:latin typeface="Helvetica"/>
                <a:cs typeface="Helvetica"/>
              </a:rPr>
              <a:t> (b) </a:t>
            </a:r>
            <a:r>
              <a:rPr lang="en-US" sz="1200" b="0" baseline="0" dirty="0" smtClean="0">
                <a:latin typeface="Helvetica"/>
                <a:cs typeface="Helvetica"/>
              </a:rPr>
              <a:t>Consequences of A</a:t>
            </a:r>
            <a:r>
              <a:rPr lang="en-US" sz="1200" baseline="0" dirty="0" smtClean="0">
                <a:latin typeface="Helvetica"/>
                <a:cs typeface="Helvetica"/>
              </a:rPr>
              <a:t>POE/e2-interacting variants. </a:t>
            </a:r>
            <a:r>
              <a:rPr lang="en-US" sz="1200" b="1" baseline="0" dirty="0" smtClean="0">
                <a:latin typeface="Helvetica"/>
                <a:cs typeface="Helvetica"/>
              </a:rPr>
              <a:t>(d)</a:t>
            </a:r>
            <a:r>
              <a:rPr lang="en-US" sz="1200" baseline="0" dirty="0" smtClean="0">
                <a:latin typeface="Helvetica"/>
                <a:cs typeface="Helvetica"/>
              </a:rPr>
              <a:t> Consequences of APOE/e4-interacting variants.</a:t>
            </a:r>
            <a:endParaRPr lang="en-US" sz="1200" dirty="0" smtClean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79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Supplementary Figure 8. (a) </a:t>
            </a:r>
            <a:r>
              <a:rPr lang="en-US" b="0" baseline="0" dirty="0" smtClean="0"/>
              <a:t>Pairwise scatterplot of LOD by four models. GLMM: generalized linear mixed model. LMM: linear mixed model. LMER: hierarchical linear model with family-wise correction. CLMM: categorical hierarchical linear model with family-wise correction. </a:t>
            </a:r>
            <a:r>
              <a:rPr lang="en-US" b="1" baseline="0" dirty="0" smtClean="0"/>
              <a:t>(b)</a:t>
            </a:r>
            <a:r>
              <a:rPr lang="en-US" b="0" baseline="0" dirty="0" smtClean="0"/>
              <a:t> Correlation of top LOD by four models.  Variants were selected by aggregating the top 5% in any of the four models.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63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Supplementary Figure 9.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63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Supplementary Figure 10. 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Comparison between GLMM and LMM. </a:t>
            </a:r>
            <a:r>
              <a:rPr lang="en-US" sz="1200" b="1" baseline="0" dirty="0" smtClean="0">
                <a:latin typeface="Helvetica"/>
                <a:cs typeface="Helvetica"/>
              </a:rPr>
              <a:t>(A) </a:t>
            </a:r>
            <a:r>
              <a:rPr lang="en-US" sz="1200" baseline="0" dirty="0" smtClean="0">
                <a:latin typeface="Helvetica"/>
                <a:cs typeface="Helvetica"/>
              </a:rPr>
              <a:t>QQ-plot of GWAS LOD by GLMM and LMM. </a:t>
            </a:r>
            <a:r>
              <a:rPr lang="en-US" sz="1200" b="1" baseline="0" dirty="0" smtClean="0">
                <a:latin typeface="Helvetica"/>
                <a:cs typeface="Helvetica"/>
              </a:rPr>
              <a:t>(B) </a:t>
            </a:r>
            <a:r>
              <a:rPr lang="en-US" sz="1200" b="0" baseline="0" dirty="0" smtClean="0">
                <a:latin typeface="Helvetica"/>
                <a:cs typeface="Helvetica"/>
              </a:rPr>
              <a:t>Variants with the most different LOD values by GLMM and LMM</a:t>
            </a:r>
            <a:r>
              <a:rPr lang="en-US" sz="1200" baseline="0" dirty="0" smtClean="0">
                <a:latin typeface="Helvetica"/>
                <a:cs typeface="Helvetica"/>
              </a:rPr>
              <a:t>. </a:t>
            </a:r>
            <a:r>
              <a:rPr lang="en-US" sz="1200" b="1" baseline="0" dirty="0" smtClean="0">
                <a:latin typeface="Helvetica"/>
                <a:cs typeface="Helvetica"/>
              </a:rPr>
              <a:t>(C)</a:t>
            </a:r>
            <a:r>
              <a:rPr lang="en-US" sz="1200" baseline="0" dirty="0" smtClean="0">
                <a:latin typeface="Helvetica"/>
                <a:cs typeface="Helvetica"/>
              </a:rPr>
              <a:t> Genotype frequencies of rs34827707 in the four AD populations.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795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Supplementary Figure. </a:t>
            </a:r>
            <a:r>
              <a:rPr lang="en-US" b="0" dirty="0" smtClean="0"/>
              <a:t>Correlatio</a:t>
            </a:r>
            <a:r>
              <a:rPr lang="en-US" b="0" baseline="0" dirty="0" smtClean="0"/>
              <a:t>n of kinship matrices by including all autosomes (autosome) and by taking each of the 22 autosome off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63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Supplementary Figure 11.  </a:t>
            </a:r>
            <a:r>
              <a:rPr lang="en-US" b="0" dirty="0" smtClean="0"/>
              <a:t>Top</a:t>
            </a:r>
            <a:r>
              <a:rPr lang="en-US" b="0" baseline="0" dirty="0" smtClean="0"/>
              <a:t> 20 variants from Alzheimer’s disease forum.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79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Supplementary Figure 11.  </a:t>
            </a:r>
            <a:r>
              <a:rPr lang="en-US" b="0" dirty="0" smtClean="0"/>
              <a:t>Top</a:t>
            </a:r>
            <a:r>
              <a:rPr lang="en-US" b="0" baseline="0" dirty="0" smtClean="0"/>
              <a:t> 20 variants from Alzheimer’s disease forum.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79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Figure 1. </a:t>
            </a:r>
            <a:r>
              <a:rPr lang="en-US" b="1" baseline="0" dirty="0" smtClean="0"/>
              <a:t> </a:t>
            </a:r>
            <a:r>
              <a:rPr lang="en-US" sz="1200" dirty="0" smtClean="0">
                <a:latin typeface="Helvetica"/>
                <a:cs typeface="Helvetica"/>
              </a:rPr>
              <a:t>Summary statistics of the ADSP whole</a:t>
            </a:r>
            <a:r>
              <a:rPr lang="en-US" sz="1200" baseline="0" dirty="0" smtClean="0">
                <a:latin typeface="Helvetica"/>
                <a:cs typeface="Helvetica"/>
              </a:rPr>
              <a:t> genome sequencing project</a:t>
            </a:r>
            <a:r>
              <a:rPr lang="en-US" sz="1200" dirty="0" smtClean="0">
                <a:latin typeface="Helvetica"/>
                <a:cs typeface="Helvetica"/>
              </a:rPr>
              <a:t> participants. </a:t>
            </a:r>
            <a:r>
              <a:rPr lang="en-US" sz="1200" b="1" dirty="0" smtClean="0">
                <a:latin typeface="Helvetica"/>
                <a:cs typeface="Helvetica"/>
              </a:rPr>
              <a:t>A. </a:t>
            </a:r>
            <a:r>
              <a:rPr lang="en-US" sz="1200" dirty="0" smtClean="0">
                <a:latin typeface="Helvetica"/>
                <a:cs typeface="Helvetica"/>
              </a:rPr>
              <a:t>AD diagnosis for 576 individuals across 111 families.</a:t>
            </a:r>
            <a:r>
              <a:rPr lang="en-US" sz="1200" baseline="0" dirty="0" smtClean="0">
                <a:latin typeface="Helvetica"/>
                <a:cs typeface="Helvetica"/>
              </a:rPr>
              <a:t> </a:t>
            </a:r>
            <a:r>
              <a:rPr lang="en-US" sz="1200" b="1" baseline="0" dirty="0" smtClean="0">
                <a:latin typeface="Helvetica"/>
                <a:cs typeface="Helvetica"/>
              </a:rPr>
              <a:t>B. </a:t>
            </a:r>
            <a:r>
              <a:rPr lang="en-US" sz="1200" baseline="0" dirty="0" smtClean="0">
                <a:latin typeface="Helvetica"/>
                <a:cs typeface="Helvetica"/>
              </a:rPr>
              <a:t>Age distributions of individuals in each AD status. </a:t>
            </a:r>
            <a:r>
              <a:rPr lang="en-US" sz="1200" b="1" baseline="0" dirty="0" smtClean="0">
                <a:latin typeface="Helvetica"/>
                <a:cs typeface="Helvetica"/>
              </a:rPr>
              <a:t>C.</a:t>
            </a:r>
            <a:r>
              <a:rPr lang="en-US" sz="1200" baseline="0" dirty="0" smtClean="0">
                <a:latin typeface="Helvetica"/>
                <a:cs typeface="Helvetica"/>
              </a:rPr>
              <a:t> APOE allele-type composition. </a:t>
            </a:r>
            <a:r>
              <a:rPr lang="en-US" sz="1200" b="1" baseline="0" dirty="0" smtClean="0">
                <a:latin typeface="Helvetica"/>
                <a:cs typeface="Helvetica"/>
              </a:rPr>
              <a:t>D.</a:t>
            </a:r>
            <a:r>
              <a:rPr lang="en-US" sz="1200" baseline="0" dirty="0" smtClean="0">
                <a:latin typeface="Helvetica"/>
                <a:cs typeface="Helvetica"/>
              </a:rPr>
              <a:t> APOE allele-type composition in each AD status. </a:t>
            </a:r>
            <a:r>
              <a:rPr lang="en-US" sz="1200" b="1" baseline="0" dirty="0" smtClean="0">
                <a:latin typeface="Helvetica"/>
                <a:cs typeface="Helvetica"/>
              </a:rPr>
              <a:t>E.</a:t>
            </a:r>
            <a:r>
              <a:rPr lang="en-US" sz="1200" baseline="0" dirty="0" smtClean="0">
                <a:latin typeface="Helvetica"/>
                <a:cs typeface="Helvetica"/>
              </a:rPr>
              <a:t> Sex composition. </a:t>
            </a:r>
            <a:r>
              <a:rPr lang="en-US" sz="1200" b="1" baseline="0" dirty="0" smtClean="0">
                <a:latin typeface="Helvetica"/>
                <a:cs typeface="Helvetica"/>
              </a:rPr>
              <a:t>F. </a:t>
            </a:r>
            <a:r>
              <a:rPr lang="en-US" sz="1200" baseline="0" dirty="0" smtClean="0">
                <a:latin typeface="Helvetica"/>
                <a:cs typeface="Helvetica"/>
              </a:rPr>
              <a:t>Sex composition in each AD status. </a:t>
            </a:r>
            <a:endParaRPr lang="en-US" sz="1200" dirty="0" smtClean="0">
              <a:latin typeface="Helvetica"/>
              <a:cs typeface="Helvetica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Helvetica"/>
              <a:cs typeface="Helvetica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Helvetica"/>
                <a:cs typeface="Helvetica"/>
              </a:rPr>
              <a:t>Note: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Helvetica"/>
                <a:cs typeface="Helvetica"/>
              </a:rPr>
              <a:t>ADSP project released whole genome sequencing</a:t>
            </a:r>
            <a:r>
              <a:rPr lang="en-US" sz="1200" baseline="0" dirty="0" smtClean="0">
                <a:latin typeface="Helvetica"/>
                <a:cs typeface="Helvetica"/>
              </a:rPr>
              <a:t> of 584 individuals in total. However, </a:t>
            </a:r>
            <a:r>
              <a:rPr lang="en-US" sz="1200" dirty="0" smtClean="0">
                <a:latin typeface="Helvetica"/>
                <a:cs typeface="Helvetica"/>
              </a:rPr>
              <a:t>6 of them were diagnosed</a:t>
            </a:r>
            <a:r>
              <a:rPr lang="en-US" sz="1200" baseline="0" dirty="0" smtClean="0">
                <a:latin typeface="Helvetica"/>
                <a:cs typeface="Helvetica"/>
              </a:rPr>
              <a:t> as </a:t>
            </a:r>
            <a:r>
              <a:rPr lang="en-US" sz="1200" dirty="0" smtClean="0">
                <a:latin typeface="Helvetica"/>
                <a:cs typeface="Helvetica"/>
              </a:rPr>
              <a:t>other dementia and unknown.</a:t>
            </a:r>
            <a:r>
              <a:rPr lang="en-US" sz="1200" baseline="0" dirty="0" smtClean="0">
                <a:latin typeface="Helvetica"/>
                <a:cs typeface="Helvetica"/>
              </a:rPr>
              <a:t> Another</a:t>
            </a:r>
            <a:r>
              <a:rPr lang="en-US" sz="1200" dirty="0" smtClean="0">
                <a:latin typeface="Helvetica"/>
                <a:cs typeface="Helvetica"/>
              </a:rPr>
              <a:t> 2 subjects miss the age information, which left 576 individuals</a:t>
            </a:r>
            <a:r>
              <a:rPr lang="en-US" sz="1200" baseline="0" dirty="0" smtClean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in the graph.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Figure 2. </a:t>
            </a:r>
            <a:r>
              <a:rPr lang="en-US" b="1" baseline="0" dirty="0" smtClean="0"/>
              <a:t> </a:t>
            </a:r>
            <a:r>
              <a:rPr lang="en-US" sz="1200" dirty="0" smtClean="0">
                <a:latin typeface="Helvetica"/>
                <a:cs typeface="Helvetica"/>
              </a:rPr>
              <a:t>Generalized linear mixed model.  </a:t>
            </a:r>
            <a:r>
              <a:rPr lang="en-US" sz="1200" b="1" dirty="0" smtClean="0">
                <a:latin typeface="Helvetica"/>
                <a:cs typeface="Helvetica"/>
              </a:rPr>
              <a:t>(A) </a:t>
            </a:r>
            <a:r>
              <a:rPr lang="en-US" sz="1200" dirty="0" smtClean="0">
                <a:latin typeface="Helvetica"/>
                <a:cs typeface="Helvetica"/>
              </a:rPr>
              <a:t>IBS</a:t>
            </a:r>
            <a:r>
              <a:rPr lang="en-US" sz="1200" baseline="0" dirty="0" smtClean="0">
                <a:latin typeface="Helvetica"/>
                <a:cs typeface="Helvetica"/>
              </a:rPr>
              <a:t> kinship relatedness of individual pairs.  In and out mean in or out of the same family from the recorded pedigree. </a:t>
            </a:r>
            <a:r>
              <a:rPr lang="en-US" sz="1200" b="1" baseline="0" dirty="0" smtClean="0">
                <a:latin typeface="Helvetica"/>
                <a:cs typeface="Helvetica"/>
              </a:rPr>
              <a:t>(B) </a:t>
            </a:r>
            <a:r>
              <a:rPr lang="en-US" sz="1200" baseline="0" dirty="0" smtClean="0">
                <a:latin typeface="Helvetica"/>
                <a:cs typeface="Helvetica"/>
              </a:rPr>
              <a:t>Mode (point) and 95% CI (error bar) of covariates posterior distributions by sampling.</a:t>
            </a:r>
            <a:endParaRPr lang="en-US" sz="1200" dirty="0" smtClean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97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Figure 3. </a:t>
            </a:r>
            <a:r>
              <a:rPr lang="en-US" b="1" baseline="0" dirty="0" smtClean="0"/>
              <a:t> </a:t>
            </a:r>
            <a:r>
              <a:rPr lang="en-US" sz="1200" b="1" baseline="0" dirty="0" smtClean="0">
                <a:latin typeface="Helvetica"/>
                <a:cs typeface="Helvetica"/>
              </a:rPr>
              <a:t>(A) </a:t>
            </a:r>
            <a:r>
              <a:rPr lang="en-US" sz="1200" b="0" baseline="0" dirty="0" smtClean="0">
                <a:latin typeface="Helvetica"/>
                <a:cs typeface="Helvetica"/>
              </a:rPr>
              <a:t>GWAS Manhattan.  </a:t>
            </a:r>
            <a:r>
              <a:rPr lang="en-US" sz="1200" b="1" baseline="0" dirty="0" smtClean="0">
                <a:latin typeface="Helvetica"/>
                <a:cs typeface="Helvetica"/>
              </a:rPr>
              <a:t>(B) </a:t>
            </a:r>
            <a:r>
              <a:rPr lang="en-US" sz="1200" b="0" baseline="0" dirty="0" smtClean="0">
                <a:latin typeface="Helvetica"/>
                <a:cs typeface="Helvetica"/>
              </a:rPr>
              <a:t>QQ plot of GWAS LOD from true and randomized genotypes of each variants. </a:t>
            </a:r>
            <a:r>
              <a:rPr lang="en-US" sz="1200" b="1" baseline="0" dirty="0" smtClean="0">
                <a:latin typeface="Helvetica"/>
                <a:cs typeface="Helvetica"/>
              </a:rPr>
              <a:t> (C) </a:t>
            </a:r>
            <a:r>
              <a:rPr lang="en-US" sz="1200" b="0" baseline="0" dirty="0" smtClean="0">
                <a:latin typeface="Helvetica"/>
                <a:cs typeface="Helvetica"/>
              </a:rPr>
              <a:t>Null distribution of LOD scores from permutation.</a:t>
            </a:r>
            <a:endParaRPr lang="en-US" sz="1200" dirty="0" smtClean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40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Figure 4. </a:t>
            </a:r>
            <a:r>
              <a:rPr lang="en-US" b="1" baseline="0" dirty="0" smtClean="0"/>
              <a:t> (a) </a:t>
            </a:r>
            <a:r>
              <a:rPr lang="en-US" sz="1200" dirty="0" smtClean="0">
                <a:latin typeface="Helvetica"/>
                <a:cs typeface="Helvetica"/>
              </a:rPr>
              <a:t>244 variants with</a:t>
            </a:r>
            <a:r>
              <a:rPr lang="en-US" sz="1200" baseline="0" dirty="0" smtClean="0">
                <a:latin typeface="Helvetica"/>
                <a:cs typeface="Helvetica"/>
              </a:rPr>
              <a:t> LOD value at least 15 </a:t>
            </a:r>
            <a:r>
              <a:rPr lang="en-US" sz="1200" dirty="0" smtClean="0">
                <a:latin typeface="Helvetica"/>
                <a:cs typeface="Helvetica"/>
              </a:rPr>
              <a:t>by the additive</a:t>
            </a:r>
            <a:r>
              <a:rPr lang="en-US" sz="1200" baseline="0" dirty="0" smtClean="0">
                <a:latin typeface="Helvetica"/>
                <a:cs typeface="Helvetica"/>
              </a:rPr>
              <a:t> model</a:t>
            </a:r>
            <a:r>
              <a:rPr lang="en-US" sz="1200" dirty="0" smtClean="0">
                <a:latin typeface="Helvetica"/>
                <a:cs typeface="Helvetica"/>
              </a:rPr>
              <a:t>. </a:t>
            </a:r>
            <a:r>
              <a:rPr lang="en-US" sz="1200" b="1" dirty="0" smtClean="0">
                <a:latin typeface="Helvetica"/>
                <a:cs typeface="Helvetica"/>
              </a:rPr>
              <a:t>(b) </a:t>
            </a:r>
            <a:r>
              <a:rPr lang="en-US" sz="1200" b="0" dirty="0" smtClean="0">
                <a:latin typeface="Helvetica"/>
                <a:cs typeface="Helvetica"/>
              </a:rPr>
              <a:t>Effect</a:t>
            </a:r>
            <a:r>
              <a:rPr lang="en-US" sz="1200" b="0" baseline="0" dirty="0" smtClean="0">
                <a:latin typeface="Helvetica"/>
                <a:cs typeface="Helvetica"/>
              </a:rPr>
              <a:t> sizes of variants surrounding the first peak by point estimation (x) and sampling (y)</a:t>
            </a:r>
            <a:r>
              <a:rPr lang="en-US" sz="1200" baseline="0" dirty="0" smtClean="0">
                <a:latin typeface="Helvetica"/>
                <a:cs typeface="Helvetica"/>
              </a:rPr>
              <a:t>. </a:t>
            </a:r>
            <a:r>
              <a:rPr lang="en-US" sz="1200" b="1" baseline="0" dirty="0" smtClean="0">
                <a:latin typeface="Helvetica"/>
                <a:cs typeface="Helvetica"/>
              </a:rPr>
              <a:t>(c) </a:t>
            </a:r>
            <a:r>
              <a:rPr lang="en-US" sz="1200" b="0" baseline="0" dirty="0" smtClean="0">
                <a:latin typeface="Helvetica"/>
                <a:cs typeface="Helvetica"/>
              </a:rPr>
              <a:t>WAIC and LOC profiles in the region</a:t>
            </a:r>
            <a:r>
              <a:rPr lang="en-US" sz="1200" baseline="0" dirty="0" smtClean="0">
                <a:latin typeface="Helvetica"/>
                <a:cs typeface="Helvetica"/>
              </a:rPr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Helvetica"/>
              <a:cs typeface="Helvetica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Helvetica"/>
                <a:cs typeface="Helvetica"/>
              </a:rPr>
              <a:t>Comment: B: include variants from all 73 ranges</a:t>
            </a:r>
            <a:endParaRPr lang="en-US" sz="1200" dirty="0" smtClean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69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Figure 5. </a:t>
            </a:r>
            <a:r>
              <a:rPr lang="en-US" b="0" dirty="0" smtClean="0"/>
              <a:t>NANOS1 locus.</a:t>
            </a:r>
            <a:r>
              <a:rPr lang="en-US" b="1" baseline="0" dirty="0" smtClean="0"/>
              <a:t> (a) </a:t>
            </a:r>
            <a:r>
              <a:rPr lang="en-US" b="0" baseline="0" dirty="0" smtClean="0"/>
              <a:t>LOD in NANOS1 locus by additive GWAS. </a:t>
            </a:r>
            <a:r>
              <a:rPr lang="en-US" b="1" baseline="0" dirty="0" smtClean="0"/>
              <a:t>(b) </a:t>
            </a:r>
            <a:r>
              <a:rPr lang="en-US" b="0" baseline="0" dirty="0" smtClean="0"/>
              <a:t>Genotype stratification of rs191267549</a:t>
            </a:r>
            <a:r>
              <a:rPr lang="en-US" b="1" baseline="0" dirty="0" smtClean="0"/>
              <a:t> (c) </a:t>
            </a:r>
            <a:r>
              <a:rPr lang="en-US" b="0" baseline="0" dirty="0" smtClean="0"/>
              <a:t>and combination of rs191267549 and APOE/e4 by AD status.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Comment: (1) Network graph for NANOS1-affecting genes and pathways. (2) NANOS1 transcript levels in normal and AD samples from other studies.</a:t>
            </a: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9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3B61-A301-F942-AFE5-B6B57AEF8613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DF7-E8F1-734D-8B95-C3DABC4E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6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3B61-A301-F942-AFE5-B6B57AEF8613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DF7-E8F1-734D-8B95-C3DABC4E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2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3B61-A301-F942-AFE5-B6B57AEF8613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DF7-E8F1-734D-8B95-C3DABC4E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3B61-A301-F942-AFE5-B6B57AEF8613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DF7-E8F1-734D-8B95-C3DABC4E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3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3B61-A301-F942-AFE5-B6B57AEF8613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DF7-E8F1-734D-8B95-C3DABC4E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2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3B61-A301-F942-AFE5-B6B57AEF8613}" type="datetimeFigureOut">
              <a:rPr lang="en-US" smtClean="0"/>
              <a:t>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DF7-E8F1-734D-8B95-C3DABC4E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6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3B61-A301-F942-AFE5-B6B57AEF8613}" type="datetimeFigureOut">
              <a:rPr lang="en-US" smtClean="0"/>
              <a:t>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DF7-E8F1-734D-8B95-C3DABC4E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9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3B61-A301-F942-AFE5-B6B57AEF8613}" type="datetimeFigureOut">
              <a:rPr lang="en-US" smtClean="0"/>
              <a:t>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DF7-E8F1-734D-8B95-C3DABC4E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3B61-A301-F942-AFE5-B6B57AEF8613}" type="datetimeFigureOut">
              <a:rPr lang="en-US" smtClean="0"/>
              <a:t>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DF7-E8F1-734D-8B95-C3DABC4E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4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3B61-A301-F942-AFE5-B6B57AEF8613}" type="datetimeFigureOut">
              <a:rPr lang="en-US" smtClean="0"/>
              <a:t>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DF7-E8F1-734D-8B95-C3DABC4E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2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3B61-A301-F942-AFE5-B6B57AEF8613}" type="datetimeFigureOut">
              <a:rPr lang="en-US" smtClean="0"/>
              <a:t>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DF7-E8F1-734D-8B95-C3DABC4E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3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93B61-A301-F942-AFE5-B6B57AEF8613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12DF7-E8F1-734D-8B95-C3DABC4E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0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emf"/><Relationship Id="rId6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emf"/><Relationship Id="rId5" Type="http://schemas.openxmlformats.org/officeDocument/2006/relationships/image" Target="../media/image43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3614" y="381593"/>
            <a:ext cx="2522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Supplementary Figure 6</a:t>
            </a:r>
            <a:endParaRPr lang="en-US" sz="1600" b="1" dirty="0">
              <a:latin typeface="Helvetica"/>
              <a:cs typeface="Helvetica"/>
            </a:endParaRPr>
          </a:p>
        </p:txBody>
      </p:sp>
      <p:pic>
        <p:nvPicPr>
          <p:cNvPr id="2" name="Picture 1" descr="apo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0"/>
          <a:stretch/>
        </p:blipFill>
        <p:spPr>
          <a:xfrm>
            <a:off x="1880051" y="588448"/>
            <a:ext cx="4800600" cy="61378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17983" y="2808629"/>
            <a:ext cx="826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rs429358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90798" y="3563101"/>
            <a:ext cx="655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rs7412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0" name="Elbow Connector 9"/>
          <p:cNvCxnSpPr/>
          <p:nvPr/>
        </p:nvCxnSpPr>
        <p:spPr>
          <a:xfrm rot="5400000" flipH="1" flipV="1">
            <a:off x="4212041" y="3798133"/>
            <a:ext cx="522323" cy="366889"/>
          </a:xfrm>
          <a:prstGeom prst="bentConnector2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21046" y="1607482"/>
            <a:ext cx="826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rs429358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1493" y="1574303"/>
            <a:ext cx="655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rs7412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3" name="Elbow Connector 12"/>
          <p:cNvCxnSpPr/>
          <p:nvPr/>
        </p:nvCxnSpPr>
        <p:spPr>
          <a:xfrm rot="10800000">
            <a:off x="3883358" y="1745982"/>
            <a:ext cx="415807" cy="402640"/>
          </a:xfrm>
          <a:prstGeom prst="bentConnector3">
            <a:avLst>
              <a:gd name="adj1" fmla="val 2489"/>
            </a:avLst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4299166" y="1811831"/>
            <a:ext cx="677333" cy="617862"/>
          </a:xfrm>
          <a:prstGeom prst="bentConnector3">
            <a:avLst>
              <a:gd name="adj1" fmla="val 100000"/>
            </a:avLst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78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23061" y="72987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A</a:t>
            </a:r>
            <a:endParaRPr lang="en-US" sz="1400" b="1" dirty="0">
              <a:latin typeface="Helvetica"/>
              <a:cs typeface="Helvetica"/>
            </a:endParaRPr>
          </a:p>
        </p:txBody>
      </p:sp>
      <p:pic>
        <p:nvPicPr>
          <p:cNvPr id="5" name="Picture 4" descr="se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633" y="0"/>
            <a:ext cx="4832899" cy="2416450"/>
          </a:xfrm>
          <a:prstGeom prst="rect">
            <a:avLst/>
          </a:prstGeom>
        </p:spPr>
      </p:pic>
      <p:pic>
        <p:nvPicPr>
          <p:cNvPr id="10" name="Picture 9" descr="epis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35" y="2173708"/>
            <a:ext cx="4965197" cy="2482599"/>
          </a:xfrm>
          <a:prstGeom prst="rect">
            <a:avLst/>
          </a:prstGeom>
        </p:spPr>
      </p:pic>
      <p:pic>
        <p:nvPicPr>
          <p:cNvPr id="11" name="Picture 10" descr="epis4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633" y="4427012"/>
            <a:ext cx="4791437" cy="23957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40174" y="4427012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C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15312" y="2173708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/>
                <a:cs typeface="Helvetica"/>
              </a:rPr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7563" y="0"/>
            <a:ext cx="982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Figure </a:t>
            </a:r>
            <a:r>
              <a:rPr lang="en-US" sz="1600" b="1" dirty="0">
                <a:latin typeface="Helvetica"/>
                <a:cs typeface="Helvetica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87058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eno3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02"/>
          <a:stretch/>
        </p:blipFill>
        <p:spPr>
          <a:xfrm>
            <a:off x="4792104" y="2836599"/>
            <a:ext cx="3320325" cy="1554480"/>
          </a:xfrm>
          <a:prstGeom prst="rect">
            <a:avLst/>
          </a:prstGeom>
        </p:spPr>
      </p:pic>
      <p:pic>
        <p:nvPicPr>
          <p:cNvPr id="11" name="Picture 10" descr="geno4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02"/>
          <a:stretch/>
        </p:blipFill>
        <p:spPr>
          <a:xfrm>
            <a:off x="4792104" y="1442273"/>
            <a:ext cx="3320325" cy="15544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4909" y="1249944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A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91413" y="1249944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/>
                <a:cs typeface="Helvetica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9013" y="2692098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C</a:t>
            </a:r>
            <a:endParaRPr lang="en-US" sz="1400" b="1" dirty="0">
              <a:latin typeface="Helvetica"/>
              <a:cs typeface="Helvetica"/>
            </a:endParaRPr>
          </a:p>
        </p:txBody>
      </p:sp>
      <p:pic>
        <p:nvPicPr>
          <p:cNvPr id="13" name="Picture 12" descr="GLM_SNP2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78" y="1310329"/>
            <a:ext cx="4800600" cy="3200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076059" y="1841501"/>
            <a:ext cx="58221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MUT</a:t>
            </a:r>
            <a:r>
              <a:rPr lang="en-US" sz="1050" baseline="30000" dirty="0" smtClean="0"/>
              <a:t>-/-</a:t>
            </a:r>
          </a:p>
          <a:p>
            <a:r>
              <a:rPr lang="en-US" sz="1050" dirty="0" smtClean="0"/>
              <a:t>MUT</a:t>
            </a:r>
            <a:r>
              <a:rPr lang="en-US" sz="1050" baseline="30000" dirty="0" smtClean="0"/>
              <a:t>-/+</a:t>
            </a:r>
            <a:endParaRPr lang="en-US" sz="1050" baseline="30000" dirty="0"/>
          </a:p>
          <a:p>
            <a:r>
              <a:rPr lang="en-US" sz="1050" dirty="0" smtClean="0"/>
              <a:t>MUT</a:t>
            </a:r>
            <a:r>
              <a:rPr lang="en-US" sz="1050" baseline="30000" dirty="0" smtClean="0"/>
              <a:t>+/</a:t>
            </a:r>
            <a:r>
              <a:rPr lang="en-US" sz="1050" baseline="30000" dirty="0"/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02383" y="2942336"/>
            <a:ext cx="8778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A2</a:t>
            </a:r>
            <a:r>
              <a:rPr lang="en-US" sz="1000" baseline="30000" dirty="0" smtClean="0"/>
              <a:t>-</a:t>
            </a:r>
            <a:r>
              <a:rPr lang="en-US" sz="1000" baseline="30000" dirty="0"/>
              <a:t>/</a:t>
            </a:r>
            <a:r>
              <a:rPr lang="en-US" sz="1000" baseline="30000" dirty="0" smtClean="0"/>
              <a:t>-</a:t>
            </a:r>
            <a:r>
              <a:rPr lang="en-US" sz="1000" dirty="0" smtClean="0"/>
              <a:t>/MUT</a:t>
            </a:r>
            <a:r>
              <a:rPr lang="en-US" sz="1000" baseline="30000" dirty="0" smtClean="0"/>
              <a:t>-/-</a:t>
            </a:r>
          </a:p>
          <a:p>
            <a:r>
              <a:rPr lang="en-US" sz="1000" dirty="0" smtClean="0"/>
              <a:t>A2</a:t>
            </a:r>
            <a:r>
              <a:rPr lang="en-US" sz="1000" baseline="30000" dirty="0" smtClean="0"/>
              <a:t>-</a:t>
            </a:r>
            <a:r>
              <a:rPr lang="en-US" sz="1000" baseline="30000" dirty="0"/>
              <a:t>/-</a:t>
            </a:r>
            <a:r>
              <a:rPr lang="en-US" sz="1000" dirty="0" smtClean="0"/>
              <a:t>/MUT</a:t>
            </a:r>
            <a:r>
              <a:rPr lang="en-US" sz="1000" baseline="30000" dirty="0" smtClean="0"/>
              <a:t>-/</a:t>
            </a:r>
            <a:r>
              <a:rPr lang="en-US" sz="1000" baseline="30000" dirty="0"/>
              <a:t>+</a:t>
            </a:r>
            <a:endParaRPr lang="en-US" sz="1000" baseline="30000" dirty="0" smtClean="0"/>
          </a:p>
          <a:p>
            <a:r>
              <a:rPr lang="en-US" sz="1000" dirty="0" smtClean="0"/>
              <a:t>A2</a:t>
            </a:r>
            <a:r>
              <a:rPr lang="en-US" sz="1000" baseline="30000" dirty="0" smtClean="0"/>
              <a:t>-</a:t>
            </a:r>
            <a:r>
              <a:rPr lang="en-US" sz="1000" baseline="30000" dirty="0"/>
              <a:t>/-</a:t>
            </a:r>
            <a:r>
              <a:rPr lang="en-US" sz="1000" dirty="0" smtClean="0"/>
              <a:t>/MUT</a:t>
            </a:r>
            <a:r>
              <a:rPr lang="en-US" sz="1000" baseline="30000" dirty="0" smtClean="0"/>
              <a:t>+/+</a:t>
            </a:r>
            <a:endParaRPr lang="en-US" sz="1000" baseline="30000" dirty="0"/>
          </a:p>
          <a:p>
            <a:r>
              <a:rPr lang="en-US" sz="1000" dirty="0" smtClean="0"/>
              <a:t>A2</a:t>
            </a:r>
            <a:r>
              <a:rPr lang="en-US" sz="1000" baseline="30000" dirty="0" smtClean="0"/>
              <a:t>-/+</a:t>
            </a:r>
            <a:r>
              <a:rPr lang="en-US" sz="1000" dirty="0" smtClean="0"/>
              <a:t>/MUT</a:t>
            </a:r>
            <a:r>
              <a:rPr lang="en-US" sz="1000" baseline="30000" dirty="0" smtClean="0"/>
              <a:t>-</a:t>
            </a:r>
            <a:r>
              <a:rPr lang="en-US" sz="1000" baseline="30000" dirty="0"/>
              <a:t>/-</a:t>
            </a:r>
          </a:p>
          <a:p>
            <a:r>
              <a:rPr lang="en-US" sz="1000" dirty="0" smtClean="0"/>
              <a:t>A2</a:t>
            </a:r>
            <a:r>
              <a:rPr lang="en-US" sz="1000" baseline="30000" dirty="0" smtClean="0"/>
              <a:t>-/</a:t>
            </a:r>
            <a:r>
              <a:rPr lang="en-US" sz="1000" baseline="30000" dirty="0"/>
              <a:t>+</a:t>
            </a:r>
            <a:r>
              <a:rPr lang="en-US" sz="1000" dirty="0" smtClean="0"/>
              <a:t>/MUT</a:t>
            </a:r>
            <a:r>
              <a:rPr lang="en-US" sz="1000" baseline="30000" dirty="0" smtClean="0"/>
              <a:t>-/+</a:t>
            </a:r>
            <a:endParaRPr lang="en-US" sz="1000" baseline="30000" dirty="0"/>
          </a:p>
          <a:p>
            <a:r>
              <a:rPr lang="en-US" sz="1000" dirty="0" smtClean="0"/>
              <a:t>A2</a:t>
            </a:r>
            <a:r>
              <a:rPr lang="en-US" sz="1000" baseline="30000" dirty="0" smtClean="0"/>
              <a:t>-/+</a:t>
            </a:r>
            <a:r>
              <a:rPr lang="en-US" sz="1000" dirty="0" smtClean="0"/>
              <a:t>/MUT</a:t>
            </a:r>
            <a:r>
              <a:rPr lang="en-US" sz="1000" baseline="30000" dirty="0" smtClean="0"/>
              <a:t>+/+</a:t>
            </a:r>
          </a:p>
          <a:p>
            <a:r>
              <a:rPr lang="en-US" sz="1000" dirty="0" smtClean="0"/>
              <a:t>A2</a:t>
            </a:r>
            <a:r>
              <a:rPr lang="en-US" sz="1000" baseline="30000" dirty="0" smtClean="0"/>
              <a:t>+/</a:t>
            </a:r>
            <a:r>
              <a:rPr lang="en-US" sz="1000" baseline="30000" dirty="0"/>
              <a:t>+</a:t>
            </a:r>
            <a:r>
              <a:rPr lang="en-US" sz="1000" dirty="0" smtClean="0"/>
              <a:t>/MUT</a:t>
            </a:r>
            <a:r>
              <a:rPr lang="en-US" sz="1000" baseline="30000" dirty="0" smtClean="0"/>
              <a:t>-/+</a:t>
            </a:r>
            <a:endParaRPr lang="en-US" sz="1000" baseline="30000" dirty="0"/>
          </a:p>
        </p:txBody>
      </p:sp>
      <p:sp>
        <p:nvSpPr>
          <p:cNvPr id="16" name="TextBox 15"/>
          <p:cNvSpPr txBox="1"/>
          <p:nvPr/>
        </p:nvSpPr>
        <p:spPr>
          <a:xfrm>
            <a:off x="567563" y="0"/>
            <a:ext cx="982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Figure </a:t>
            </a:r>
            <a:r>
              <a:rPr lang="en-US" sz="1600" b="1" dirty="0">
                <a:latin typeface="Helvetica"/>
                <a:cs typeface="Helvetica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97441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55059" y="924655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A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5065" y="3476104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/>
                <a:cs typeface="Helvetica"/>
              </a:rPr>
              <a:t>B</a:t>
            </a:r>
          </a:p>
        </p:txBody>
      </p:sp>
      <p:pic>
        <p:nvPicPr>
          <p:cNvPr id="4" name="Picture 3" descr="snpInf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789" y="1075786"/>
            <a:ext cx="4992159" cy="2496080"/>
          </a:xfrm>
          <a:prstGeom prst="rect">
            <a:avLst/>
          </a:prstGeom>
        </p:spPr>
      </p:pic>
      <p:pic>
        <p:nvPicPr>
          <p:cNvPr id="6" name="Picture 5" descr="indInf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53" y="3664240"/>
            <a:ext cx="5167198" cy="25835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3614" y="381593"/>
            <a:ext cx="2522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Supplementary Figure 1</a:t>
            </a:r>
            <a:endParaRPr lang="en-US" sz="16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80227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3614" y="381593"/>
            <a:ext cx="2522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Supplementary Figure 2</a:t>
            </a:r>
            <a:endParaRPr lang="en-US" sz="1600" b="1" dirty="0">
              <a:latin typeface="Helvetica"/>
              <a:cs typeface="Helvetica"/>
            </a:endParaRPr>
          </a:p>
        </p:txBody>
      </p:sp>
      <p:pic>
        <p:nvPicPr>
          <p:cNvPr id="5" name="Picture 4" descr="con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784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61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ando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92" y="0"/>
            <a:ext cx="40005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783" y="4060296"/>
            <a:ext cx="2683210" cy="13214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03766" y="301588"/>
            <a:ext cx="2522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Supplementary Figure 3</a:t>
            </a:r>
            <a:endParaRPr lang="en-US" sz="16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9776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3614" y="381593"/>
            <a:ext cx="2522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Supplementary Figure 4</a:t>
            </a:r>
            <a:endParaRPr lang="en-US" sz="1600" b="1" dirty="0">
              <a:latin typeface="Helvetica"/>
              <a:cs typeface="Helvetica"/>
            </a:endParaRPr>
          </a:p>
        </p:txBody>
      </p:sp>
      <p:pic>
        <p:nvPicPr>
          <p:cNvPr id="3" name="Picture 2" descr="covar_int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4241"/>
            <a:ext cx="8950245" cy="447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11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3614" y="381593"/>
            <a:ext cx="2522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Supplementary Figure 5</a:t>
            </a:r>
            <a:endParaRPr lang="en-US" sz="1600" b="1" dirty="0">
              <a:latin typeface="Helvetica"/>
              <a:cs typeface="Helvetica"/>
            </a:endParaRPr>
          </a:p>
        </p:txBody>
      </p:sp>
      <p:pic>
        <p:nvPicPr>
          <p:cNvPr id="5" name="Picture 4" descr="cons_gl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28" y="1366345"/>
            <a:ext cx="6974197" cy="392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50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4765" y="861948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A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4765" y="3911165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C</a:t>
            </a:r>
            <a:endParaRPr lang="en-US" sz="1400" b="1" dirty="0">
              <a:latin typeface="Helvetica"/>
              <a:cs typeface="Helvetica"/>
            </a:endParaRPr>
          </a:p>
        </p:txBody>
      </p:sp>
      <p:pic>
        <p:nvPicPr>
          <p:cNvPr id="16" name="Picture 15" descr="qq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96" y="1169725"/>
            <a:ext cx="3062606" cy="2552172"/>
          </a:xfrm>
          <a:prstGeom prst="rect">
            <a:avLst/>
          </a:prstGeom>
        </p:spPr>
      </p:pic>
      <p:pic>
        <p:nvPicPr>
          <p:cNvPr id="17" name="Picture 16" descr="qq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95" y="4043987"/>
            <a:ext cx="3062607" cy="25521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3614" y="381593"/>
            <a:ext cx="2522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Supplementary Figure 7</a:t>
            </a:r>
            <a:endParaRPr lang="en-US" sz="1600" b="1" dirty="0">
              <a:latin typeface="Helvetica"/>
              <a:cs typeface="Helvetica"/>
            </a:endParaRPr>
          </a:p>
        </p:txBody>
      </p:sp>
      <p:pic>
        <p:nvPicPr>
          <p:cNvPr id="8" name="Picture 7" descr="cons_epis2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640" y="810613"/>
            <a:ext cx="4960883" cy="31005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05657" y="861948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/>
                <a:cs typeface="Helvetica"/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14102" y="3890098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/>
                <a:cs typeface="Helvetica"/>
              </a:rPr>
              <a:t>D</a:t>
            </a:r>
          </a:p>
        </p:txBody>
      </p:sp>
      <p:pic>
        <p:nvPicPr>
          <p:cNvPr id="13" name="Picture 12" descr="cons_epis4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677" y="4043987"/>
            <a:ext cx="4963846" cy="248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91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i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90" y="1426623"/>
            <a:ext cx="4110295" cy="41102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3614" y="381593"/>
            <a:ext cx="2522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Supplementary Figure 8</a:t>
            </a:r>
            <a:endParaRPr lang="en-US" sz="1600" b="1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2424" y="1137108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A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28071" y="1137108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/>
                <a:cs typeface="Helvetica"/>
              </a:rPr>
              <a:t>B</a:t>
            </a:r>
          </a:p>
        </p:txBody>
      </p:sp>
      <p:pic>
        <p:nvPicPr>
          <p:cNvPr id="3" name="Picture 2" descr="lod-heatmap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153" y="1701402"/>
            <a:ext cx="1347332" cy="13473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28071" y="2771505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/>
                <a:cs typeface="Helvetica"/>
              </a:rPr>
              <a:t>C</a:t>
            </a:r>
          </a:p>
        </p:txBody>
      </p:sp>
      <p:pic>
        <p:nvPicPr>
          <p:cNvPr id="6" name="Picture 5" descr="lod-cor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85" y="3170229"/>
            <a:ext cx="3490892" cy="232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20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3614" y="381593"/>
            <a:ext cx="2522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Supplementary Figure </a:t>
            </a:r>
            <a:r>
              <a:rPr lang="en-US" sz="1600" b="1" dirty="0">
                <a:latin typeface="Helvetica"/>
                <a:cs typeface="Helvetica"/>
              </a:rPr>
              <a:t>9</a:t>
            </a:r>
          </a:p>
        </p:txBody>
      </p:sp>
      <p:pic>
        <p:nvPicPr>
          <p:cNvPr id="8" name="Picture 7" descr="permutatio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927" y="1391434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81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lmm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912" y="3930952"/>
            <a:ext cx="3788176" cy="1578407"/>
          </a:xfrm>
          <a:prstGeom prst="rect">
            <a:avLst/>
          </a:prstGeom>
        </p:spPr>
      </p:pic>
      <p:pic>
        <p:nvPicPr>
          <p:cNvPr id="4" name="Picture 3" descr="glmm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48" y="1681298"/>
            <a:ext cx="3516640" cy="2344426"/>
          </a:xfrm>
          <a:prstGeom prst="rect">
            <a:avLst/>
          </a:prstGeom>
        </p:spPr>
      </p:pic>
      <p:pic>
        <p:nvPicPr>
          <p:cNvPr id="14" name="Picture 13" descr="glm-lm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1" y="1686123"/>
            <a:ext cx="4675593" cy="38963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0921" y="1411602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A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3614" y="381593"/>
            <a:ext cx="2636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Supplementary Figure 10</a:t>
            </a:r>
            <a:endParaRPr lang="en-US" sz="1600" b="1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60082" y="1447842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/>
                <a:cs typeface="Helvetica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60082" y="3717947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/>
                <a:cs typeface="Helvetica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38058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3614" y="381593"/>
            <a:ext cx="2351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Supplementary Figure</a:t>
            </a:r>
            <a:endParaRPr lang="en-US" sz="1600" b="1" dirty="0">
              <a:latin typeface="Helvetica"/>
              <a:cs typeface="Helvetica"/>
            </a:endParaRPr>
          </a:p>
        </p:txBody>
      </p:sp>
      <p:pic>
        <p:nvPicPr>
          <p:cNvPr id="7" name="Picture 6" descr="kin-heatma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1" y="1569095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6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9-104652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961" y="4111033"/>
            <a:ext cx="4380092" cy="18250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53687" y="1121093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A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3614" y="381593"/>
            <a:ext cx="2624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Supplementary Figure 11</a:t>
            </a:r>
            <a:endParaRPr lang="en-US" sz="1600" b="1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53687" y="4113693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/>
                <a:cs typeface="Helvetica"/>
              </a:rPr>
              <a:t>B</a:t>
            </a:r>
          </a:p>
        </p:txBody>
      </p:sp>
      <p:pic>
        <p:nvPicPr>
          <p:cNvPr id="2" name="Picture 1" descr="model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03" y="1236629"/>
            <a:ext cx="3885259" cy="259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8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13614" y="381593"/>
            <a:ext cx="2624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Supplementary Figure 11</a:t>
            </a:r>
            <a:endParaRPr lang="en-US" sz="1600" b="1" dirty="0">
              <a:latin typeface="Helvetica"/>
              <a:cs typeface="Helvetica"/>
            </a:endParaRPr>
          </a:p>
        </p:txBody>
      </p:sp>
      <p:pic>
        <p:nvPicPr>
          <p:cNvPr id="3" name="Picture 2" descr="cum(15)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044" y="1354666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2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d_pi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3" b="29981"/>
          <a:stretch/>
        </p:blipFill>
        <p:spPr>
          <a:xfrm>
            <a:off x="1318403" y="828958"/>
            <a:ext cx="2886400" cy="1370644"/>
          </a:xfrm>
          <a:prstGeom prst="rect">
            <a:avLst/>
          </a:prstGeom>
        </p:spPr>
      </p:pic>
      <p:pic>
        <p:nvPicPr>
          <p:cNvPr id="19" name="Picture 18" descr="apoe_pie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4" b="29452"/>
          <a:stretch/>
        </p:blipFill>
        <p:spPr>
          <a:xfrm>
            <a:off x="1318403" y="2623470"/>
            <a:ext cx="2969480" cy="1488701"/>
          </a:xfrm>
          <a:prstGeom prst="rect">
            <a:avLst/>
          </a:prstGeom>
        </p:spPr>
      </p:pic>
      <p:pic>
        <p:nvPicPr>
          <p:cNvPr id="4" name="Picture 3" descr="apoe_bar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721" y="2613776"/>
            <a:ext cx="2594959" cy="1729972"/>
          </a:xfrm>
          <a:prstGeom prst="rect">
            <a:avLst/>
          </a:prstGeom>
        </p:spPr>
      </p:pic>
      <p:pic>
        <p:nvPicPr>
          <p:cNvPr id="5" name="Picture 4" descr="sex_bar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721" y="4522883"/>
            <a:ext cx="2614347" cy="1742899"/>
          </a:xfrm>
          <a:prstGeom prst="rect">
            <a:avLst/>
          </a:prstGeom>
        </p:spPr>
      </p:pic>
      <p:pic>
        <p:nvPicPr>
          <p:cNvPr id="6" name="Picture 5" descr="age_box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09" y="722315"/>
            <a:ext cx="2250213" cy="16876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165" y="712971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A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171" y="4551970"/>
            <a:ext cx="3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/>
                <a:cs typeface="Helvetica"/>
              </a:rPr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8381" y="4551970"/>
            <a:ext cx="294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/>
                <a:cs typeface="Helvetica"/>
              </a:rPr>
              <a:t>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38387" y="2594387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/>
                <a:cs typeface="Helvetica"/>
              </a:rPr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51985" y="679219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/>
                <a:cs typeface="Helvetica"/>
              </a:rPr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24171" y="2594387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/>
                <a:cs typeface="Helvetica"/>
              </a:rPr>
              <a:t>C</a:t>
            </a:r>
          </a:p>
        </p:txBody>
      </p:sp>
      <p:pic>
        <p:nvPicPr>
          <p:cNvPr id="8" name="Picture 7" descr="sex_pie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60" b="29289"/>
          <a:stretch/>
        </p:blipFill>
        <p:spPr>
          <a:xfrm>
            <a:off x="1318403" y="4672994"/>
            <a:ext cx="2886400" cy="134654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67563" y="0"/>
            <a:ext cx="982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Figure 1</a:t>
            </a:r>
            <a:endParaRPr lang="en-US" sz="16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21886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ova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05" y="3437641"/>
            <a:ext cx="3780818" cy="26465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59976" y="874505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A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9976" y="3291740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/>
                <a:cs typeface="Helvetica"/>
              </a:rPr>
              <a:t>B</a:t>
            </a:r>
          </a:p>
        </p:txBody>
      </p:sp>
      <p:pic>
        <p:nvPicPr>
          <p:cNvPr id="16" name="Picture 15" descr="kinship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9" y="606135"/>
            <a:ext cx="3317010" cy="29484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7563" y="0"/>
            <a:ext cx="982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Figure </a:t>
            </a:r>
            <a:r>
              <a:rPr lang="en-US" sz="1600" b="1" dirty="0">
                <a:latin typeface="Helvetica"/>
                <a:cs typeface="Helvetic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68745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ermutatio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784" y="4097881"/>
            <a:ext cx="3412636" cy="2730109"/>
          </a:xfrm>
          <a:prstGeom prst="rect">
            <a:avLst/>
          </a:prstGeom>
        </p:spPr>
      </p:pic>
      <p:pic>
        <p:nvPicPr>
          <p:cNvPr id="16" name="Picture 15" descr="manhatta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90" y="220211"/>
            <a:ext cx="7888629" cy="39443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7350" y="268380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A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7350" y="4050415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/>
                <a:cs typeface="Helvetica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4100" y="4056115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/>
                <a:cs typeface="Helvetica"/>
              </a:rPr>
              <a:t>C</a:t>
            </a:r>
          </a:p>
        </p:txBody>
      </p:sp>
      <p:pic>
        <p:nvPicPr>
          <p:cNvPr id="23" name="Picture 22" descr="qq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49" y="4163830"/>
            <a:ext cx="3071464" cy="25595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7563" y="0"/>
            <a:ext cx="982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Figure </a:t>
            </a:r>
            <a:r>
              <a:rPr lang="en-US" sz="1600" b="1" dirty="0">
                <a:latin typeface="Helvetica"/>
                <a:cs typeface="Helvetica"/>
              </a:rPr>
              <a:t>3</a:t>
            </a:r>
          </a:p>
        </p:txBody>
      </p:sp>
      <p:sp>
        <p:nvSpPr>
          <p:cNvPr id="2" name="Rectangle 1"/>
          <p:cNvSpPr/>
          <p:nvPr/>
        </p:nvSpPr>
        <p:spPr>
          <a:xfrm>
            <a:off x="4895215" y="4957480"/>
            <a:ext cx="304820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Place holder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7537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att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31" y="3351942"/>
            <a:ext cx="3521759" cy="2515543"/>
          </a:xfrm>
          <a:prstGeom prst="rect">
            <a:avLst/>
          </a:prstGeom>
        </p:spPr>
      </p:pic>
      <p:pic>
        <p:nvPicPr>
          <p:cNvPr id="2" name="Picture 1" descr="glm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44" y="829448"/>
            <a:ext cx="3583659" cy="2559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3064" y="675559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A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7221" y="675559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C</a:t>
            </a:r>
            <a:endParaRPr lang="en-US" sz="1400" b="1" dirty="0">
              <a:latin typeface="Helvetica"/>
              <a:cs typeface="Helvetica"/>
            </a:endParaRPr>
          </a:p>
        </p:txBody>
      </p:sp>
      <p:pic>
        <p:nvPicPr>
          <p:cNvPr id="8" name="Picture 7" descr="waic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59" y="341584"/>
            <a:ext cx="3996081" cy="570868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8769" y="3241843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/>
                <a:cs typeface="Helvetica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563" y="0"/>
            <a:ext cx="982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Figure </a:t>
            </a:r>
            <a:r>
              <a:rPr lang="en-US" sz="1600" b="1" dirty="0">
                <a:latin typeface="Helvetica"/>
                <a:cs typeface="Helvetic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5301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geno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99"/>
          <a:stretch/>
        </p:blipFill>
        <p:spPr>
          <a:xfrm>
            <a:off x="4784579" y="2143874"/>
            <a:ext cx="3327850" cy="15544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898" y="1362910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A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7546" y="1362910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/>
                <a:cs typeface="Helvetica"/>
              </a:rPr>
              <a:t>B</a:t>
            </a:r>
          </a:p>
        </p:txBody>
      </p:sp>
      <p:pic>
        <p:nvPicPr>
          <p:cNvPr id="16" name="Picture 15" descr="GLM_SNP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9" y="1399675"/>
            <a:ext cx="4800601" cy="32004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066988" y="2537044"/>
            <a:ext cx="58221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MUT</a:t>
            </a:r>
            <a:r>
              <a:rPr lang="en-US" sz="1050" baseline="30000" dirty="0" smtClean="0"/>
              <a:t>-/-</a:t>
            </a:r>
          </a:p>
          <a:p>
            <a:r>
              <a:rPr lang="en-US" sz="1050" dirty="0" smtClean="0"/>
              <a:t>MUT</a:t>
            </a:r>
            <a:r>
              <a:rPr lang="en-US" sz="1050" baseline="30000" dirty="0" smtClean="0"/>
              <a:t>-/+</a:t>
            </a:r>
            <a:endParaRPr lang="en-US" sz="1050" baseline="30000" dirty="0"/>
          </a:p>
          <a:p>
            <a:r>
              <a:rPr lang="en-US" sz="1050" dirty="0" smtClean="0"/>
              <a:t>MUT</a:t>
            </a:r>
            <a:r>
              <a:rPr lang="en-US" sz="1050" baseline="30000" dirty="0" smtClean="0"/>
              <a:t>+/</a:t>
            </a:r>
            <a:r>
              <a:rPr lang="en-US" sz="1050" baseline="30000" dirty="0"/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7563" y="0"/>
            <a:ext cx="982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Figure </a:t>
            </a:r>
            <a:r>
              <a:rPr lang="en-US" sz="1600" b="1" dirty="0">
                <a:latin typeface="Helvetica"/>
                <a:cs typeface="Helvetic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13511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24659</TotalTime>
  <Words>1103</Words>
  <Application>Microsoft Macintosh PowerPoint</Application>
  <PresentationFormat>On-screen Show (4:3)</PresentationFormat>
  <Paragraphs>127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Xulong Wang</dc:creator>
  <cp:lastModifiedBy>Xulong Wang</cp:lastModifiedBy>
  <cp:revision>375</cp:revision>
  <cp:lastPrinted>2015-11-17T18:39:03Z</cp:lastPrinted>
  <dcterms:created xsi:type="dcterms:W3CDTF">2015-01-27T04:14:41Z</dcterms:created>
  <dcterms:modified xsi:type="dcterms:W3CDTF">2016-02-14T15:08:09Z</dcterms:modified>
</cp:coreProperties>
</file>