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6" r:id="rId5"/>
    <p:sldId id="265" r:id="rId6"/>
    <p:sldId id="257" r:id="rId7"/>
    <p:sldId id="258" r:id="rId8"/>
    <p:sldId id="262" r:id="rId9"/>
    <p:sldId id="263" r:id="rId10"/>
    <p:sldId id="264" r:id="rId11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63" autoAdjust="0"/>
  </p:normalViewPr>
  <p:slideViewPr>
    <p:cSldViewPr snapToGrid="0" snapToObjects="1">
      <p:cViewPr varScale="1">
        <p:scale>
          <a:sx n="60" d="100"/>
          <a:sy n="60" d="100"/>
        </p:scale>
        <p:origin x="-184" y="-11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A4DE-C375-F94D-9E27-AF8F7A373BD0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EE541-4DDD-D942-BFEC-9A209254C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1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1. </a:t>
            </a:r>
            <a:r>
              <a:rPr lang="en-US" b="1" baseline="0" dirty="0" smtClean="0"/>
              <a:t> </a:t>
            </a:r>
            <a:r>
              <a:rPr lang="en-US" sz="2400" dirty="0" smtClean="0">
                <a:latin typeface="Helvetica"/>
                <a:cs typeface="Helvetica"/>
              </a:rPr>
              <a:t>Summary statistics of the ADSP whole</a:t>
            </a:r>
            <a:r>
              <a:rPr lang="en-US" sz="2400" baseline="0" dirty="0" smtClean="0">
                <a:latin typeface="Helvetica"/>
                <a:cs typeface="Helvetica"/>
              </a:rPr>
              <a:t> genome sequencing project</a:t>
            </a:r>
            <a:r>
              <a:rPr lang="en-US" sz="2400" dirty="0" smtClean="0">
                <a:latin typeface="Helvetica"/>
                <a:cs typeface="Helvetica"/>
              </a:rPr>
              <a:t> participants. </a:t>
            </a:r>
          </a:p>
          <a:p>
            <a:r>
              <a:rPr lang="en-US" sz="2400" b="1" dirty="0" smtClean="0">
                <a:latin typeface="Helvetica"/>
                <a:cs typeface="Helvetica"/>
              </a:rPr>
              <a:t>A. </a:t>
            </a:r>
            <a:r>
              <a:rPr lang="en-US" sz="2400" dirty="0" smtClean="0">
                <a:latin typeface="Helvetica"/>
                <a:cs typeface="Helvetica"/>
              </a:rPr>
              <a:t>AD diagnosis for 576 individuals across 111 families.</a:t>
            </a:r>
            <a:r>
              <a:rPr lang="en-US" sz="2400" baseline="0" dirty="0" smtClean="0">
                <a:latin typeface="Helvetica"/>
                <a:cs typeface="Helvetica"/>
              </a:rPr>
              <a:t> </a:t>
            </a:r>
            <a:r>
              <a:rPr lang="en-US" sz="2400" b="1" baseline="0" dirty="0" smtClean="0">
                <a:latin typeface="Helvetica"/>
                <a:cs typeface="Helvetica"/>
              </a:rPr>
              <a:t>B. </a:t>
            </a:r>
            <a:r>
              <a:rPr lang="en-US" sz="2400" baseline="0" dirty="0" smtClean="0">
                <a:latin typeface="Helvetica"/>
                <a:cs typeface="Helvetica"/>
              </a:rPr>
              <a:t>Age distributions of individuals in each AD status. </a:t>
            </a:r>
            <a:r>
              <a:rPr lang="en-US" sz="2400" b="1" baseline="0" dirty="0" smtClean="0">
                <a:latin typeface="Helvetica"/>
                <a:cs typeface="Helvetica"/>
              </a:rPr>
              <a:t>C.</a:t>
            </a:r>
            <a:r>
              <a:rPr lang="en-US" sz="2400" baseline="0" dirty="0" smtClean="0">
                <a:latin typeface="Helvetica"/>
                <a:cs typeface="Helvetica"/>
              </a:rPr>
              <a:t> APOE allele-type composition. </a:t>
            </a:r>
            <a:r>
              <a:rPr lang="en-US" sz="2400" b="1" baseline="0" dirty="0" smtClean="0">
                <a:latin typeface="Helvetica"/>
                <a:cs typeface="Helvetica"/>
              </a:rPr>
              <a:t>D.</a:t>
            </a:r>
            <a:r>
              <a:rPr lang="en-US" sz="2400" baseline="0" dirty="0" smtClean="0">
                <a:latin typeface="Helvetica"/>
                <a:cs typeface="Helvetica"/>
              </a:rPr>
              <a:t> APOE allele-type composition in each AD status. </a:t>
            </a:r>
            <a:r>
              <a:rPr lang="en-US" sz="2400" b="1" baseline="0" dirty="0" smtClean="0">
                <a:latin typeface="Helvetica"/>
                <a:cs typeface="Helvetica"/>
              </a:rPr>
              <a:t>E.</a:t>
            </a:r>
            <a:r>
              <a:rPr lang="en-US" sz="2400" baseline="0" dirty="0" smtClean="0">
                <a:latin typeface="Helvetica"/>
                <a:cs typeface="Helvetica"/>
              </a:rPr>
              <a:t> Sex composition. </a:t>
            </a:r>
            <a:r>
              <a:rPr lang="en-US" sz="2400" b="1" baseline="0" dirty="0" smtClean="0">
                <a:latin typeface="Helvetica"/>
                <a:cs typeface="Helvetica"/>
              </a:rPr>
              <a:t>F. </a:t>
            </a:r>
            <a:r>
              <a:rPr lang="en-US" sz="2400" baseline="0" dirty="0" smtClean="0">
                <a:latin typeface="Helvetica"/>
                <a:cs typeface="Helvetica"/>
              </a:rPr>
              <a:t>Sex composition in each AD status.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Helvetica"/>
                <a:cs typeface="Helvetica"/>
              </a:rPr>
              <a:t>G. </a:t>
            </a:r>
            <a:r>
              <a:rPr lang="en-US" sz="2400" dirty="0" smtClean="0">
                <a:latin typeface="Helvetica"/>
                <a:cs typeface="Helvetica"/>
              </a:rPr>
              <a:t>IBS</a:t>
            </a:r>
            <a:r>
              <a:rPr lang="en-US" sz="2400" baseline="0" dirty="0" smtClean="0">
                <a:latin typeface="Helvetica"/>
                <a:cs typeface="Helvetica"/>
              </a:rPr>
              <a:t> kinship relatedness of individual pairs.  In and out mean in or out of the same family from the recorded pedigree. </a:t>
            </a:r>
            <a:r>
              <a:rPr lang="en-US" sz="2400" b="1" baseline="0" dirty="0" smtClean="0">
                <a:latin typeface="Helvetica"/>
                <a:cs typeface="Helvetica"/>
              </a:rPr>
              <a:t>H. </a:t>
            </a:r>
            <a:r>
              <a:rPr lang="en-US" sz="2400" baseline="0" dirty="0" smtClean="0">
                <a:latin typeface="Helvetica"/>
                <a:cs typeface="Helvetica"/>
              </a:rPr>
              <a:t>Mode (point) and 95% CI (error bar) of covariates posterior distributions by sampling.</a:t>
            </a:r>
            <a:endParaRPr lang="en-US" sz="240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/>
                <a:cs typeface="Helvetica"/>
              </a:rPr>
              <a:t>Note: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/>
                <a:cs typeface="Helvetica"/>
              </a:rPr>
              <a:t>ADSP project released whole genome sequencing</a:t>
            </a:r>
            <a:r>
              <a:rPr lang="en-US" sz="2400" baseline="0" dirty="0" smtClean="0">
                <a:latin typeface="Helvetica"/>
                <a:cs typeface="Helvetica"/>
              </a:rPr>
              <a:t> of 584 individuals in total. However, </a:t>
            </a:r>
            <a:r>
              <a:rPr lang="en-US" sz="2400" dirty="0" smtClean="0">
                <a:latin typeface="Helvetica"/>
                <a:cs typeface="Helvetica"/>
              </a:rPr>
              <a:t>6 of them were diagnosed</a:t>
            </a:r>
            <a:r>
              <a:rPr lang="en-US" sz="2400" baseline="0" dirty="0" smtClean="0">
                <a:latin typeface="Helvetica"/>
                <a:cs typeface="Helvetica"/>
              </a:rPr>
              <a:t> as </a:t>
            </a:r>
            <a:r>
              <a:rPr lang="en-US" sz="2400" dirty="0" smtClean="0">
                <a:latin typeface="Helvetica"/>
                <a:cs typeface="Helvetica"/>
              </a:rPr>
              <a:t>other dementia and unknown.</a:t>
            </a:r>
            <a:r>
              <a:rPr lang="en-US" sz="2400" baseline="0" dirty="0" smtClean="0">
                <a:latin typeface="Helvetica"/>
                <a:cs typeface="Helvetica"/>
              </a:rPr>
              <a:t> Another</a:t>
            </a:r>
            <a:r>
              <a:rPr lang="en-US" sz="2400" dirty="0" smtClean="0">
                <a:latin typeface="Helvetica"/>
                <a:cs typeface="Helvetica"/>
              </a:rPr>
              <a:t> 2 subjects miss the age information, which left 576 individuals</a:t>
            </a:r>
            <a:r>
              <a:rPr lang="en-US" sz="2400" baseline="0" dirty="0" smtClean="0">
                <a:latin typeface="Helvetica"/>
                <a:cs typeface="Helvetica"/>
              </a:rPr>
              <a:t> </a:t>
            </a:r>
            <a:r>
              <a:rPr lang="en-US" sz="2400" dirty="0" smtClean="0">
                <a:latin typeface="Helvetica"/>
                <a:cs typeface="Helvetica"/>
              </a:rPr>
              <a:t>in the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Supplementary Figure 11.  </a:t>
            </a:r>
            <a:r>
              <a:rPr lang="en-US" b="0" dirty="0" smtClean="0"/>
              <a:t>Top</a:t>
            </a:r>
            <a:r>
              <a:rPr lang="en-US" b="0" baseline="0" dirty="0" smtClean="0"/>
              <a:t> 20 variants from Alzheimer’s disease forum.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2. (a) </a:t>
            </a:r>
            <a:r>
              <a:rPr lang="en-US" b="0" dirty="0" smtClean="0"/>
              <a:t>GWAS on 14.1 genomic variants by </a:t>
            </a:r>
            <a:r>
              <a:rPr lang="en-US" b="0" dirty="0" err="1" smtClean="0"/>
              <a:t>bayes-glmm</a:t>
            </a:r>
            <a:r>
              <a:rPr lang="en-US" b="0" dirty="0" smtClean="0"/>
              <a:t> without kinship</a:t>
            </a:r>
            <a:r>
              <a:rPr lang="en-US" b="0" baseline="0" dirty="0" smtClean="0"/>
              <a:t> correction. Model parameters were estimated by MLE.</a:t>
            </a:r>
            <a:r>
              <a:rPr lang="en-US" b="1" dirty="0" smtClean="0"/>
              <a:t> (b) </a:t>
            </a:r>
            <a:r>
              <a:rPr lang="en-US" b="0" dirty="0" smtClean="0"/>
              <a:t>GWAS</a:t>
            </a:r>
            <a:r>
              <a:rPr lang="en-US" b="0" baseline="0" dirty="0" smtClean="0"/>
              <a:t> on filtered variants. Model parameters were estimated by MCMC sampling.</a:t>
            </a:r>
            <a:endParaRPr lang="en-US" sz="24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3. </a:t>
            </a:r>
            <a:r>
              <a:rPr lang="en-US" b="1" baseline="0" dirty="0" smtClean="0"/>
              <a:t> (a) </a:t>
            </a:r>
            <a:r>
              <a:rPr lang="en-US" sz="2400" dirty="0" smtClean="0">
                <a:latin typeface="Helvetica"/>
                <a:cs typeface="Helvetica"/>
              </a:rPr>
              <a:t>244 variants with</a:t>
            </a:r>
            <a:r>
              <a:rPr lang="en-US" sz="2400" baseline="0" dirty="0" smtClean="0">
                <a:latin typeface="Helvetica"/>
                <a:cs typeface="Helvetica"/>
              </a:rPr>
              <a:t> LOD value at least 15 </a:t>
            </a:r>
            <a:r>
              <a:rPr lang="en-US" sz="2400" dirty="0" smtClean="0">
                <a:latin typeface="Helvetica"/>
                <a:cs typeface="Helvetica"/>
              </a:rPr>
              <a:t>by the additive</a:t>
            </a:r>
            <a:r>
              <a:rPr lang="en-US" sz="2400" baseline="0" dirty="0" smtClean="0">
                <a:latin typeface="Helvetica"/>
                <a:cs typeface="Helvetica"/>
              </a:rPr>
              <a:t> model</a:t>
            </a:r>
            <a:r>
              <a:rPr lang="en-US" sz="2400" dirty="0" smtClean="0">
                <a:latin typeface="Helvetica"/>
                <a:cs typeface="Helvetica"/>
              </a:rPr>
              <a:t>. </a:t>
            </a:r>
            <a:r>
              <a:rPr lang="en-US" sz="2400" b="1" dirty="0" smtClean="0">
                <a:latin typeface="Helvetica"/>
                <a:cs typeface="Helvetica"/>
              </a:rPr>
              <a:t>(b) </a:t>
            </a:r>
            <a:r>
              <a:rPr lang="en-US" sz="2400" dirty="0" smtClean="0">
                <a:latin typeface="Helvetica"/>
                <a:cs typeface="Helvetica"/>
              </a:rPr>
              <a:t>Functional consequences of  the top 244 variants.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(c) </a:t>
            </a:r>
            <a:r>
              <a:rPr lang="en-US" b="0" baseline="0" dirty="0" smtClean="0"/>
              <a:t>LOD in NANOS1 locus by additive GWAS. </a:t>
            </a:r>
            <a:r>
              <a:rPr lang="en-US" b="1" baseline="0" dirty="0" smtClean="0"/>
              <a:t>(d) </a:t>
            </a:r>
            <a:r>
              <a:rPr lang="en-US" b="0" baseline="0" dirty="0" smtClean="0"/>
              <a:t>Genotype stratification of rs191267549.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2. (a) </a:t>
            </a:r>
            <a:r>
              <a:rPr lang="en-US" b="0" dirty="0" smtClean="0"/>
              <a:t>GWAS on 14.1 genomic variants by </a:t>
            </a:r>
            <a:r>
              <a:rPr lang="en-US" b="0" dirty="0" err="1" smtClean="0"/>
              <a:t>bayes-glmm</a:t>
            </a:r>
            <a:r>
              <a:rPr lang="en-US" b="0" dirty="0" smtClean="0"/>
              <a:t> without kinship</a:t>
            </a:r>
            <a:r>
              <a:rPr lang="en-US" b="0" baseline="0" dirty="0" smtClean="0"/>
              <a:t> correction. Model parameters were estimated by MLE.</a:t>
            </a:r>
            <a:r>
              <a:rPr lang="en-US" b="1" dirty="0" smtClean="0"/>
              <a:t> (b) </a:t>
            </a:r>
            <a:r>
              <a:rPr lang="en-US" b="0" dirty="0" smtClean="0"/>
              <a:t>GWAS</a:t>
            </a:r>
            <a:r>
              <a:rPr lang="en-US" b="0" baseline="0" dirty="0" smtClean="0"/>
              <a:t> on filtered variants. Model parameters were estimated by MCMC sampling.</a:t>
            </a:r>
            <a:endParaRPr lang="en-US" sz="24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3. </a:t>
            </a:r>
            <a:r>
              <a:rPr lang="en-US" b="1" baseline="0" dirty="0" smtClean="0"/>
              <a:t> (a) </a:t>
            </a:r>
            <a:r>
              <a:rPr lang="en-US" sz="2400" dirty="0" smtClean="0">
                <a:latin typeface="Helvetica"/>
                <a:cs typeface="Helvetica"/>
              </a:rPr>
              <a:t>244 variants with</a:t>
            </a:r>
            <a:r>
              <a:rPr lang="en-US" sz="2400" baseline="0" dirty="0" smtClean="0">
                <a:latin typeface="Helvetica"/>
                <a:cs typeface="Helvetica"/>
              </a:rPr>
              <a:t> LOD value at least 15 </a:t>
            </a:r>
            <a:r>
              <a:rPr lang="en-US" sz="2400" dirty="0" smtClean="0">
                <a:latin typeface="Helvetica"/>
                <a:cs typeface="Helvetica"/>
              </a:rPr>
              <a:t>by the additive</a:t>
            </a:r>
            <a:r>
              <a:rPr lang="en-US" sz="2400" baseline="0" dirty="0" smtClean="0">
                <a:latin typeface="Helvetica"/>
                <a:cs typeface="Helvetica"/>
              </a:rPr>
              <a:t> model</a:t>
            </a:r>
            <a:r>
              <a:rPr lang="en-US" sz="2400" dirty="0" smtClean="0">
                <a:latin typeface="Helvetica"/>
                <a:cs typeface="Helvetica"/>
              </a:rPr>
              <a:t>. </a:t>
            </a:r>
            <a:r>
              <a:rPr lang="en-US" sz="2400" b="1" dirty="0" smtClean="0">
                <a:latin typeface="Helvetica"/>
                <a:cs typeface="Helvetica"/>
              </a:rPr>
              <a:t>(b) </a:t>
            </a:r>
            <a:r>
              <a:rPr lang="en-US" sz="2400" dirty="0" smtClean="0">
                <a:latin typeface="Helvetica"/>
                <a:cs typeface="Helvetica"/>
              </a:rPr>
              <a:t>Functional consequences of  the top 244 variants.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(c) </a:t>
            </a:r>
            <a:r>
              <a:rPr lang="en-US" b="0" baseline="0" dirty="0" smtClean="0"/>
              <a:t>LOD in NANOS1 locus by additive GWAS. </a:t>
            </a:r>
            <a:r>
              <a:rPr lang="en-US" b="1" baseline="0" dirty="0" smtClean="0"/>
              <a:t>(d) </a:t>
            </a:r>
            <a:r>
              <a:rPr lang="en-US" b="0" baseline="0" dirty="0" smtClean="0"/>
              <a:t>Genotype stratification of rs191267549.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1. </a:t>
            </a:r>
            <a:r>
              <a:rPr lang="en-US" b="0" dirty="0" smtClean="0"/>
              <a:t>No</a:t>
            </a:r>
            <a:r>
              <a:rPr lang="en-US" b="0" baseline="0" dirty="0" smtClean="0"/>
              <a:t> interaction was detected between each pair of the c</a:t>
            </a:r>
            <a:r>
              <a:rPr lang="en-US" b="0" dirty="0" smtClean="0"/>
              <a:t>ovariates (age, sex, APOE/e2,</a:t>
            </a:r>
            <a:r>
              <a:rPr lang="en-US" b="0" baseline="0" dirty="0" smtClean="0"/>
              <a:t> APOE/e4).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Comment: Even though Age is not a significant factor, it might interact with other factors. Include the interaction combinations with Age for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E541-4DDD-D942-BFEC-9A209254C9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8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2. </a:t>
            </a:r>
            <a:r>
              <a:rPr lang="en-US" b="1" baseline="0" dirty="0" smtClean="0"/>
              <a:t> </a:t>
            </a:r>
            <a:r>
              <a:rPr lang="en-US" sz="1200" dirty="0" smtClean="0">
                <a:latin typeface="Helvetica"/>
                <a:cs typeface="Helvetica"/>
              </a:rPr>
              <a:t>Summary statistics of the ADSP</a:t>
            </a:r>
            <a:r>
              <a:rPr lang="en-US" sz="1200" baseline="0" dirty="0" smtClean="0">
                <a:latin typeface="Helvetica"/>
                <a:cs typeface="Helvetica"/>
              </a:rPr>
              <a:t> variants. 12.6 million bi-allelic SNP</a:t>
            </a:r>
            <a:r>
              <a:rPr lang="en-US" sz="1200" b="1" baseline="0" dirty="0" smtClean="0">
                <a:latin typeface="Helvetica"/>
                <a:cs typeface="Helvetica"/>
              </a:rPr>
              <a:t> (a) </a:t>
            </a:r>
            <a:r>
              <a:rPr lang="en-US" sz="1200" baseline="0" dirty="0" smtClean="0">
                <a:latin typeface="Helvetica"/>
                <a:cs typeface="Helvetica"/>
              </a:rPr>
              <a:t>and 1.5 million bi-allelic INDEL</a:t>
            </a:r>
            <a:r>
              <a:rPr lang="en-US" sz="1200" b="1" baseline="0" dirty="0" smtClean="0">
                <a:latin typeface="Helvetica"/>
                <a:cs typeface="Helvetica"/>
              </a:rPr>
              <a:t> (b)</a:t>
            </a:r>
            <a:r>
              <a:rPr lang="en-US" sz="1200" baseline="0" dirty="0" smtClean="0">
                <a:latin typeface="Helvetica"/>
                <a:cs typeface="Helvetica"/>
              </a:rPr>
              <a:t>, with MAF cutoff 0.01, were included in the GWAS.</a:t>
            </a:r>
          </a:p>
          <a:p>
            <a:r>
              <a:rPr lang="en-US" sz="1200" b="1" dirty="0" smtClean="0">
                <a:latin typeface="Helvetica"/>
                <a:cs typeface="Helvetica"/>
              </a:rPr>
              <a:t>(c) </a:t>
            </a:r>
            <a:r>
              <a:rPr lang="en-US" sz="1200" dirty="0" smtClean="0">
                <a:latin typeface="Helvetica"/>
                <a:cs typeface="Helvetica"/>
              </a:rPr>
              <a:t>Functional consequences of 14.1</a:t>
            </a:r>
            <a:r>
              <a:rPr lang="en-US" sz="1200" baseline="0" dirty="0" smtClean="0">
                <a:latin typeface="Helvetica"/>
                <a:cs typeface="Helvetica"/>
              </a:rPr>
              <a:t> million</a:t>
            </a:r>
            <a:r>
              <a:rPr lang="en-US" sz="1200" dirty="0" smtClean="0">
                <a:latin typeface="Helvetica"/>
                <a:cs typeface="Helvetica"/>
              </a:rPr>
              <a:t> ADSP variants</a:t>
            </a:r>
            <a:r>
              <a:rPr lang="en-US" sz="1200" baseline="0" dirty="0" smtClean="0">
                <a:latin typeface="Helvetica"/>
                <a:cs typeface="Helvetica"/>
              </a:rPr>
              <a:t> predicted by </a:t>
            </a:r>
            <a:r>
              <a:rPr lang="en-US" sz="1200" baseline="0" dirty="0" err="1" smtClean="0">
                <a:latin typeface="Helvetica"/>
                <a:cs typeface="Helvetica"/>
              </a:rPr>
              <a:t>Ensembl</a:t>
            </a:r>
            <a:r>
              <a:rPr lang="en-US" sz="1200" baseline="0" dirty="0" smtClean="0">
                <a:latin typeface="Helvetica"/>
                <a:cs typeface="Helvetica"/>
              </a:rPr>
              <a:t> VEP.</a:t>
            </a:r>
          </a:p>
          <a:p>
            <a:endParaRPr lang="en-US" sz="1200" baseline="0" dirty="0" smtClean="0">
              <a:latin typeface="Helvetica"/>
              <a:cs typeface="Helvetica"/>
            </a:endParaRPr>
          </a:p>
          <a:p>
            <a:r>
              <a:rPr lang="en-US" sz="1200" baseline="0" dirty="0" smtClean="0">
                <a:latin typeface="Helvetica"/>
                <a:cs typeface="Helvetica"/>
              </a:rPr>
              <a:t>Comment: Log2-transformed scales look flat and lose the contrast. Given this is supplementary, we can afford the space waste.</a:t>
            </a:r>
            <a:endParaRPr lang="en-US" sz="1200" dirty="0" smtClean="0">
              <a:latin typeface="Helvetica"/>
              <a:cs typeface="Helvetica"/>
            </a:endParaRPr>
          </a:p>
          <a:p>
            <a:endParaRPr lang="en-US" sz="120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6. </a:t>
            </a:r>
            <a:r>
              <a:rPr lang="en-US" b="0" dirty="0" smtClean="0"/>
              <a:t>APOE locus by models</a:t>
            </a:r>
            <a:r>
              <a:rPr lang="en-US" b="0" baseline="0" dirty="0" smtClean="0"/>
              <a:t> with (up) and without (bottom) APOE allele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Supplementary Figure 10. 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Comparison between GLMM and LMM. </a:t>
            </a:r>
            <a:r>
              <a:rPr lang="en-US" sz="1200" b="1" baseline="0" dirty="0" smtClean="0">
                <a:latin typeface="Helvetica"/>
                <a:cs typeface="Helvetica"/>
              </a:rPr>
              <a:t>(A) </a:t>
            </a:r>
            <a:r>
              <a:rPr lang="en-US" sz="1200" baseline="0" dirty="0" smtClean="0">
                <a:latin typeface="Helvetica"/>
                <a:cs typeface="Helvetica"/>
              </a:rPr>
              <a:t>QQ-plot of GWAS LOD by GLMM and LMM. </a:t>
            </a:r>
            <a:r>
              <a:rPr lang="en-US" sz="1200" b="1" baseline="0" dirty="0" smtClean="0">
                <a:latin typeface="Helvetica"/>
                <a:cs typeface="Helvetica"/>
              </a:rPr>
              <a:t>(B) </a:t>
            </a:r>
            <a:r>
              <a:rPr lang="en-US" sz="1200" b="0" baseline="0" dirty="0" smtClean="0">
                <a:latin typeface="Helvetica"/>
                <a:cs typeface="Helvetica"/>
              </a:rPr>
              <a:t>Variants with the most different LOD values by GLMM and LMM</a:t>
            </a:r>
            <a:r>
              <a:rPr lang="en-US" sz="1200" baseline="0" dirty="0" smtClean="0">
                <a:latin typeface="Helvetica"/>
                <a:cs typeface="Helvetica"/>
              </a:rPr>
              <a:t>. </a:t>
            </a:r>
            <a:r>
              <a:rPr lang="en-US" sz="1200" b="1" baseline="0" dirty="0" smtClean="0">
                <a:latin typeface="Helvetica"/>
                <a:cs typeface="Helvetica"/>
              </a:rPr>
              <a:t>(C)</a:t>
            </a:r>
            <a:r>
              <a:rPr lang="en-US" sz="1200" baseline="0" dirty="0" smtClean="0">
                <a:latin typeface="Helvetica"/>
                <a:cs typeface="Helvetica"/>
              </a:rPr>
              <a:t> Genotype frequencies of rs34827707 in the four AD populations.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4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7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40D-B32E-0140-809E-C0AC2EF1846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040D-B32E-0140-809E-C0AC2EF1846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1A26-DAA4-0042-A144-A7CC9319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2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ova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64" y="10373586"/>
            <a:ext cx="3954186" cy="2767930"/>
          </a:xfrm>
          <a:prstGeom prst="rect">
            <a:avLst/>
          </a:prstGeom>
        </p:spPr>
      </p:pic>
      <p:pic>
        <p:nvPicPr>
          <p:cNvPr id="20" name="Picture 19" descr="kinshi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80" y="9715135"/>
            <a:ext cx="4021240" cy="3574435"/>
          </a:xfrm>
          <a:prstGeom prst="rect">
            <a:avLst/>
          </a:prstGeom>
        </p:spPr>
      </p:pic>
      <p:pic>
        <p:nvPicPr>
          <p:cNvPr id="4" name="Picture 3" descr="ad_pi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3" b="29981"/>
          <a:stretch/>
        </p:blipFill>
        <p:spPr>
          <a:xfrm>
            <a:off x="3262727" y="976585"/>
            <a:ext cx="5238772" cy="2487698"/>
          </a:xfrm>
          <a:prstGeom prst="rect">
            <a:avLst/>
          </a:prstGeom>
        </p:spPr>
      </p:pic>
      <p:pic>
        <p:nvPicPr>
          <p:cNvPr id="5" name="Picture 4" descr="apoe_pie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4" b="29452"/>
          <a:stretch/>
        </p:blipFill>
        <p:spPr>
          <a:xfrm>
            <a:off x="3262727" y="3559537"/>
            <a:ext cx="5402703" cy="2708558"/>
          </a:xfrm>
          <a:prstGeom prst="rect">
            <a:avLst/>
          </a:prstGeom>
        </p:spPr>
      </p:pic>
      <p:pic>
        <p:nvPicPr>
          <p:cNvPr id="6" name="Picture 5" descr="apoe_bar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64" y="3540148"/>
            <a:ext cx="4495188" cy="2996791"/>
          </a:xfrm>
          <a:prstGeom prst="rect">
            <a:avLst/>
          </a:prstGeom>
        </p:spPr>
      </p:pic>
      <p:pic>
        <p:nvPicPr>
          <p:cNvPr id="7" name="Picture 6" descr="sex_bar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64" y="6698643"/>
            <a:ext cx="4524735" cy="3016492"/>
          </a:xfrm>
          <a:prstGeom prst="rect">
            <a:avLst/>
          </a:prstGeom>
        </p:spPr>
      </p:pic>
      <p:pic>
        <p:nvPicPr>
          <p:cNvPr id="8" name="Picture 7" descr="age_box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140" y="763299"/>
            <a:ext cx="3865199" cy="2898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74251" y="744612"/>
            <a:ext cx="561692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4264" y="6756817"/>
            <a:ext cx="540402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2683" y="6756817"/>
            <a:ext cx="526000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02696" y="3501371"/>
            <a:ext cx="554554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29892" y="677108"/>
            <a:ext cx="554554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4264" y="3501371"/>
            <a:ext cx="554554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C</a:t>
            </a:r>
          </a:p>
        </p:txBody>
      </p:sp>
      <p:pic>
        <p:nvPicPr>
          <p:cNvPr id="15" name="Picture 14" descr="sex_pie.pdf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0" b="29289"/>
          <a:stretch/>
        </p:blipFill>
        <p:spPr>
          <a:xfrm>
            <a:off x="3262727" y="6998865"/>
            <a:ext cx="5292182" cy="24688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5515" y="299477"/>
            <a:ext cx="1965522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1446" y="9532442"/>
            <a:ext cx="568831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G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29892" y="9571135"/>
            <a:ext cx="554554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8627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9-104652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22" y="8222066"/>
            <a:ext cx="8760184" cy="3650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7374" y="2242187"/>
            <a:ext cx="651460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7229" y="763186"/>
            <a:ext cx="5249874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7375" y="8227387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pic>
        <p:nvPicPr>
          <p:cNvPr id="2" name="Picture 1" descr="model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07" y="2473259"/>
            <a:ext cx="7770518" cy="51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3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manhattan_n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13" y="1332217"/>
            <a:ext cx="12012273" cy="60061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4716" y="1226749"/>
            <a:ext cx="561692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1854" y="6972160"/>
            <a:ext cx="554554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515" y="299477"/>
            <a:ext cx="1965522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 smtClean="0">
                <a:latin typeface="Helvetica"/>
                <a:cs typeface="Helvetica"/>
              </a:rPr>
              <a:t>2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3" name="Picture 2" descr="manhattan_mcm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26" y="7216423"/>
            <a:ext cx="11923122" cy="596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3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1173" y="1566793"/>
            <a:ext cx="561692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173" y="6915744"/>
            <a:ext cx="554554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515" y="299477"/>
            <a:ext cx="1965522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3</a:t>
            </a:r>
          </a:p>
        </p:txBody>
      </p:sp>
      <p:pic>
        <p:nvPicPr>
          <p:cNvPr id="4" name="Picture 3" descr="co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" y="6408798"/>
            <a:ext cx="10312025" cy="6187215"/>
          </a:xfrm>
          <a:prstGeom prst="rect">
            <a:avLst/>
          </a:prstGeom>
        </p:spPr>
      </p:pic>
      <p:pic>
        <p:nvPicPr>
          <p:cNvPr id="5" name="Picture 4" descr="glm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22" y="2006357"/>
            <a:ext cx="6809734" cy="4539822"/>
          </a:xfrm>
          <a:prstGeom prst="rect">
            <a:avLst/>
          </a:prstGeom>
        </p:spPr>
      </p:pic>
      <p:pic>
        <p:nvPicPr>
          <p:cNvPr id="15" name="Picture 14" descr="con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697457"/>
            <a:ext cx="9144000" cy="5486400"/>
          </a:xfrm>
          <a:prstGeom prst="rect">
            <a:avLst/>
          </a:prstGeom>
        </p:spPr>
      </p:pic>
      <p:pic>
        <p:nvPicPr>
          <p:cNvPr id="17" name="Picture 16" descr="glm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45" y="2006357"/>
            <a:ext cx="6880430" cy="458695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140451" y="1813014"/>
            <a:ext cx="561692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C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0451" y="7161965"/>
            <a:ext cx="554554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D</a:t>
            </a:r>
            <a:endParaRPr lang="en-US" sz="2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667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hattan_mcmc_pri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60" y="2158788"/>
            <a:ext cx="15030072" cy="75150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2941" y="1300015"/>
            <a:ext cx="561692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0079" y="9414360"/>
            <a:ext cx="554554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515" y="299477"/>
            <a:ext cx="1965522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4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7587" y="10301629"/>
            <a:ext cx="12935554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Show prior, post without prior and post with prior together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94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36040" y="1873437"/>
            <a:ext cx="561692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6040" y="7094062"/>
            <a:ext cx="554554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515" y="299477"/>
            <a:ext cx="1965522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 smtClean="0">
                <a:latin typeface="Helvetica"/>
                <a:cs typeface="Helvetica"/>
              </a:rPr>
              <a:t>5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8" name="Picture 7" descr="geno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9"/>
          <a:stretch/>
        </p:blipFill>
        <p:spPr>
          <a:xfrm>
            <a:off x="4768388" y="7586505"/>
            <a:ext cx="6009675" cy="2807194"/>
          </a:xfrm>
          <a:prstGeom prst="rect">
            <a:avLst/>
          </a:prstGeom>
        </p:spPr>
      </p:pic>
      <p:pic>
        <p:nvPicPr>
          <p:cNvPr id="10" name="Picture 9" descr="GLM_SNP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32" y="2060229"/>
            <a:ext cx="6993459" cy="46623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48719" y="8303233"/>
            <a:ext cx="1341305" cy="1015663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sz="1800" dirty="0"/>
              <a:t>MUT</a:t>
            </a:r>
            <a:r>
              <a:rPr lang="en-US" sz="1800" baseline="30000" dirty="0"/>
              <a:t>-/-</a:t>
            </a:r>
          </a:p>
          <a:p>
            <a:r>
              <a:rPr lang="en-US" sz="1800" dirty="0"/>
              <a:t>MUT</a:t>
            </a:r>
            <a:r>
              <a:rPr lang="en-US" sz="1800" baseline="30000" dirty="0"/>
              <a:t>-/+</a:t>
            </a:r>
          </a:p>
          <a:p>
            <a:r>
              <a:rPr lang="en-US" sz="1800" dirty="0"/>
              <a:t>MUT</a:t>
            </a:r>
            <a:r>
              <a:rPr lang="en-US" sz="1800" baseline="30000" dirty="0"/>
              <a:t>+/+</a:t>
            </a:r>
          </a:p>
        </p:txBody>
      </p:sp>
      <p:sp>
        <p:nvSpPr>
          <p:cNvPr id="2" name="Rectangle 1"/>
          <p:cNvSpPr/>
          <p:nvPr/>
        </p:nvSpPr>
        <p:spPr>
          <a:xfrm>
            <a:off x="6081756" y="11257563"/>
            <a:ext cx="4666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Show examples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10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229" y="763186"/>
            <a:ext cx="5044089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</a:t>
            </a:r>
            <a:r>
              <a:rPr lang="en-US" sz="3200" b="1" dirty="0" smtClean="0">
                <a:latin typeface="Helvetica"/>
                <a:cs typeface="Helvetica"/>
              </a:rPr>
              <a:t>1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5" name="Picture 4" descr="covar_in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48483"/>
            <a:ext cx="17900490" cy="89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0014" y="2008053"/>
            <a:ext cx="561692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0014" y="6123207"/>
            <a:ext cx="554554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C</a:t>
            </a:r>
          </a:p>
        </p:txBody>
      </p:sp>
      <p:pic>
        <p:nvPicPr>
          <p:cNvPr id="4" name="Picture 3" descr="snpIn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75" y="2181577"/>
            <a:ext cx="7725887" cy="3862944"/>
          </a:xfrm>
          <a:prstGeom prst="rect">
            <a:avLst/>
          </a:prstGeom>
        </p:spPr>
      </p:pic>
      <p:pic>
        <p:nvPicPr>
          <p:cNvPr id="6" name="Picture 5" descr="indIn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642" y="2181577"/>
            <a:ext cx="7710490" cy="3855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7229" y="763186"/>
            <a:ext cx="5044089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</a:t>
            </a:r>
            <a:r>
              <a:rPr lang="en-US" sz="3200" b="1" dirty="0" smtClean="0">
                <a:latin typeface="Helvetica"/>
                <a:cs typeface="Helvetica"/>
              </a:rPr>
              <a:t>2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9" name="Picture 8" descr="con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0" b="10889"/>
          <a:stretch/>
        </p:blipFill>
        <p:spPr>
          <a:xfrm>
            <a:off x="1931475" y="5344412"/>
            <a:ext cx="12177197" cy="77895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31088" y="2008053"/>
            <a:ext cx="554554" cy="492443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9610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229" y="763186"/>
            <a:ext cx="5044090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6</a:t>
            </a:r>
          </a:p>
        </p:txBody>
      </p:sp>
      <p:pic>
        <p:nvPicPr>
          <p:cNvPr id="2" name="Picture 1" descr="apo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/>
          <a:stretch/>
        </p:blipFill>
        <p:spPr>
          <a:xfrm>
            <a:off x="3760102" y="1176897"/>
            <a:ext cx="9601200" cy="12275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5966" y="5617259"/>
            <a:ext cx="1652736" cy="55399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rs429358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81597" y="7126203"/>
            <a:ext cx="1310394" cy="55399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rs7412</a:t>
            </a:r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8424083" y="7596267"/>
            <a:ext cx="1044646" cy="733778"/>
          </a:xfrm>
          <a:prstGeom prst="bentConnector2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2092" y="3214965"/>
            <a:ext cx="1652736" cy="55399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rs429358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22987" y="3148607"/>
            <a:ext cx="1310394" cy="55399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rs7412</a:t>
            </a:r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7766717" y="3491964"/>
            <a:ext cx="831614" cy="805280"/>
          </a:xfrm>
          <a:prstGeom prst="bentConnector3">
            <a:avLst>
              <a:gd name="adj1" fmla="val 2489"/>
            </a:avLst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8598333" y="3623662"/>
            <a:ext cx="1354666" cy="1235724"/>
          </a:xfrm>
          <a:prstGeom prst="bentConnector3">
            <a:avLst>
              <a:gd name="adj1" fmla="val 100000"/>
            </a:avLst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3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mm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824" y="7861905"/>
            <a:ext cx="7576352" cy="3156814"/>
          </a:xfrm>
          <a:prstGeom prst="rect">
            <a:avLst/>
          </a:prstGeom>
        </p:spPr>
      </p:pic>
      <p:pic>
        <p:nvPicPr>
          <p:cNvPr id="4" name="Picture 3" descr="glmm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96" y="3362596"/>
            <a:ext cx="7033280" cy="4688852"/>
          </a:xfrm>
          <a:prstGeom prst="rect">
            <a:avLst/>
          </a:prstGeom>
        </p:spPr>
      </p:pic>
      <p:pic>
        <p:nvPicPr>
          <p:cNvPr id="14" name="Picture 13" descr="glm-lm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3" y="3372246"/>
            <a:ext cx="9351186" cy="7792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1842" y="2823205"/>
            <a:ext cx="651460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7228" y="763186"/>
            <a:ext cx="5272316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20165" y="2895685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20165" y="7435895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893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7589</TotalTime>
  <Words>653</Words>
  <Application>Microsoft Macintosh PowerPoint</Application>
  <PresentationFormat>Custom</PresentationFormat>
  <Paragraphs>77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32</cp:revision>
  <dcterms:created xsi:type="dcterms:W3CDTF">2016-02-22T18:01:02Z</dcterms:created>
  <dcterms:modified xsi:type="dcterms:W3CDTF">2016-03-10T19:23:54Z</dcterms:modified>
</cp:coreProperties>
</file>