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18" r:id="rId2"/>
    <p:sldId id="319" r:id="rId3"/>
    <p:sldId id="315" r:id="rId4"/>
    <p:sldId id="312" r:id="rId5"/>
    <p:sldId id="313" r:id="rId6"/>
    <p:sldId id="314" r:id="rId7"/>
    <p:sldId id="289" r:id="rId8"/>
    <p:sldId id="306" r:id="rId9"/>
    <p:sldId id="292" r:id="rId10"/>
    <p:sldId id="303" r:id="rId11"/>
    <p:sldId id="310" r:id="rId12"/>
    <p:sldId id="295" r:id="rId13"/>
    <p:sldId id="304" r:id="rId14"/>
    <p:sldId id="305" r:id="rId15"/>
    <p:sldId id="301" r:id="rId16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27" autoAdjust="0"/>
  </p:normalViewPr>
  <p:slideViewPr>
    <p:cSldViewPr snapToGrid="0" snapToObjects="1">
      <p:cViewPr varScale="1">
        <p:scale>
          <a:sx n="51" d="100"/>
          <a:sy n="51" d="100"/>
        </p:scale>
        <p:origin x="-856" y="-112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906F7-8C73-0242-94F9-D1F0B6A49645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27486-62B5-1D4B-97C2-43F6778CC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9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3. </a:t>
            </a:r>
            <a:r>
              <a:rPr lang="en-US" b="1" baseline="0" dirty="0" smtClean="0"/>
              <a:t> </a:t>
            </a:r>
            <a:r>
              <a:rPr lang="en-US" sz="1200" b="1" baseline="0" dirty="0" smtClean="0">
                <a:latin typeface="Helvetica"/>
                <a:cs typeface="Helvetica"/>
              </a:rPr>
              <a:t>(A) </a:t>
            </a:r>
            <a:r>
              <a:rPr lang="en-US" sz="1200" b="0" baseline="0" dirty="0" smtClean="0">
                <a:latin typeface="Helvetica"/>
                <a:cs typeface="Helvetica"/>
              </a:rPr>
              <a:t>GWAS Manhattan.  </a:t>
            </a:r>
            <a:r>
              <a:rPr lang="en-US" sz="1200" b="1" baseline="0" dirty="0" smtClean="0">
                <a:latin typeface="Helvetica"/>
                <a:cs typeface="Helvetica"/>
              </a:rPr>
              <a:t>(B) </a:t>
            </a:r>
            <a:r>
              <a:rPr lang="en-US" sz="1200" b="0" baseline="0" dirty="0" smtClean="0">
                <a:latin typeface="Helvetica"/>
                <a:cs typeface="Helvetica"/>
              </a:rPr>
              <a:t>QQ plot of GWAS LOD from true and randomized genotypes of each variants. </a:t>
            </a:r>
            <a:r>
              <a:rPr lang="en-US" sz="1200" b="1" baseline="0" dirty="0" smtClean="0">
                <a:latin typeface="Helvetica"/>
                <a:cs typeface="Helvetica"/>
              </a:rPr>
              <a:t> (C) </a:t>
            </a:r>
            <a:r>
              <a:rPr lang="en-US" sz="1200" b="0" baseline="0" dirty="0" smtClean="0">
                <a:latin typeface="Helvetica"/>
                <a:cs typeface="Helvetica"/>
              </a:rPr>
              <a:t>Null distribution of LOD scores from permutation.</a:t>
            </a:r>
            <a:endParaRPr lang="en-US" sz="1200" dirty="0" smtClean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0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3. </a:t>
            </a:r>
            <a:r>
              <a:rPr lang="en-US" b="0" baseline="0" dirty="0" smtClean="0"/>
              <a:t>Distribution of the random effect by estimating the null model.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3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5. </a:t>
            </a:r>
            <a:r>
              <a:rPr lang="en-US" b="0" dirty="0" smtClean="0"/>
              <a:t>Genetic consequences of the 244 variants that</a:t>
            </a:r>
            <a:r>
              <a:rPr lang="en-US" b="0" baseline="0" dirty="0" smtClean="0"/>
              <a:t> passed the LOD threshold 15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3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7. 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GWAS by </a:t>
            </a:r>
            <a:r>
              <a:rPr lang="en-US" sz="1200" b="0" baseline="0" dirty="0" smtClean="0">
                <a:latin typeface="Helvetica"/>
                <a:cs typeface="Helvetica"/>
              </a:rPr>
              <a:t>e</a:t>
            </a:r>
            <a:r>
              <a:rPr lang="en-US" sz="1200" dirty="0" smtClean="0">
                <a:latin typeface="Helvetica"/>
                <a:cs typeface="Helvetica"/>
              </a:rPr>
              <a:t>pistasis models.</a:t>
            </a:r>
            <a:r>
              <a:rPr lang="en-US" sz="1200" baseline="0" dirty="0" smtClean="0">
                <a:latin typeface="Helvetica"/>
                <a:cs typeface="Helvetica"/>
              </a:rPr>
              <a:t> </a:t>
            </a:r>
            <a:r>
              <a:rPr lang="en-US" sz="1200" b="1" baseline="0" dirty="0" smtClean="0">
                <a:latin typeface="Helvetica"/>
                <a:cs typeface="Helvetica"/>
              </a:rPr>
              <a:t>(a, c) </a:t>
            </a:r>
            <a:r>
              <a:rPr lang="en-US" sz="1200" baseline="0" dirty="0" smtClean="0">
                <a:latin typeface="Helvetica"/>
                <a:cs typeface="Helvetica"/>
              </a:rPr>
              <a:t>QQ-plot of LOD for GWAS by additive and epistasis models. The additive model included age, sex, Apoe2, Apoe4, and a variant, whereas an additional interaction term between APOE/e2 (a) or APOE/e4 (c) and the variant was included in the epistasis models.</a:t>
            </a:r>
            <a:r>
              <a:rPr lang="en-US" sz="1200" b="1" baseline="0" dirty="0" smtClean="0">
                <a:latin typeface="Helvetica"/>
                <a:cs typeface="Helvetica"/>
              </a:rPr>
              <a:t> (b) </a:t>
            </a:r>
            <a:r>
              <a:rPr lang="en-US" sz="1200" b="0" baseline="0" dirty="0" smtClean="0">
                <a:latin typeface="Helvetica"/>
                <a:cs typeface="Helvetica"/>
              </a:rPr>
              <a:t>Consequences of A</a:t>
            </a:r>
            <a:r>
              <a:rPr lang="en-US" sz="1200" baseline="0" dirty="0" smtClean="0">
                <a:latin typeface="Helvetica"/>
                <a:cs typeface="Helvetica"/>
              </a:rPr>
              <a:t>POE/e2-interacting variants. </a:t>
            </a:r>
            <a:r>
              <a:rPr lang="en-US" sz="1200" b="1" baseline="0" dirty="0" smtClean="0">
                <a:latin typeface="Helvetica"/>
                <a:cs typeface="Helvetica"/>
              </a:rPr>
              <a:t>(d)</a:t>
            </a:r>
            <a:r>
              <a:rPr lang="en-US" sz="1200" baseline="0" dirty="0" smtClean="0">
                <a:latin typeface="Helvetica"/>
                <a:cs typeface="Helvetica"/>
              </a:rPr>
              <a:t> Consequences of APOE/e4-interacting variants.</a:t>
            </a:r>
            <a:endParaRPr lang="en-US" sz="1200" dirty="0" smtClean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9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Supplementary Figure 8. (a) </a:t>
            </a:r>
            <a:r>
              <a:rPr lang="en-US" b="0" baseline="0" dirty="0" smtClean="0"/>
              <a:t>Pairwise scatterplot of LOD by four models. GLMM: generalized linear mixed model. LMM: linear mixed model. LMER: hierarchical linear model with family-wise correction. CLMM: categorical hierarchical linear model with family-wise correction. </a:t>
            </a:r>
            <a:r>
              <a:rPr lang="en-US" b="1" baseline="0" dirty="0" smtClean="0"/>
              <a:t>(b)</a:t>
            </a:r>
            <a:r>
              <a:rPr lang="en-US" b="0" baseline="0" dirty="0" smtClean="0"/>
              <a:t> Correlation of top LOD by four models.  Variants were selected by aggregating the top 5% in any of the four models.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3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9.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3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Figure. </a:t>
            </a:r>
            <a:r>
              <a:rPr lang="en-US" b="0" dirty="0" smtClean="0"/>
              <a:t>Correlatio</a:t>
            </a:r>
            <a:r>
              <a:rPr lang="en-US" b="0" baseline="0" dirty="0" smtClean="0"/>
              <a:t>n of kinship matrices by including all autosomes (autosome) and by taking each of the 22 autosome off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4. </a:t>
            </a:r>
            <a:r>
              <a:rPr lang="en-US" b="1" baseline="0" dirty="0" smtClean="0"/>
              <a:t> (a) </a:t>
            </a:r>
            <a:r>
              <a:rPr lang="en-US" sz="1200" dirty="0" smtClean="0">
                <a:latin typeface="Helvetica"/>
                <a:cs typeface="Helvetica"/>
              </a:rPr>
              <a:t>244 variants with</a:t>
            </a:r>
            <a:r>
              <a:rPr lang="en-US" sz="1200" baseline="0" dirty="0" smtClean="0">
                <a:latin typeface="Helvetica"/>
                <a:cs typeface="Helvetica"/>
              </a:rPr>
              <a:t> LOD value at least 15 </a:t>
            </a:r>
            <a:r>
              <a:rPr lang="en-US" sz="1200" dirty="0" smtClean="0">
                <a:latin typeface="Helvetica"/>
                <a:cs typeface="Helvetica"/>
              </a:rPr>
              <a:t>by the additive</a:t>
            </a:r>
            <a:r>
              <a:rPr lang="en-US" sz="1200" baseline="0" dirty="0" smtClean="0">
                <a:latin typeface="Helvetica"/>
                <a:cs typeface="Helvetica"/>
              </a:rPr>
              <a:t> model</a:t>
            </a:r>
            <a:r>
              <a:rPr lang="en-US" sz="1200" dirty="0" smtClean="0">
                <a:latin typeface="Helvetica"/>
                <a:cs typeface="Helvetica"/>
              </a:rPr>
              <a:t>. </a:t>
            </a:r>
            <a:r>
              <a:rPr lang="en-US" sz="1200" b="1" dirty="0" smtClean="0">
                <a:latin typeface="Helvetica"/>
                <a:cs typeface="Helvetica"/>
              </a:rPr>
              <a:t>(b) </a:t>
            </a:r>
            <a:r>
              <a:rPr lang="en-US" sz="1200" b="0" dirty="0" smtClean="0">
                <a:latin typeface="Helvetica"/>
                <a:cs typeface="Helvetica"/>
              </a:rPr>
              <a:t>Effect</a:t>
            </a:r>
            <a:r>
              <a:rPr lang="en-US" sz="1200" b="0" baseline="0" dirty="0" smtClean="0">
                <a:latin typeface="Helvetica"/>
                <a:cs typeface="Helvetica"/>
              </a:rPr>
              <a:t> sizes of variants surrounding the first peak by point estimation (x) and sampling (y)</a:t>
            </a:r>
            <a:r>
              <a:rPr lang="en-US" sz="1200" baseline="0" dirty="0" smtClean="0">
                <a:latin typeface="Helvetica"/>
                <a:cs typeface="Helvetica"/>
              </a:rPr>
              <a:t>. </a:t>
            </a:r>
            <a:r>
              <a:rPr lang="en-US" sz="1200" b="1" baseline="0" dirty="0" smtClean="0">
                <a:latin typeface="Helvetica"/>
                <a:cs typeface="Helvetica"/>
              </a:rPr>
              <a:t>(c) </a:t>
            </a:r>
            <a:r>
              <a:rPr lang="en-US" sz="1200" b="0" baseline="0" dirty="0" smtClean="0">
                <a:latin typeface="Helvetica"/>
                <a:cs typeface="Helvetica"/>
              </a:rPr>
              <a:t>WAIC and LOC profiles in the region</a:t>
            </a:r>
            <a:r>
              <a:rPr lang="en-US" sz="1200" baseline="0" dirty="0" smtClean="0">
                <a:latin typeface="Helvetica"/>
                <a:cs typeface="Helvetica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Helvetica"/>
              <a:cs typeface="Helvetica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Helvetica"/>
                <a:cs typeface="Helvetica"/>
              </a:rPr>
              <a:t>Comment: B: include variants from all 73 ranges</a:t>
            </a:r>
            <a:endParaRPr lang="en-US" sz="1200" dirty="0" smtClean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6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Supplementary Figure 6. </a:t>
            </a:r>
            <a:r>
              <a:rPr lang="en-US" b="0" dirty="0" smtClean="0"/>
              <a:t>APOE locus by models</a:t>
            </a:r>
            <a:r>
              <a:rPr lang="en-US" b="0" baseline="0" dirty="0" smtClean="0"/>
              <a:t> with (up) and without (bottom) APOE allele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3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Supplementary Figure 10. 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Comparison between GLMM and LMM. </a:t>
            </a:r>
            <a:r>
              <a:rPr lang="en-US" sz="1200" b="1" baseline="0" dirty="0" smtClean="0">
                <a:latin typeface="Helvetica"/>
                <a:cs typeface="Helvetica"/>
              </a:rPr>
              <a:t>(A) </a:t>
            </a:r>
            <a:r>
              <a:rPr lang="en-US" sz="1200" baseline="0" dirty="0" smtClean="0">
                <a:latin typeface="Helvetica"/>
                <a:cs typeface="Helvetica"/>
              </a:rPr>
              <a:t>QQ-plot of GWAS LOD by GLMM and LMM. </a:t>
            </a:r>
            <a:r>
              <a:rPr lang="en-US" sz="1200" b="1" baseline="0" dirty="0" smtClean="0">
                <a:latin typeface="Helvetica"/>
                <a:cs typeface="Helvetica"/>
              </a:rPr>
              <a:t>(B) </a:t>
            </a:r>
            <a:r>
              <a:rPr lang="en-US" sz="1200" b="0" baseline="0" dirty="0" smtClean="0">
                <a:latin typeface="Helvetica"/>
                <a:cs typeface="Helvetica"/>
              </a:rPr>
              <a:t>Variants with the most different LOD values by GLMM and LMM</a:t>
            </a:r>
            <a:r>
              <a:rPr lang="en-US" sz="1200" baseline="0" dirty="0" smtClean="0">
                <a:latin typeface="Helvetica"/>
                <a:cs typeface="Helvetica"/>
              </a:rPr>
              <a:t>. </a:t>
            </a:r>
            <a:r>
              <a:rPr lang="en-US" sz="1200" b="1" baseline="0" dirty="0" smtClean="0">
                <a:latin typeface="Helvetica"/>
                <a:cs typeface="Helvetica"/>
              </a:rPr>
              <a:t>(C)</a:t>
            </a:r>
            <a:r>
              <a:rPr lang="en-US" sz="1200" baseline="0" dirty="0" smtClean="0">
                <a:latin typeface="Helvetica"/>
                <a:cs typeface="Helvetica"/>
              </a:rPr>
              <a:t> Genotype frequencies of rs34827707 in the four AD populations.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9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Supplementary Figure 11.  </a:t>
            </a:r>
            <a:r>
              <a:rPr lang="en-US" b="0" dirty="0" smtClean="0"/>
              <a:t>Top</a:t>
            </a:r>
            <a:r>
              <a:rPr lang="en-US" b="0" baseline="0" dirty="0" smtClean="0"/>
              <a:t> 20 variants from Alzheimer’s disease forum.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Supplementary Figure 11.  </a:t>
            </a:r>
            <a:r>
              <a:rPr lang="en-US" b="0" dirty="0" smtClean="0"/>
              <a:t>Top</a:t>
            </a:r>
            <a:r>
              <a:rPr lang="en-US" b="0" baseline="0" dirty="0" smtClean="0"/>
              <a:t> 20 variants from Alzheimer’s disease forum.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9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5. </a:t>
            </a:r>
            <a:r>
              <a:rPr lang="en-US" b="0" dirty="0" smtClean="0"/>
              <a:t>NANOS1 locus.</a:t>
            </a:r>
            <a:r>
              <a:rPr lang="en-US" b="1" baseline="0" dirty="0" smtClean="0"/>
              <a:t> (a) </a:t>
            </a:r>
            <a:r>
              <a:rPr lang="en-US" b="0" baseline="0" dirty="0" smtClean="0"/>
              <a:t>LOD in NANOS1 locus by additive GWAS. </a:t>
            </a:r>
            <a:r>
              <a:rPr lang="en-US" b="1" baseline="0" dirty="0" smtClean="0"/>
              <a:t>(b) </a:t>
            </a:r>
            <a:r>
              <a:rPr lang="en-US" b="0" baseline="0" dirty="0" smtClean="0"/>
              <a:t>Genotype stratification of rs191267549</a:t>
            </a:r>
            <a:r>
              <a:rPr lang="en-US" b="1" baseline="0" dirty="0" smtClean="0"/>
              <a:t> (c) </a:t>
            </a:r>
            <a:r>
              <a:rPr lang="en-US" b="0" baseline="0" dirty="0" smtClean="0"/>
              <a:t>and combination of rs191267549 and APOE/e4 by AD status.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Comment: (1) Network graph for NANOS1-affecting genes and pathways. (2) NANOS1 transcript levels in normal and AD samples from other studies.</a:t>
            </a:r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9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6. 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GWAS by </a:t>
            </a:r>
            <a:r>
              <a:rPr lang="en-US" sz="1200" b="0" baseline="0" dirty="0" smtClean="0">
                <a:latin typeface="Helvetica"/>
                <a:cs typeface="Helvetica"/>
              </a:rPr>
              <a:t>e</a:t>
            </a:r>
            <a:r>
              <a:rPr lang="en-US" sz="1200" dirty="0" smtClean="0">
                <a:latin typeface="Helvetica"/>
                <a:cs typeface="Helvetica"/>
              </a:rPr>
              <a:t>pistasis models. Color: Blue and</a:t>
            </a:r>
            <a:r>
              <a:rPr lang="en-US" sz="1200" baseline="0" dirty="0" smtClean="0">
                <a:latin typeface="Helvetica"/>
                <a:cs typeface="Helvetica"/>
              </a:rPr>
              <a:t> red mean</a:t>
            </a:r>
            <a:r>
              <a:rPr lang="en-US" sz="1200" dirty="0" smtClean="0">
                <a:latin typeface="Helvetica"/>
                <a:cs typeface="Helvetica"/>
              </a:rPr>
              <a:t> protective and risky by adding</a:t>
            </a:r>
            <a:r>
              <a:rPr lang="en-US" sz="1200" baseline="0" dirty="0" smtClean="0">
                <a:latin typeface="Helvetica"/>
                <a:cs typeface="Helvetica"/>
              </a:rPr>
              <a:t> up main and interactive effects. Size: LOD increment from additive to epistasis models.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9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7. </a:t>
            </a:r>
            <a:r>
              <a:rPr lang="en-US" b="0" dirty="0" smtClean="0"/>
              <a:t>LRG2 locus.</a:t>
            </a:r>
            <a:r>
              <a:rPr lang="en-US" b="1" baseline="0" dirty="0" smtClean="0"/>
              <a:t> (a) </a:t>
            </a:r>
            <a:r>
              <a:rPr lang="en-US" b="0" baseline="0" dirty="0" smtClean="0"/>
              <a:t>LOD in LRG2 locus by the epistasis GWAS with interaction between variant and APOE/e2. </a:t>
            </a:r>
            <a:r>
              <a:rPr lang="en-US" b="1" baseline="0" dirty="0" smtClean="0"/>
              <a:t>(b) </a:t>
            </a:r>
            <a:r>
              <a:rPr lang="en-US" b="0" baseline="0" dirty="0" smtClean="0"/>
              <a:t>Genotype stratification of rs966384</a:t>
            </a:r>
            <a:r>
              <a:rPr lang="en-US" b="1" baseline="0" dirty="0" smtClean="0"/>
              <a:t> (c) </a:t>
            </a:r>
            <a:r>
              <a:rPr lang="en-US" b="0" baseline="0" dirty="0" smtClean="0"/>
              <a:t>and combination of rs966384 and APOE/e2 by AD status.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Comment: Network and transcript analysis for LRG1, same as NANOS1.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7486-62B5-1D4B-97C2-43F6778CC1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9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7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6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83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83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3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4"/>
            <a:ext cx="15544800" cy="2724152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2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5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5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6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9"/>
            <a:ext cx="8080376" cy="1279526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63" y="3070229"/>
            <a:ext cx="8083550" cy="1279526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6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9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4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13" y="546101"/>
            <a:ext cx="6016626" cy="2324102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9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13" y="2870207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8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81"/>
            <a:ext cx="10972800" cy="16097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3B61-A301-F942-AFE5-B6B57AEF8613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8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5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9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93B61-A301-F942-AFE5-B6B57AEF8613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9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9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2DF7-E8F1-734D-8B95-C3DABC4E9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0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nptest_adsp0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58" y="1152315"/>
            <a:ext cx="13886172" cy="69430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4700" y="536761"/>
            <a:ext cx="651460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A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4701" y="8100831"/>
            <a:ext cx="628642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B</a:t>
            </a:r>
          </a:p>
        </p:txBody>
      </p:sp>
      <p:pic>
        <p:nvPicPr>
          <p:cNvPr id="23" name="Picture 22" descr="qq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236" y="8095401"/>
            <a:ext cx="6142928" cy="51191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5127" y="0"/>
            <a:ext cx="1965522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</a:t>
            </a:r>
            <a:r>
              <a:rPr lang="en-US" sz="3200" b="1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66925" y="9104925"/>
            <a:ext cx="6024726" cy="1292662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dirty="0" smtClean="0"/>
              <a:t>Manhattans of the 3 models</a:t>
            </a:r>
          </a:p>
          <a:p>
            <a:r>
              <a:rPr lang="en-US" dirty="0" smtClean="0"/>
              <a:t>QQ plots go to supplementary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5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ando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84" y="0"/>
            <a:ext cx="8001000" cy="13716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566" y="8120592"/>
            <a:ext cx="5366420" cy="2642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07533" y="603176"/>
            <a:ext cx="5044090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3</a:t>
            </a:r>
            <a:endParaRPr lang="en-US" sz="32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9776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229" y="763186"/>
            <a:ext cx="5044090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5</a:t>
            </a:r>
            <a:endParaRPr lang="en-US" sz="3200" b="1" dirty="0">
              <a:latin typeface="Helvetica"/>
              <a:cs typeface="Helvetica"/>
            </a:endParaRPr>
          </a:p>
        </p:txBody>
      </p:sp>
      <p:pic>
        <p:nvPicPr>
          <p:cNvPr id="5" name="Picture 4" descr="cons_gl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57" y="2732690"/>
            <a:ext cx="13948394" cy="78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5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49530" y="1723897"/>
            <a:ext cx="651460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A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49531" y="7822331"/>
            <a:ext cx="628642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</a:t>
            </a:r>
            <a:endParaRPr lang="en-US" sz="2800" b="1" dirty="0">
              <a:latin typeface="Helvetica"/>
              <a:cs typeface="Helvetica"/>
            </a:endParaRPr>
          </a:p>
        </p:txBody>
      </p:sp>
      <p:pic>
        <p:nvPicPr>
          <p:cNvPr id="16" name="Picture 15" descr="qq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92" y="2339450"/>
            <a:ext cx="6125212" cy="5104344"/>
          </a:xfrm>
          <a:prstGeom prst="rect">
            <a:avLst/>
          </a:prstGeom>
        </p:spPr>
      </p:pic>
      <p:pic>
        <p:nvPicPr>
          <p:cNvPr id="17" name="Picture 16" descr="qq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91" y="8087974"/>
            <a:ext cx="6125214" cy="51043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7229" y="763186"/>
            <a:ext cx="5044090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7</a:t>
            </a:r>
            <a:endParaRPr lang="en-US" sz="3200" b="1" dirty="0">
              <a:latin typeface="Helvetica"/>
              <a:cs typeface="Helvetica"/>
            </a:endParaRPr>
          </a:p>
        </p:txBody>
      </p:sp>
      <p:pic>
        <p:nvPicPr>
          <p:cNvPr id="8" name="Picture 7" descr="cons_epis2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1" y="1621226"/>
            <a:ext cx="9921766" cy="62011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11315" y="1723897"/>
            <a:ext cx="628642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8205" y="7780197"/>
            <a:ext cx="628642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D</a:t>
            </a:r>
          </a:p>
        </p:txBody>
      </p:sp>
      <p:pic>
        <p:nvPicPr>
          <p:cNvPr id="13" name="Picture 12" descr="cons_epis4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54" y="8087975"/>
            <a:ext cx="9927692" cy="496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9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i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81" y="2853247"/>
            <a:ext cx="8220590" cy="82205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7229" y="763186"/>
            <a:ext cx="5044090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8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4848" y="2274217"/>
            <a:ext cx="651460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A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56143" y="2274217"/>
            <a:ext cx="628642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B</a:t>
            </a:r>
          </a:p>
        </p:txBody>
      </p:sp>
      <p:pic>
        <p:nvPicPr>
          <p:cNvPr id="3" name="Picture 2" descr="lod-heatma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306" y="3402804"/>
            <a:ext cx="2694664" cy="26946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56143" y="5543011"/>
            <a:ext cx="628642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</a:t>
            </a:r>
          </a:p>
        </p:txBody>
      </p:sp>
      <p:pic>
        <p:nvPicPr>
          <p:cNvPr id="6" name="Picture 5" descr="lod-co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170" y="6340459"/>
            <a:ext cx="6981784" cy="46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2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229" y="763186"/>
            <a:ext cx="5044090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</a:t>
            </a:r>
            <a:r>
              <a:rPr lang="en-US" sz="3200" b="1" dirty="0">
                <a:latin typeface="Helvetica"/>
                <a:cs typeface="Helvetica"/>
              </a:rPr>
              <a:t>9</a:t>
            </a:r>
          </a:p>
        </p:txBody>
      </p:sp>
      <p:pic>
        <p:nvPicPr>
          <p:cNvPr id="8" name="Picture 7" descr="permut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54" y="2782868"/>
            <a:ext cx="10972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8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7228" y="763186"/>
            <a:ext cx="4703852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</a:t>
            </a:r>
            <a:endParaRPr lang="en-US" sz="3200" b="1" dirty="0">
              <a:latin typeface="Helvetica"/>
              <a:cs typeface="Helvetica"/>
            </a:endParaRPr>
          </a:p>
        </p:txBody>
      </p:sp>
      <p:pic>
        <p:nvPicPr>
          <p:cNvPr id="7" name="Picture 6" descr="kin-heatma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42" y="3138190"/>
            <a:ext cx="10972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6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att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63" y="6703885"/>
            <a:ext cx="7043518" cy="5031086"/>
          </a:xfrm>
          <a:prstGeom prst="rect">
            <a:avLst/>
          </a:prstGeom>
        </p:spPr>
      </p:pic>
      <p:pic>
        <p:nvPicPr>
          <p:cNvPr id="2" name="Picture 1" descr="gl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89" y="1658896"/>
            <a:ext cx="7167318" cy="5119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6128" y="1351119"/>
            <a:ext cx="651460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A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4443" y="1351119"/>
            <a:ext cx="628642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</a:t>
            </a:r>
            <a:endParaRPr lang="en-US" sz="2800" b="1" dirty="0">
              <a:latin typeface="Helvetica"/>
              <a:cs typeface="Helvetica"/>
            </a:endParaRPr>
          </a:p>
        </p:txBody>
      </p:sp>
      <p:pic>
        <p:nvPicPr>
          <p:cNvPr id="8" name="Picture 7" descr="waic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19" y="683169"/>
            <a:ext cx="7992162" cy="114173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37539" y="6483687"/>
            <a:ext cx="628642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5127" y="0"/>
            <a:ext cx="1965522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</a:t>
            </a:r>
            <a:r>
              <a:rPr lang="en-US" sz="3200" b="1" dirty="0">
                <a:latin typeface="Helvetica"/>
                <a:cs typeface="Helvetic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7994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229" y="763186"/>
            <a:ext cx="5044090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6</a:t>
            </a:r>
            <a:endParaRPr lang="en-US" sz="3200" b="1" dirty="0">
              <a:latin typeface="Helvetica"/>
              <a:cs typeface="Helvetica"/>
            </a:endParaRPr>
          </a:p>
        </p:txBody>
      </p:sp>
      <p:pic>
        <p:nvPicPr>
          <p:cNvPr id="2" name="Picture 1" descr="apo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0"/>
          <a:stretch/>
        </p:blipFill>
        <p:spPr>
          <a:xfrm>
            <a:off x="3760102" y="1176897"/>
            <a:ext cx="9601200" cy="122757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35966" y="5617259"/>
            <a:ext cx="1652736" cy="55399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rs429358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81597" y="7126203"/>
            <a:ext cx="1310394" cy="55399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rs7412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8424083" y="7596267"/>
            <a:ext cx="1044646" cy="733778"/>
          </a:xfrm>
          <a:prstGeom prst="bentConnector2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42092" y="3214965"/>
            <a:ext cx="1652736" cy="55399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rs429358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22987" y="3148607"/>
            <a:ext cx="1310394" cy="55399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rs7412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10800000">
            <a:off x="7766717" y="3491964"/>
            <a:ext cx="831614" cy="805280"/>
          </a:xfrm>
          <a:prstGeom prst="bentConnector3">
            <a:avLst>
              <a:gd name="adj1" fmla="val 2489"/>
            </a:avLst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8598333" y="3623662"/>
            <a:ext cx="1354666" cy="1235724"/>
          </a:xfrm>
          <a:prstGeom prst="bentConnector3">
            <a:avLst>
              <a:gd name="adj1" fmla="val 100000"/>
            </a:avLst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37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mm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824" y="7861905"/>
            <a:ext cx="7576352" cy="3156814"/>
          </a:xfrm>
          <a:prstGeom prst="rect">
            <a:avLst/>
          </a:prstGeom>
        </p:spPr>
      </p:pic>
      <p:pic>
        <p:nvPicPr>
          <p:cNvPr id="4" name="Picture 3" descr="glmm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96" y="3362596"/>
            <a:ext cx="7033280" cy="4688852"/>
          </a:xfrm>
          <a:prstGeom prst="rect">
            <a:avLst/>
          </a:prstGeom>
        </p:spPr>
      </p:pic>
      <p:pic>
        <p:nvPicPr>
          <p:cNvPr id="14" name="Picture 13" descr="glm-lm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03" y="3372246"/>
            <a:ext cx="9351186" cy="77926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1842" y="2823205"/>
            <a:ext cx="651460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A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7228" y="763186"/>
            <a:ext cx="5272316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10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20165" y="2895685"/>
            <a:ext cx="628642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20165" y="7435895"/>
            <a:ext cx="628642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3805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9-104652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22" y="8222066"/>
            <a:ext cx="8760184" cy="36500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7374" y="2242187"/>
            <a:ext cx="651460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A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7229" y="763186"/>
            <a:ext cx="5249874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11</a:t>
            </a:r>
            <a:endParaRPr lang="en-US" sz="3200" b="1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07375" y="8227387"/>
            <a:ext cx="628642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B</a:t>
            </a:r>
          </a:p>
        </p:txBody>
      </p:sp>
      <p:pic>
        <p:nvPicPr>
          <p:cNvPr id="2" name="Picture 1" descr="model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407" y="2473259"/>
            <a:ext cx="7770518" cy="518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8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27229" y="763186"/>
            <a:ext cx="5249874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Supplementary Figure 11</a:t>
            </a:r>
            <a:endParaRPr lang="en-US" sz="3200" b="1" dirty="0">
              <a:latin typeface="Helvetica"/>
              <a:cs typeface="Helvetica"/>
            </a:endParaRPr>
          </a:p>
        </p:txBody>
      </p:sp>
      <p:pic>
        <p:nvPicPr>
          <p:cNvPr id="3" name="Picture 2" descr="cum(15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088" y="2709332"/>
            <a:ext cx="128016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2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eno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9"/>
          <a:stretch/>
        </p:blipFill>
        <p:spPr>
          <a:xfrm>
            <a:off x="9569158" y="4287748"/>
            <a:ext cx="6655700" cy="31089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796" y="2725821"/>
            <a:ext cx="651460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A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95093" y="2725821"/>
            <a:ext cx="628642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B</a:t>
            </a:r>
          </a:p>
        </p:txBody>
      </p:sp>
      <p:pic>
        <p:nvPicPr>
          <p:cNvPr id="16" name="Picture 15" descr="GLM_SNP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9" y="2799350"/>
            <a:ext cx="9601202" cy="6400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133977" y="5074089"/>
            <a:ext cx="1164422" cy="1154162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100" dirty="0"/>
              <a:t>MUT</a:t>
            </a:r>
            <a:r>
              <a:rPr lang="en-US" sz="2100" baseline="30000" dirty="0"/>
              <a:t>-/-</a:t>
            </a:r>
          </a:p>
          <a:p>
            <a:r>
              <a:rPr lang="en-US" sz="2100" dirty="0"/>
              <a:t>MUT</a:t>
            </a:r>
            <a:r>
              <a:rPr lang="en-US" sz="2100" baseline="30000" dirty="0"/>
              <a:t>-/+</a:t>
            </a:r>
            <a:endParaRPr lang="en-US" sz="2100" baseline="30000" dirty="0"/>
          </a:p>
          <a:p>
            <a:r>
              <a:rPr lang="en-US" sz="2100" dirty="0"/>
              <a:t>MUT</a:t>
            </a:r>
            <a:r>
              <a:rPr lang="en-US" sz="2100" baseline="30000" dirty="0"/>
              <a:t>+/</a:t>
            </a:r>
            <a:r>
              <a:rPr lang="en-US" sz="2100" baseline="30000" dirty="0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5127" y="0"/>
            <a:ext cx="1965522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</a:t>
            </a:r>
            <a:r>
              <a:rPr lang="en-US" sz="3200" b="1" dirty="0">
                <a:latin typeface="Helvetica"/>
                <a:cs typeface="Helvetic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1351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6122" y="145975"/>
            <a:ext cx="651460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A</a:t>
            </a:r>
            <a:endParaRPr lang="en-US" sz="2800" b="1" dirty="0">
              <a:latin typeface="Helvetica"/>
              <a:cs typeface="Helvetica"/>
            </a:endParaRPr>
          </a:p>
        </p:txBody>
      </p:sp>
      <p:pic>
        <p:nvPicPr>
          <p:cNvPr id="5" name="Picture 4" descr="se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67" y="0"/>
            <a:ext cx="9665798" cy="4832900"/>
          </a:xfrm>
          <a:prstGeom prst="rect">
            <a:avLst/>
          </a:prstGeom>
        </p:spPr>
      </p:pic>
      <p:pic>
        <p:nvPicPr>
          <p:cNvPr id="10" name="Picture 9" descr="epis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671" y="4347417"/>
            <a:ext cx="9930394" cy="4965198"/>
          </a:xfrm>
          <a:prstGeom prst="rect">
            <a:avLst/>
          </a:prstGeom>
        </p:spPr>
      </p:pic>
      <p:pic>
        <p:nvPicPr>
          <p:cNvPr id="11" name="Picture 10" descr="epis4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67" y="8854025"/>
            <a:ext cx="9582874" cy="47914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0349" y="8854025"/>
            <a:ext cx="628642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625" y="4347417"/>
            <a:ext cx="628642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5127" y="0"/>
            <a:ext cx="1965522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</a:t>
            </a:r>
            <a:r>
              <a:rPr lang="en-US" sz="3200" b="1" dirty="0">
                <a:latin typeface="Helvetica"/>
                <a:cs typeface="Helvetica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8705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eno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02"/>
          <a:stretch/>
        </p:blipFill>
        <p:spPr>
          <a:xfrm>
            <a:off x="9584209" y="5673198"/>
            <a:ext cx="6640650" cy="3108960"/>
          </a:xfrm>
          <a:prstGeom prst="rect">
            <a:avLst/>
          </a:prstGeom>
        </p:spPr>
      </p:pic>
      <p:pic>
        <p:nvPicPr>
          <p:cNvPr id="11" name="Picture 10" descr="geno4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02"/>
          <a:stretch/>
        </p:blipFill>
        <p:spPr>
          <a:xfrm>
            <a:off x="9584209" y="2884546"/>
            <a:ext cx="6640650" cy="31089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818" y="2499889"/>
            <a:ext cx="651460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A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2827" y="2499889"/>
            <a:ext cx="628642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78027" y="5384197"/>
            <a:ext cx="628642" cy="615554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</a:t>
            </a:r>
            <a:endParaRPr lang="en-US" sz="2800" b="1" dirty="0">
              <a:latin typeface="Helvetica"/>
              <a:cs typeface="Helvetica"/>
            </a:endParaRPr>
          </a:p>
        </p:txBody>
      </p:sp>
      <p:pic>
        <p:nvPicPr>
          <p:cNvPr id="13" name="Picture 12" descr="GLM_SNP2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56" y="2620658"/>
            <a:ext cx="9601200" cy="6400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152119" y="3683003"/>
            <a:ext cx="1164422" cy="1154162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2100" dirty="0"/>
              <a:t>MUT</a:t>
            </a:r>
            <a:r>
              <a:rPr lang="en-US" sz="2100" baseline="30000" dirty="0"/>
              <a:t>-/-</a:t>
            </a:r>
          </a:p>
          <a:p>
            <a:r>
              <a:rPr lang="en-US" sz="2100" dirty="0"/>
              <a:t>MUT</a:t>
            </a:r>
            <a:r>
              <a:rPr lang="en-US" sz="2100" baseline="30000" dirty="0"/>
              <a:t>-/+</a:t>
            </a:r>
            <a:endParaRPr lang="en-US" sz="2100" baseline="30000" dirty="0"/>
          </a:p>
          <a:p>
            <a:r>
              <a:rPr lang="en-US" sz="2100" dirty="0"/>
              <a:t>MUT</a:t>
            </a:r>
            <a:r>
              <a:rPr lang="en-US" sz="2100" baseline="30000" dirty="0"/>
              <a:t>+/</a:t>
            </a:r>
            <a:r>
              <a:rPr lang="en-US" sz="2100" baseline="30000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04766" y="5884673"/>
            <a:ext cx="1755728" cy="2339102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sz="2000" dirty="0"/>
              <a:t>A2</a:t>
            </a:r>
            <a:r>
              <a:rPr lang="en-US" sz="2000" baseline="30000" dirty="0"/>
              <a:t>-</a:t>
            </a:r>
            <a:r>
              <a:rPr lang="en-US" sz="2000" baseline="30000" dirty="0"/>
              <a:t>/</a:t>
            </a:r>
            <a:r>
              <a:rPr lang="en-US" sz="2000" baseline="30000" dirty="0"/>
              <a:t>-</a:t>
            </a:r>
            <a:r>
              <a:rPr lang="en-US" sz="2000" dirty="0"/>
              <a:t>/MUT</a:t>
            </a:r>
            <a:r>
              <a:rPr lang="en-US" sz="2000" baseline="30000" dirty="0"/>
              <a:t>-/-</a:t>
            </a:r>
          </a:p>
          <a:p>
            <a:r>
              <a:rPr lang="en-US" sz="2000" dirty="0"/>
              <a:t>A2</a:t>
            </a:r>
            <a:r>
              <a:rPr lang="en-US" sz="2000" baseline="30000" dirty="0"/>
              <a:t>-</a:t>
            </a:r>
            <a:r>
              <a:rPr lang="en-US" sz="2000" baseline="30000" dirty="0"/>
              <a:t>/-</a:t>
            </a:r>
            <a:r>
              <a:rPr lang="en-US" sz="2000" dirty="0"/>
              <a:t>/MUT</a:t>
            </a:r>
            <a:r>
              <a:rPr lang="en-US" sz="2000" baseline="30000" dirty="0"/>
              <a:t>-/</a:t>
            </a:r>
            <a:r>
              <a:rPr lang="en-US" sz="2000" baseline="30000" dirty="0"/>
              <a:t>+</a:t>
            </a:r>
            <a:endParaRPr lang="en-US" sz="2000" baseline="30000" dirty="0"/>
          </a:p>
          <a:p>
            <a:r>
              <a:rPr lang="en-US" sz="2000" dirty="0"/>
              <a:t>A2</a:t>
            </a:r>
            <a:r>
              <a:rPr lang="en-US" sz="2000" baseline="30000" dirty="0"/>
              <a:t>-</a:t>
            </a:r>
            <a:r>
              <a:rPr lang="en-US" sz="2000" baseline="30000" dirty="0"/>
              <a:t>/-</a:t>
            </a:r>
            <a:r>
              <a:rPr lang="en-US" sz="2000" dirty="0"/>
              <a:t>/MUT</a:t>
            </a:r>
            <a:r>
              <a:rPr lang="en-US" sz="2000" baseline="30000" dirty="0"/>
              <a:t>+/+</a:t>
            </a:r>
            <a:endParaRPr lang="en-US" sz="2000" baseline="30000" dirty="0"/>
          </a:p>
          <a:p>
            <a:r>
              <a:rPr lang="en-US" sz="2000" dirty="0"/>
              <a:t>A2</a:t>
            </a:r>
            <a:r>
              <a:rPr lang="en-US" sz="2000" baseline="30000" dirty="0"/>
              <a:t>-/+</a:t>
            </a:r>
            <a:r>
              <a:rPr lang="en-US" sz="2000" dirty="0"/>
              <a:t>/MUT</a:t>
            </a:r>
            <a:r>
              <a:rPr lang="en-US" sz="2000" baseline="30000" dirty="0"/>
              <a:t>-</a:t>
            </a:r>
            <a:r>
              <a:rPr lang="en-US" sz="2000" baseline="30000" dirty="0"/>
              <a:t>/-</a:t>
            </a:r>
          </a:p>
          <a:p>
            <a:r>
              <a:rPr lang="en-US" sz="2000" dirty="0"/>
              <a:t>A2</a:t>
            </a:r>
            <a:r>
              <a:rPr lang="en-US" sz="2000" baseline="30000" dirty="0"/>
              <a:t>-/</a:t>
            </a:r>
            <a:r>
              <a:rPr lang="en-US" sz="2000" baseline="30000" dirty="0"/>
              <a:t>+</a:t>
            </a:r>
            <a:r>
              <a:rPr lang="en-US" sz="2000" dirty="0"/>
              <a:t>/MUT</a:t>
            </a:r>
            <a:r>
              <a:rPr lang="en-US" sz="2000" baseline="30000" dirty="0"/>
              <a:t>-/+</a:t>
            </a:r>
            <a:endParaRPr lang="en-US" sz="2000" baseline="30000" dirty="0"/>
          </a:p>
          <a:p>
            <a:r>
              <a:rPr lang="en-US" sz="2000" dirty="0"/>
              <a:t>A2</a:t>
            </a:r>
            <a:r>
              <a:rPr lang="en-US" sz="2000" baseline="30000" dirty="0"/>
              <a:t>-/+</a:t>
            </a:r>
            <a:r>
              <a:rPr lang="en-US" sz="2000" dirty="0"/>
              <a:t>/MUT</a:t>
            </a:r>
            <a:r>
              <a:rPr lang="en-US" sz="2000" baseline="30000" dirty="0"/>
              <a:t>+/+</a:t>
            </a:r>
          </a:p>
          <a:p>
            <a:r>
              <a:rPr lang="en-US" sz="2000" dirty="0"/>
              <a:t>A2</a:t>
            </a:r>
            <a:r>
              <a:rPr lang="en-US" sz="2000" baseline="30000" dirty="0"/>
              <a:t>+/</a:t>
            </a:r>
            <a:r>
              <a:rPr lang="en-US" sz="2000" baseline="30000" dirty="0"/>
              <a:t>+</a:t>
            </a:r>
            <a:r>
              <a:rPr lang="en-US" sz="2000" dirty="0"/>
              <a:t>/MUT</a:t>
            </a:r>
            <a:r>
              <a:rPr lang="en-US" sz="2000" baseline="30000" dirty="0"/>
              <a:t>-/+</a:t>
            </a:r>
            <a:endParaRPr lang="en-US" sz="2000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1135127" y="0"/>
            <a:ext cx="1965522" cy="677108"/>
          </a:xfrm>
          <a:prstGeom prst="rect">
            <a:avLst/>
          </a:prstGeom>
          <a:noFill/>
        </p:spPr>
        <p:txBody>
          <a:bodyPr wrap="none" lIns="182880" tIns="91440" rIns="182880" bIns="91440" rtlCol="0">
            <a:spAutoFit/>
          </a:bodyPr>
          <a:lstStyle/>
          <a:p>
            <a:r>
              <a:rPr lang="en-US" sz="3200" b="1" dirty="0">
                <a:latin typeface="Helvetica"/>
                <a:cs typeface="Helvetica"/>
              </a:rPr>
              <a:t>Figure </a:t>
            </a:r>
            <a:r>
              <a:rPr lang="en-US" sz="3200" b="1" dirty="0">
                <a:latin typeface="Helvetica"/>
                <a:cs typeface="Helvetica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9744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28672</TotalTime>
  <Words>775</Words>
  <Application>Microsoft Macintosh PowerPoint</Application>
  <PresentationFormat>Custom</PresentationFormat>
  <Paragraphs>95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392</cp:revision>
  <cp:lastPrinted>2015-11-17T18:39:03Z</cp:lastPrinted>
  <dcterms:created xsi:type="dcterms:W3CDTF">2015-01-27T04:14:41Z</dcterms:created>
  <dcterms:modified xsi:type="dcterms:W3CDTF">2016-02-25T04:20:01Z</dcterms:modified>
</cp:coreProperties>
</file>