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6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7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5" r:id="rId1"/>
    <p:sldMasterId id="2147484065" r:id="rId2"/>
    <p:sldMasterId id="2147484017" r:id="rId3"/>
    <p:sldMasterId id="2147484029" r:id="rId4"/>
    <p:sldMasterId id="2147484041" r:id="rId5"/>
    <p:sldMasterId id="2147484053" r:id="rId6"/>
    <p:sldMasterId id="2147484092" r:id="rId7"/>
    <p:sldMasterId id="2147484079" r:id="rId8"/>
  </p:sldMasterIdLst>
  <p:notesMasterIdLst>
    <p:notesMasterId r:id="rId18"/>
  </p:notesMasterIdLst>
  <p:handoutMasterIdLst>
    <p:handoutMasterId r:id="rId19"/>
  </p:handoutMasterIdLst>
  <p:sldIdLst>
    <p:sldId id="256" r:id="rId9"/>
    <p:sldId id="264" r:id="rId10"/>
    <p:sldId id="257" r:id="rId11"/>
    <p:sldId id="258" r:id="rId12"/>
    <p:sldId id="259" r:id="rId13"/>
    <p:sldId id="260" r:id="rId14"/>
    <p:sldId id="261" r:id="rId15"/>
    <p:sldId id="262" r:id="rId16"/>
    <p:sldId id="263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A49"/>
    <a:srgbClr val="AE598B"/>
    <a:srgbClr val="0B6EC5"/>
    <a:srgbClr val="0285CA"/>
    <a:srgbClr val="A2A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4" autoAdjust="0"/>
    <p:restoredTop sz="94660"/>
  </p:normalViewPr>
  <p:slideViewPr>
    <p:cSldViewPr snapToGrid="0" snapToObjects="1" showGuides="1">
      <p:cViewPr varScale="1">
        <p:scale>
          <a:sx n="135" d="100"/>
          <a:sy n="135" d="100"/>
        </p:scale>
        <p:origin x="-112" y="-128"/>
      </p:cViewPr>
      <p:guideLst>
        <p:guide orient="horz" pos="894"/>
        <p:guide pos="32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0C841-A34D-0F44-B99C-434D0D484263}" type="datetimeFigureOut">
              <a:rPr lang="en-US" smtClean="0"/>
              <a:pPr/>
              <a:t>2/14/16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7D7A8-7AD1-D847-88F0-AC6D5D9279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7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F55D3-CD27-9042-95C4-4762BDC1F504}" type="datetimeFigureOut">
              <a:rPr lang="en-US" smtClean="0"/>
              <a:pPr/>
              <a:t>2/14/16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1C36C-116C-BC4F-AAB9-02D408A4C5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79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5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5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19051"/>
            <a:ext cx="6883400" cy="516255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457200" y="-19050"/>
            <a:ext cx="5491748" cy="516255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90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6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1"/>
            <a:ext cx="8686800" cy="51434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66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57" y="2"/>
            <a:ext cx="6857543" cy="514315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5" y="0"/>
            <a:ext cx="1348013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427" y="772992"/>
            <a:ext cx="6812644" cy="1927349"/>
          </a:xfrm>
        </p:spPr>
        <p:txBody>
          <a:bodyPr/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6432" y="2914650"/>
            <a:ext cx="3528787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52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51586" y="1200150"/>
            <a:ext cx="8375650" cy="3623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97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1585" y="1200151"/>
            <a:ext cx="4090438" cy="36371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4736062" y="1200151"/>
            <a:ext cx="4090438" cy="36371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86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1586" y="1200151"/>
            <a:ext cx="8374914" cy="3235778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1055" y="4545977"/>
            <a:ext cx="4129088" cy="333375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6819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11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ue -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05217" y="0"/>
            <a:ext cx="7338787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77147" y="772992"/>
            <a:ext cx="6667501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7147" y="2914650"/>
            <a:ext cx="3528787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1348017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1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19051"/>
            <a:ext cx="6883400" cy="51625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57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941446" y="1200150"/>
            <a:ext cx="7885057" cy="3143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82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446" y="1200150"/>
            <a:ext cx="7885057" cy="3143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0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25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200151"/>
            <a:ext cx="7315200" cy="27432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7" y="4049318"/>
            <a:ext cx="3535363" cy="333375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94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38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9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5029200" cy="51434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685803"/>
            <a:ext cx="3200400" cy="3880247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8686800" cy="51434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74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51435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7" y="0"/>
            <a:ext cx="5488573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68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9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19051"/>
            <a:ext cx="6883400" cy="51625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75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200150"/>
            <a:ext cx="7885112" cy="3143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68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26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200151"/>
            <a:ext cx="7315200" cy="27432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7" y="4049318"/>
            <a:ext cx="3535363" cy="333375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4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18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66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5029200" cy="51434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685803"/>
            <a:ext cx="3200400" cy="3880247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9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8686800" cy="51434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41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51435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7" y="0"/>
            <a:ext cx="5488573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51435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36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19051"/>
            <a:ext cx="6883400" cy="51625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03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200150"/>
            <a:ext cx="7885112" cy="3143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1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200151"/>
            <a:ext cx="7315200" cy="27432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7" y="4049318"/>
            <a:ext cx="3535363" cy="333375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09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3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200151"/>
            <a:ext cx="7315200" cy="27432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7" y="4049318"/>
            <a:ext cx="3535363" cy="333375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51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4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52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5029200" cy="51434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685803"/>
            <a:ext cx="3200400" cy="3880247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8686800" cy="5143499"/>
          </a:xfrm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94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4" y="0"/>
            <a:ext cx="3271157" cy="51435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7" y="0"/>
            <a:ext cx="5488573" cy="51435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62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51435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98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19051"/>
            <a:ext cx="6883400" cy="51625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41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200150"/>
            <a:ext cx="7885112" cy="3143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77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2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24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200151"/>
            <a:ext cx="7315200" cy="27432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7" y="4049318"/>
            <a:ext cx="3535363" cy="333375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3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23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76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5029200" cy="51434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626100" y="685803"/>
            <a:ext cx="3200400" cy="388024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07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8686800" cy="5143499"/>
          </a:xfrm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5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4" y="0"/>
            <a:ext cx="3195053" cy="51435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7" y="0"/>
            <a:ext cx="5491749" cy="51435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98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51435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257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19051"/>
            <a:ext cx="6883400" cy="51625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772992"/>
            <a:ext cx="5038226" cy="1927349"/>
          </a:xfrm>
        </p:spPr>
        <p:txBody>
          <a:bodyPr/>
          <a:lstStyle>
            <a:lvl1pPr>
              <a:defRPr sz="40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745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941388" y="1200150"/>
            <a:ext cx="7885112" cy="3143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9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4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47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200151"/>
            <a:ext cx="7315200" cy="27432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7" y="4049318"/>
            <a:ext cx="3535363" cy="333375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54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91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89434" y="4517572"/>
            <a:ext cx="8454571" cy="62592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41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486400" y="0"/>
            <a:ext cx="36576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2437" y="0"/>
            <a:ext cx="4992062" cy="51435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5029200" cy="514349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685803"/>
            <a:ext cx="3200400" cy="3880247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>
                <a:solidFill>
                  <a:schemeClr val="bg1"/>
                </a:solidFill>
              </a:defRPr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>
                <a:solidFill>
                  <a:schemeClr val="bg1"/>
                </a:solidFill>
              </a:defRPr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>
                <a:solidFill>
                  <a:schemeClr val="bg1"/>
                </a:solidFill>
              </a:defRPr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>
                <a:solidFill>
                  <a:schemeClr val="bg1"/>
                </a:solidFill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87002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8686800" cy="5143499"/>
          </a:xfrm>
          <a:solidFill>
            <a:schemeClr val="tx1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3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4" y="0"/>
            <a:ext cx="3195053" cy="51435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7" y="0"/>
            <a:ext cx="5488573" cy="51435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60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457201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5143500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51435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37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19051"/>
            <a:ext cx="6883400" cy="51625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772992"/>
            <a:ext cx="5038226" cy="1927349"/>
          </a:xfrm>
        </p:spPr>
        <p:txBody>
          <a:bodyPr/>
          <a:lstStyle>
            <a:lvl1pPr>
              <a:defRPr sz="40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002D72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7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200150"/>
            <a:ext cx="7885112" cy="3143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47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5029200" cy="51434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685803"/>
            <a:ext cx="3200400" cy="3880247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1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200151"/>
            <a:ext cx="3818296" cy="339447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200151"/>
            <a:ext cx="3818296" cy="339447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35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200151"/>
            <a:ext cx="7315200" cy="27432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7" y="4049318"/>
            <a:ext cx="3535363" cy="333375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6170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53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89434" y="4517572"/>
            <a:ext cx="8454571" cy="6259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2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486400" y="0"/>
            <a:ext cx="3657600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3493" y="0"/>
            <a:ext cx="4992062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5029200" cy="514349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5791681" y="680648"/>
            <a:ext cx="3089852" cy="396755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9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8686800" cy="5143499"/>
          </a:xfrm>
          <a:solidFill>
            <a:srgbClr val="002D7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49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5143500"/>
          </a:xfrm>
          <a:prstGeom prst="rect">
            <a:avLst/>
          </a:prstGeom>
          <a:solidFill>
            <a:srgbClr val="002D72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7" y="0"/>
            <a:ext cx="5488573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56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457201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5143500"/>
          </a:xfrm>
          <a:solidFill>
            <a:srgbClr val="002D72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61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8686800" cy="51434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3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7" y="0"/>
            <a:ext cx="5488573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0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Relationship Id="rId8" Type="http://schemas.openxmlformats.org/officeDocument/2006/relationships/image" Target="../media/image6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theme" Target="../theme/theme3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theme" Target="../theme/theme4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theme" Target="../theme/theme5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Relationship Id="rId9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7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theme" Target="../theme/theme6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6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theme" Target="../theme/theme7.xml"/><Relationship Id="rId12" Type="http://schemas.openxmlformats.org/officeDocument/2006/relationships/image" Target="../media/image7.png"/><Relationship Id="rId13" Type="http://schemas.openxmlformats.org/officeDocument/2006/relationships/image" Target="../media/image8.png"/><Relationship Id="rId14" Type="http://schemas.openxmlformats.org/officeDocument/2006/relationships/image" Target="../media/image9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9.xml"/><Relationship Id="rId3" Type="http://schemas.openxmlformats.org/officeDocument/2006/relationships/slideLayout" Target="../slideLayouts/slideLayout60.xml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theme" Target="../theme/theme8.xml"/><Relationship Id="rId12" Type="http://schemas.openxmlformats.org/officeDocument/2006/relationships/image" Target="../media/image10.png"/><Relationship Id="rId13" Type="http://schemas.openxmlformats.org/officeDocument/2006/relationships/image" Target="../media/image7.png"/><Relationship Id="rId14" Type="http://schemas.openxmlformats.org/officeDocument/2006/relationships/image" Target="../media/image9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9.xml"/><Relationship Id="rId3" Type="http://schemas.openxmlformats.org/officeDocument/2006/relationships/slideLayout" Target="../slideLayouts/slideLayout70.xml"/><Relationship Id="rId4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5.xml"/><Relationship Id="rId9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6" y="205979"/>
            <a:ext cx="7885057" cy="85725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6" y="1200151"/>
            <a:ext cx="7885057" cy="339447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5" y="4805364"/>
            <a:ext cx="1561390" cy="114304"/>
          </a:xfrm>
          <a:prstGeom prst="rect">
            <a:avLst/>
          </a:prstGeom>
        </p:spPr>
      </p:pic>
      <p:pic>
        <p:nvPicPr>
          <p:cNvPr id="9" name="Picture 8" descr="bugs-01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7" y="4626606"/>
            <a:ext cx="704041" cy="41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8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2" r:id="rId5"/>
    <p:sldLayoutId id="2147484074" r:id="rId6"/>
    <p:sldLayoutId id="2147484013" r:id="rId7"/>
    <p:sldLayoutId id="2147484014" r:id="rId8"/>
    <p:sldLayoutId id="2147484015" r:id="rId9"/>
    <p:sldLayoutId id="2147484016" r:id="rId10"/>
    <p:sldLayoutId id="2147484105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5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6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1586" y="205979"/>
            <a:ext cx="8374914" cy="85725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586" y="1200151"/>
            <a:ext cx="8374914" cy="363038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6878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2" r:id="rId5"/>
    <p:sldLayoutId id="2147484073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8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9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6" y="205979"/>
            <a:ext cx="7885057" cy="85725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6" y="1200151"/>
            <a:ext cx="7885057" cy="339447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5" y="4805364"/>
            <a:ext cx="1561390" cy="114304"/>
          </a:xfrm>
          <a:prstGeom prst="rect">
            <a:avLst/>
          </a:prstGeom>
        </p:spPr>
      </p:pic>
      <p:pic>
        <p:nvPicPr>
          <p:cNvPr id="12" name="Picture 11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7" y="4626606"/>
            <a:ext cx="704041" cy="41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6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4" r:id="rId5"/>
    <p:sldLayoutId id="2147484075" r:id="rId6"/>
    <p:sldLayoutId id="2147484025" r:id="rId7"/>
    <p:sldLayoutId id="2147484026" r:id="rId8"/>
    <p:sldLayoutId id="2147484027" r:id="rId9"/>
    <p:sldLayoutId id="2147484028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6" y="205979"/>
            <a:ext cx="7885057" cy="85725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6" y="1200151"/>
            <a:ext cx="7885057" cy="339447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5" y="4805364"/>
            <a:ext cx="1561390" cy="114304"/>
          </a:xfrm>
          <a:prstGeom prst="rect">
            <a:avLst/>
          </a:prstGeom>
        </p:spPr>
      </p:pic>
      <p:pic>
        <p:nvPicPr>
          <p:cNvPr id="12" name="Picture 11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7" y="4626606"/>
            <a:ext cx="704041" cy="41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4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6" r:id="rId5"/>
    <p:sldLayoutId id="2147484076" r:id="rId6"/>
    <p:sldLayoutId id="2147484037" r:id="rId7"/>
    <p:sldLayoutId id="2147484038" r:id="rId8"/>
    <p:sldLayoutId id="2147484039" r:id="rId9"/>
    <p:sldLayoutId id="2147484040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6" y="205979"/>
            <a:ext cx="7885057" cy="85725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6" y="1200151"/>
            <a:ext cx="7885057" cy="339447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5" y="4805364"/>
            <a:ext cx="1561390" cy="114304"/>
          </a:xfrm>
          <a:prstGeom prst="rect">
            <a:avLst/>
          </a:prstGeom>
        </p:spPr>
      </p:pic>
      <p:pic>
        <p:nvPicPr>
          <p:cNvPr id="12" name="Picture 11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7" y="4626606"/>
            <a:ext cx="704041" cy="41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3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8" r:id="rId5"/>
    <p:sldLayoutId id="2147484077" r:id="rId6"/>
    <p:sldLayoutId id="2147484049" r:id="rId7"/>
    <p:sldLayoutId id="2147484050" r:id="rId8"/>
    <p:sldLayoutId id="2147484051" r:id="rId9"/>
    <p:sldLayoutId id="2147484052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6" y="205979"/>
            <a:ext cx="7885057" cy="85725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6" y="1200151"/>
            <a:ext cx="7885057" cy="339447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5" y="4805364"/>
            <a:ext cx="1561390" cy="114304"/>
          </a:xfrm>
          <a:prstGeom prst="rect">
            <a:avLst/>
          </a:prstGeom>
        </p:spPr>
      </p:pic>
      <p:pic>
        <p:nvPicPr>
          <p:cNvPr id="12" name="Picture 11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7" y="4626606"/>
            <a:ext cx="704041" cy="41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2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60" r:id="rId5"/>
    <p:sldLayoutId id="2147484078" r:id="rId6"/>
    <p:sldLayoutId id="2147484061" r:id="rId7"/>
    <p:sldLayoutId id="2147484062" r:id="rId8"/>
    <p:sldLayoutId id="2147484063" r:id="rId9"/>
    <p:sldLayoutId id="2147484064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6" y="205979"/>
            <a:ext cx="7885057" cy="85725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6" y="1200151"/>
            <a:ext cx="7885057" cy="339447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FooterText_whit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5" y="4805364"/>
            <a:ext cx="1561390" cy="114304"/>
          </a:xfrm>
          <a:prstGeom prst="rect">
            <a:avLst/>
          </a:prstGeom>
        </p:spPr>
      </p:pic>
      <p:pic>
        <p:nvPicPr>
          <p:cNvPr id="23" name="Picture 22" descr="bugs-02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4629153"/>
            <a:ext cx="704112" cy="41911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464627" cy="5144096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F1C4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bg1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bg1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6" y="205979"/>
            <a:ext cx="7885057" cy="85725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6" y="1200151"/>
            <a:ext cx="7885057" cy="339447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-1"/>
            <a:ext cx="457200" cy="5143500"/>
          </a:xfrm>
          <a:prstGeom prst="rect">
            <a:avLst/>
          </a:prstGeom>
          <a:solidFill>
            <a:schemeClr val="accent2"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ugs-03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4629153"/>
            <a:ext cx="704112" cy="419114"/>
          </a:xfrm>
          <a:prstGeom prst="rect">
            <a:avLst/>
          </a:prstGeom>
        </p:spPr>
      </p:pic>
      <p:pic>
        <p:nvPicPr>
          <p:cNvPr id="11" name="Picture 10" descr="FooterText_white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5" y="4805364"/>
            <a:ext cx="1561390" cy="11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0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F1C4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bg1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bg1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NANOS1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0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5546" y="200265"/>
            <a:ext cx="8101254" cy="65559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/>
              <a:t>R</a:t>
            </a:r>
            <a:r>
              <a:rPr lang="en-US" dirty="0" smtClean="0"/>
              <a:t>isky missense variant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1157" y="3545873"/>
            <a:ext cx="7465968" cy="964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/>
              <a:buChar char="•"/>
            </a:pPr>
            <a:r>
              <a:rPr lang="en-US" sz="1100" b="1" dirty="0" smtClean="0"/>
              <a:t>L: </a:t>
            </a:r>
            <a:r>
              <a:rPr lang="en-US" sz="1100" dirty="0" smtClean="0"/>
              <a:t>LOD score of variants in +/- 250 Kb range of rs191267549. </a:t>
            </a:r>
            <a:r>
              <a:rPr lang="en-US" sz="1100" b="1" dirty="0" smtClean="0"/>
              <a:t>R: </a:t>
            </a:r>
            <a:r>
              <a:rPr lang="en-US" sz="1100" dirty="0" smtClean="0"/>
              <a:t>Genotype of rs966384 (up)</a:t>
            </a:r>
          </a:p>
          <a:p>
            <a:pPr marL="171450" indent="-171450">
              <a:lnSpc>
                <a:spcPct val="130000"/>
              </a:lnSpc>
              <a:buFont typeface="Arial"/>
              <a:buChar char="•"/>
            </a:pPr>
            <a:r>
              <a:rPr lang="en-US" sz="1100" dirty="0" smtClean="0"/>
              <a:t>Diseases </a:t>
            </a:r>
            <a:r>
              <a:rPr lang="en-US" sz="1100" dirty="0"/>
              <a:t>associated with NANOS1 include </a:t>
            </a:r>
            <a:r>
              <a:rPr lang="en-US" sz="1100" dirty="0" smtClean="0"/>
              <a:t>atherosclerosis</a:t>
            </a:r>
            <a:r>
              <a:rPr lang="en-US" sz="1100" i="1" dirty="0" smtClean="0"/>
              <a:t> (APOE4 is also related with atherosclerosis)</a:t>
            </a:r>
          </a:p>
          <a:p>
            <a:pPr marL="171450" indent="-171450">
              <a:lnSpc>
                <a:spcPct val="130000"/>
              </a:lnSpc>
              <a:buFont typeface="Arial"/>
              <a:buChar char="•"/>
            </a:pPr>
            <a:r>
              <a:rPr lang="en-US" sz="1100" dirty="0" smtClean="0"/>
              <a:t>GO </a:t>
            </a:r>
            <a:r>
              <a:rPr lang="en-US" sz="1100" dirty="0"/>
              <a:t>annotations </a:t>
            </a:r>
            <a:r>
              <a:rPr lang="en-US" sz="1100" dirty="0" smtClean="0"/>
              <a:t>include </a:t>
            </a:r>
            <a:r>
              <a:rPr lang="en-US" sz="1100" dirty="0"/>
              <a:t>RNA binding and translation repressor </a:t>
            </a:r>
            <a:r>
              <a:rPr lang="en-US" sz="1100" dirty="0" smtClean="0"/>
              <a:t>activity</a:t>
            </a:r>
          </a:p>
          <a:p>
            <a:pPr marL="171450" indent="-171450">
              <a:lnSpc>
                <a:spcPct val="130000"/>
              </a:lnSpc>
              <a:buFont typeface="Arial"/>
              <a:buChar char="•"/>
            </a:pPr>
            <a:r>
              <a:rPr lang="en-US" sz="1100" dirty="0">
                <a:solidFill>
                  <a:srgbClr val="FF0000"/>
                </a:solidFill>
              </a:rPr>
              <a:t>Mutant locus is an open region in neuron by ATAC </a:t>
            </a:r>
            <a:r>
              <a:rPr lang="en-US" sz="1100" dirty="0" smtClean="0">
                <a:solidFill>
                  <a:srgbClr val="FF0000"/>
                </a:solidFill>
              </a:rPr>
              <a:t>sequencing</a:t>
            </a: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8" name="Picture 7" descr="geno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99"/>
          <a:stretch/>
        </p:blipFill>
        <p:spPr>
          <a:xfrm>
            <a:off x="5080924" y="1283876"/>
            <a:ext cx="3327850" cy="1554480"/>
          </a:xfrm>
          <a:prstGeom prst="rect">
            <a:avLst/>
          </a:prstGeom>
        </p:spPr>
      </p:pic>
      <p:pic>
        <p:nvPicPr>
          <p:cNvPr id="9" name="Picture 8" descr="GLM_SNP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57" y="741713"/>
            <a:ext cx="4200642" cy="28004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63333" y="1677046"/>
            <a:ext cx="58221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MUT</a:t>
            </a:r>
            <a:r>
              <a:rPr lang="en-US" sz="1050" baseline="30000" dirty="0" smtClean="0"/>
              <a:t>-/-</a:t>
            </a:r>
          </a:p>
          <a:p>
            <a:r>
              <a:rPr lang="en-US" sz="1050" dirty="0" smtClean="0"/>
              <a:t>MUT</a:t>
            </a:r>
            <a:r>
              <a:rPr lang="en-US" sz="1050" baseline="30000" dirty="0" smtClean="0"/>
              <a:t>-/+</a:t>
            </a:r>
            <a:endParaRPr lang="en-US" sz="1050" baseline="30000" dirty="0"/>
          </a:p>
          <a:p>
            <a:r>
              <a:rPr lang="en-US" sz="1050" dirty="0" smtClean="0"/>
              <a:t>MUT</a:t>
            </a:r>
            <a:r>
              <a:rPr lang="en-US" sz="1050" baseline="30000" dirty="0" smtClean="0"/>
              <a:t>+/</a:t>
            </a:r>
            <a:r>
              <a:rPr lang="en-US" sz="1050" baseline="300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12391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annotation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1445" y="1063229"/>
            <a:ext cx="7602415" cy="3395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Molecular Function: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metal ion binding; protein binding; RNA binding; translation repressor activity; zinc ion binding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Biological Process: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cell migration; epithelial cell migration; negative regulation of translation; positive regulation of nuclear-transcribed mRNA catabolic process, </a:t>
            </a:r>
            <a:r>
              <a:rPr lang="en-US" sz="1600" dirty="0" err="1"/>
              <a:t>deadenylation</a:t>
            </a:r>
            <a:r>
              <a:rPr lang="en-US" sz="1600" dirty="0"/>
              <a:t>-dependent decay; regulation of translation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Cellular Component: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cytoplasm; </a:t>
            </a:r>
            <a:r>
              <a:rPr lang="en-US" sz="1600" dirty="0" err="1"/>
              <a:t>perinuclear</a:t>
            </a:r>
            <a:r>
              <a:rPr lang="en-US" sz="1600" dirty="0"/>
              <a:t> region of cytoplasm</a:t>
            </a:r>
          </a:p>
        </p:txBody>
      </p:sp>
    </p:spTree>
    <p:extLst>
      <p:ext uri="{BB962C8B-B14F-4D97-AF65-F5344CB8AC3E}">
        <p14:creationId xmlns:p14="http://schemas.microsoft.com/office/powerpoint/2010/main" val="2081995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pathways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1445" y="1063229"/>
            <a:ext cx="7602415" cy="4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NANOS1 is not annotated in KEGG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54924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IPA interaction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 descr="IPA-interaction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6" b="8707"/>
          <a:stretch/>
        </p:blipFill>
        <p:spPr>
          <a:xfrm>
            <a:off x="2392164" y="1063229"/>
            <a:ext cx="3640495" cy="25794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57203" y="3861669"/>
            <a:ext cx="66992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Solid line: protein-protein binding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Minocycline, as a chemical drug, decrease expression of NANOS1 mRNA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Mutant DICER1, as a enzyme, increase expression of human NANOS1 mRNA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01323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expression paper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4096" y="1273685"/>
            <a:ext cx="6237605" cy="1367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Integrative genomics identifies APOE/e4 effectors in Alzheimer’s disease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Paper retracted, but claimed the RNA-</a:t>
            </a:r>
            <a:r>
              <a:rPr lang="en-US" sz="1400" dirty="0" err="1" smtClean="0"/>
              <a:t>seq</a:t>
            </a:r>
            <a:r>
              <a:rPr lang="en-US" sz="1400" dirty="0" smtClean="0"/>
              <a:t> and analysis parts still stand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NANOS1 appeared in multiple modules: </a:t>
            </a:r>
            <a:r>
              <a:rPr lang="en-US" sz="1400" dirty="0" err="1" smtClean="0"/>
              <a:t>Magneta</a:t>
            </a:r>
            <a:r>
              <a:rPr lang="en-US" sz="1400" dirty="0" smtClean="0"/>
              <a:t>, Green Yellow, Blue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Appended excel file contains functional relevance of each module</a:t>
            </a:r>
          </a:p>
        </p:txBody>
      </p:sp>
    </p:spTree>
    <p:extLst>
      <p:ext uri="{BB962C8B-B14F-4D97-AF65-F5344CB8AC3E}">
        <p14:creationId xmlns:p14="http://schemas.microsoft.com/office/powerpoint/2010/main" val="180258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NANOS1 target genes, as a TF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 descr="iRegulon-TF-target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456" y="1303239"/>
            <a:ext cx="3871377" cy="28155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18353" y="4130497"/>
            <a:ext cx="1587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Tools: </a:t>
            </a:r>
            <a:r>
              <a:rPr lang="en-US" sz="1600" dirty="0" err="1" smtClean="0"/>
              <a:t>iRegulon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983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NANOS1 in mouse (Gareth data)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 descr="time_seri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67" y="1264166"/>
            <a:ext cx="8202554" cy="325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69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NANOS1 in mouse (Gareth data)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1569" y="1063229"/>
            <a:ext cx="6596678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No trends in the </a:t>
            </a:r>
            <a:r>
              <a:rPr lang="en-US" dirty="0"/>
              <a:t>B6, ApoE4, </a:t>
            </a:r>
            <a:r>
              <a:rPr lang="en-US" dirty="0" err="1"/>
              <a:t>Apoe</a:t>
            </a:r>
            <a:r>
              <a:rPr lang="en-US" dirty="0"/>
              <a:t>, Bin1, Cd2ap, </a:t>
            </a:r>
            <a:r>
              <a:rPr lang="en-US" dirty="0" err="1"/>
              <a:t>Clu</a:t>
            </a:r>
            <a:r>
              <a:rPr lang="en-US" dirty="0"/>
              <a:t> </a:t>
            </a:r>
            <a:r>
              <a:rPr lang="en-US" dirty="0" smtClean="0"/>
              <a:t>dataset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436" y="1663427"/>
            <a:ext cx="5475012" cy="319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53138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Template_16x9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ark Blue - Simple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ight Blue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Dark Green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Dark Grey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Rose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Dark Grey Solid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rgbClr val="FFFFFF"/>
            </a:solidFill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Dark Blue Solid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rgbClr val="FFFFFF"/>
            </a:solidFill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Powerpoint_Template_16x9.potx</Template>
  <TotalTime>4187</TotalTime>
  <Words>276</Words>
  <Application>Microsoft Macintosh PowerPoint</Application>
  <PresentationFormat>On-screen Show (16:9)</PresentationFormat>
  <Paragraphs>40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Powerpoint_Template_16x9</vt:lpstr>
      <vt:lpstr>Dark Blue - Simple</vt:lpstr>
      <vt:lpstr>Light Blue Master</vt:lpstr>
      <vt:lpstr>Dark Green Master</vt:lpstr>
      <vt:lpstr>Dark Grey Master</vt:lpstr>
      <vt:lpstr>Rose Master</vt:lpstr>
      <vt:lpstr>Dark Grey Solid Master</vt:lpstr>
      <vt:lpstr>Dark Blue Solid Master</vt:lpstr>
      <vt:lpstr>NANOS1</vt:lpstr>
      <vt:lpstr>PowerPoint Presentation</vt:lpstr>
      <vt:lpstr>GO annotation</vt:lpstr>
      <vt:lpstr>Canonical pathways</vt:lpstr>
      <vt:lpstr>IPA interaction</vt:lpstr>
      <vt:lpstr>Gene expression paper</vt:lpstr>
      <vt:lpstr>NANOS1 target genes, as a TF</vt:lpstr>
      <vt:lpstr>NANOS1 in mouse (Gareth data)</vt:lpstr>
      <vt:lpstr>NANOS1 in mouse (Gareth data)</vt:lpstr>
    </vt:vector>
  </TitlesOfParts>
  <Manager/>
  <Company>Sametz Blackstone Associates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Aaron Powers</dc:creator>
  <cp:keywords/>
  <dc:description/>
  <cp:lastModifiedBy>Xulong Wang</cp:lastModifiedBy>
  <cp:revision>235</cp:revision>
  <dcterms:created xsi:type="dcterms:W3CDTF">2013-06-03T21:39:57Z</dcterms:created>
  <dcterms:modified xsi:type="dcterms:W3CDTF">2016-02-14T15:19:29Z</dcterms:modified>
  <cp:category/>
</cp:coreProperties>
</file>