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7" d="100"/>
          <a:sy n="157" d="100"/>
        </p:scale>
        <p:origin x="-1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5DD0-8C0A-5744-BA78-1EA1C6E1F35C}" type="datetimeFigureOut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67B-333F-7740-AB10-2C3EB336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9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5DD0-8C0A-5744-BA78-1EA1C6E1F35C}" type="datetimeFigureOut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67B-333F-7740-AB10-2C3EB336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6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5DD0-8C0A-5744-BA78-1EA1C6E1F35C}" type="datetimeFigureOut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67B-333F-7740-AB10-2C3EB336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8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5DD0-8C0A-5744-BA78-1EA1C6E1F35C}" type="datetimeFigureOut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67B-333F-7740-AB10-2C3EB336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5DD0-8C0A-5744-BA78-1EA1C6E1F35C}" type="datetimeFigureOut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67B-333F-7740-AB10-2C3EB336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1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5DD0-8C0A-5744-BA78-1EA1C6E1F35C}" type="datetimeFigureOut">
              <a:rPr lang="en-US" smtClean="0"/>
              <a:t>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67B-333F-7740-AB10-2C3EB336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6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5DD0-8C0A-5744-BA78-1EA1C6E1F35C}" type="datetimeFigureOut">
              <a:rPr lang="en-US" smtClean="0"/>
              <a:t>2/12/14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67B-333F-7740-AB10-2C3EB336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4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5DD0-8C0A-5744-BA78-1EA1C6E1F35C}" type="datetimeFigureOut">
              <a:rPr lang="en-US" smtClean="0"/>
              <a:t>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67B-333F-7740-AB10-2C3EB336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7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5DD0-8C0A-5744-BA78-1EA1C6E1F35C}" type="datetimeFigureOut">
              <a:rPr lang="en-US" smtClean="0"/>
              <a:t>2/12/14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67B-333F-7740-AB10-2C3EB336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9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5DD0-8C0A-5744-BA78-1EA1C6E1F35C}" type="datetimeFigureOut">
              <a:rPr lang="en-US" smtClean="0"/>
              <a:t>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67B-333F-7740-AB10-2C3EB336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8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5DD0-8C0A-5744-BA78-1EA1C6E1F35C}" type="datetimeFigureOut">
              <a:rPr lang="en-US" smtClean="0"/>
              <a:t>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67B-333F-7740-AB10-2C3EB336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3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D5DD0-8C0A-5744-BA78-1EA1C6E1F35C}" type="datetimeFigureOut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1967B-333F-7740-AB10-2C3EB336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2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710466"/>
              </p:ext>
            </p:extLst>
          </p:nvPr>
        </p:nvGraphicFramePr>
        <p:xfrm>
          <a:off x="64712" y="594361"/>
          <a:ext cx="8946825" cy="5669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799"/>
                <a:gridCol w="1480352"/>
                <a:gridCol w="1690674"/>
              </a:tblGrid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Title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Citation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Associated Genes in Loci</a:t>
                      </a:r>
                      <a:endParaRPr lang="en-US" sz="900" dirty="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TREM2 variants in Alzheimer’s disease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Guerreiro</a:t>
                      </a:r>
                      <a:r>
                        <a:rPr lang="en-US" sz="900" dirty="0" smtClean="0"/>
                        <a:t> et al., 2013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Trem2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Variant of TREM2 associated</a:t>
                      </a:r>
                      <a:r>
                        <a:rPr lang="en-US" sz="900" baseline="0" dirty="0" smtClean="0"/>
                        <a:t> with the risk of Alzheimer’s disease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Jonsson</a:t>
                      </a:r>
                      <a:r>
                        <a:rPr lang="en-US" sz="900" dirty="0" smtClean="0"/>
                        <a:t> et al., 2013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Trem2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Integrated systems approach identifies genetic nodes and networks in late-onset Alzheimer’s disease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Zhang et al., 2013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rgbClr val="FF0000"/>
                          </a:solidFill>
                        </a:rPr>
                        <a:t>Tyrobp</a:t>
                      </a: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 (network-inferred)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Genome-wide association</a:t>
                      </a:r>
                      <a:r>
                        <a:rPr lang="en-US" sz="900" baseline="0" dirty="0" smtClean="0"/>
                        <a:t> study identifies variants at CLU and CR1 associated with Alzheimer’s disease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Lambert et al., 2009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rgbClr val="FF0000"/>
                          </a:solidFill>
                        </a:rPr>
                        <a:t>Clu</a:t>
                      </a: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, Cd2ap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Common variants at ABCA7, MS4A6A/MS4A4E,</a:t>
                      </a:r>
                      <a:r>
                        <a:rPr lang="en-US" sz="900" baseline="0" dirty="0" smtClean="0"/>
                        <a:t> EPHA1, CD33 and CD2AP are associated with Alzheimer’s disease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Hollingworth</a:t>
                      </a:r>
                      <a:r>
                        <a:rPr lang="en-US" sz="900" dirty="0" smtClean="0"/>
                        <a:t> et</a:t>
                      </a:r>
                      <a:r>
                        <a:rPr lang="en-US" sz="900" baseline="0" dirty="0" smtClean="0"/>
                        <a:t> al., 2011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Abca7, Ms4a, Epha1, Cd2ap</a:t>
                      </a:r>
                      <a:endParaRPr lang="en-US" sz="900" dirty="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Common variants at MS4A4/MS4A6E, CD2AP, CD33 and EPHA1 are associated</a:t>
                      </a:r>
                      <a:r>
                        <a:rPr lang="en-US" sz="900" baseline="0" dirty="0" smtClean="0"/>
                        <a:t> with late-onset Alzheimer’s disease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Naj</a:t>
                      </a:r>
                      <a:r>
                        <a:rPr lang="en-US" sz="900" dirty="0" smtClean="0"/>
                        <a:t> et al., 2011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Ms4a, Cd2ap, Cd33,</a:t>
                      </a:r>
                      <a:r>
                        <a:rPr lang="en-US" sz="900" baseline="0" dirty="0" smtClean="0">
                          <a:solidFill>
                            <a:srgbClr val="FF0000"/>
                          </a:solidFill>
                        </a:rPr>
                        <a:t> Epha1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Meta-analysis for genome-wide association study</a:t>
                      </a:r>
                      <a:r>
                        <a:rPr lang="en-US" sz="900" baseline="0" dirty="0" smtClean="0"/>
                        <a:t> identifies multiple variants at the BIN1 locus associated with late-onset Alzheimer’s disease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Hu et al., 2011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Bin1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APOE and BCHE as modulators of cerebral amyloid deposition: a </a:t>
                      </a:r>
                      <a:r>
                        <a:rPr lang="en-US" sz="900" dirty="0" err="1" smtClean="0"/>
                        <a:t>florbetapir</a:t>
                      </a:r>
                      <a:r>
                        <a:rPr lang="en-US" sz="900" dirty="0" smtClean="0"/>
                        <a:t> PET genome-wide association</a:t>
                      </a:r>
                      <a:r>
                        <a:rPr lang="en-US" sz="900" baseline="0" dirty="0" smtClean="0"/>
                        <a:t> study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Ramanan</a:t>
                      </a:r>
                      <a:r>
                        <a:rPr lang="en-US" sz="900" dirty="0" smtClean="0"/>
                        <a:t> et al., 2013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Apoe</a:t>
                      </a:r>
                      <a:r>
                        <a:rPr lang="en-US" sz="900" dirty="0" smtClean="0"/>
                        <a:t>, </a:t>
                      </a:r>
                      <a:r>
                        <a:rPr lang="en-US" sz="900" dirty="0" err="1" smtClean="0"/>
                        <a:t>Bche</a:t>
                      </a:r>
                      <a:endParaRPr lang="en-US" sz="900" dirty="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Rare coding variants in phospholipase D3 (PLD3) confer risk for Alzheimer’s disease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Cruchaga</a:t>
                      </a:r>
                      <a:r>
                        <a:rPr lang="en-US" sz="900" baseline="0" dirty="0" smtClean="0"/>
                        <a:t> et al., 2013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Pld3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Dementia revealed: novel chromosome 6 locus for late-onset Alzheimer</a:t>
                      </a:r>
                      <a:r>
                        <a:rPr lang="en-US" sz="900" baseline="0" dirty="0" smtClean="0"/>
                        <a:t> disease provides genetic evidence for </a:t>
                      </a:r>
                      <a:r>
                        <a:rPr lang="en-US" sz="900" baseline="0" dirty="0" err="1" smtClean="0"/>
                        <a:t>folate</a:t>
                      </a:r>
                      <a:r>
                        <a:rPr lang="en-US" sz="900" baseline="0" dirty="0" smtClean="0"/>
                        <a:t>-pathway abnormalities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Naj</a:t>
                      </a:r>
                      <a:r>
                        <a:rPr lang="en-US" sz="900" dirty="0" smtClean="0"/>
                        <a:t> et al., 2010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rgbClr val="FF0000"/>
                          </a:solidFill>
                        </a:rPr>
                        <a:t>Apoe</a:t>
                      </a: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, Mthfd1l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Genome-wide association study identifies</a:t>
                      </a:r>
                      <a:r>
                        <a:rPr lang="en-US" sz="900" baseline="0" dirty="0" smtClean="0"/>
                        <a:t> variants at CLU and PICALM associated with Alzheimer’s disease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Harold</a:t>
                      </a:r>
                      <a:r>
                        <a:rPr lang="en-US" sz="900" baseline="0" dirty="0" smtClean="0"/>
                        <a:t> et al., 2009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Clu</a:t>
                      </a:r>
                      <a:r>
                        <a:rPr lang="en-US" sz="900" dirty="0" smtClean="0"/>
                        <a:t>, </a:t>
                      </a:r>
                      <a:r>
                        <a:rPr lang="en-US" sz="900" dirty="0" err="1" smtClean="0"/>
                        <a:t>Picalm</a:t>
                      </a:r>
                      <a:endParaRPr lang="en-US" sz="900" dirty="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Genetic association of complement receptor 1 polymorphism rs3818361</a:t>
                      </a:r>
                      <a:r>
                        <a:rPr lang="en-US" sz="900" baseline="0" dirty="0" smtClean="0"/>
                        <a:t> in Alzheimer’s disease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Antunez</a:t>
                      </a:r>
                      <a:r>
                        <a:rPr lang="en-US" sz="900" dirty="0" smtClean="0"/>
                        <a:t> et al., 2011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Cr1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GAB2 alleles modify Alzheimer’s risk</a:t>
                      </a:r>
                      <a:r>
                        <a:rPr lang="en-US" sz="900" baseline="0" dirty="0" smtClean="0"/>
                        <a:t> in APOE epsilon4 carriers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Reiman</a:t>
                      </a:r>
                      <a:r>
                        <a:rPr lang="en-US" sz="900" dirty="0" smtClean="0"/>
                        <a:t> et al., 2007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Gab2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SORL1 is genetically associated with late-onset</a:t>
                      </a:r>
                      <a:r>
                        <a:rPr lang="en-US" sz="900" baseline="0" dirty="0" smtClean="0"/>
                        <a:t> Alzheimer’s disease in Japanese, Korean and Caucasians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Miyashita et al.,</a:t>
                      </a:r>
                      <a:r>
                        <a:rPr lang="en-US" sz="900" baseline="0" dirty="0" smtClean="0"/>
                        <a:t> 2013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Sorl1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Variants in the ATP-binding cassette transporter (ABCA7), </a:t>
                      </a:r>
                      <a:r>
                        <a:rPr lang="en-US" sz="900" dirty="0" err="1" smtClean="0"/>
                        <a:t>apolipoprotein</a:t>
                      </a:r>
                      <a:r>
                        <a:rPr lang="en-US" sz="900" dirty="0" smtClean="0"/>
                        <a:t> E4,</a:t>
                      </a:r>
                      <a:r>
                        <a:rPr lang="en-US" sz="900" baseline="0" dirty="0" smtClean="0"/>
                        <a:t> and the risk of late-onset Alzheimer disease in African Americans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Reitz et al., 2013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Abca7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Association of CLU and PICALM variants with Alzheimer’s disease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Kamboh</a:t>
                      </a:r>
                      <a:r>
                        <a:rPr lang="en-US" sz="900" dirty="0" smtClean="0"/>
                        <a:t> et al., 2010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Clu</a:t>
                      </a:r>
                      <a:r>
                        <a:rPr lang="en-US" sz="900" dirty="0" smtClean="0"/>
                        <a:t>, </a:t>
                      </a:r>
                      <a:r>
                        <a:rPr lang="en-US" sz="900" dirty="0" err="1" smtClean="0"/>
                        <a:t>Picalm</a:t>
                      </a:r>
                      <a:endParaRPr lang="en-US" sz="900" dirty="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Meta-analysis of 74046 individuals identifies 11 new susceptibility loci</a:t>
                      </a:r>
                      <a:r>
                        <a:rPr lang="en-US" sz="900" baseline="0" dirty="0" smtClean="0"/>
                        <a:t> for Alzheimer’s disease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Lambert et al., 2013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Cr1, Bin1, Cd2ap, Epha1, </a:t>
                      </a:r>
                      <a:r>
                        <a:rPr lang="en-US" sz="900" dirty="0" err="1" smtClean="0">
                          <a:solidFill>
                            <a:srgbClr val="FF0000"/>
                          </a:solidFill>
                        </a:rPr>
                        <a:t>Clu</a:t>
                      </a: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, Ms4a6a, </a:t>
                      </a:r>
                      <a:r>
                        <a:rPr lang="en-US" sz="900" dirty="0" err="1" smtClean="0">
                          <a:solidFill>
                            <a:srgbClr val="FF0000"/>
                          </a:solidFill>
                        </a:rPr>
                        <a:t>Picalm</a:t>
                      </a: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, Abca7, Cd33, Hla-drb5-hla-drb1, Ptk2b, Sorl1, Slc24a4-Rin3, Dsg2, Inpp5d, Mef2c, Nme8, Zcwpw1, Celf1,</a:t>
                      </a:r>
                      <a:r>
                        <a:rPr lang="en-US" sz="900" baseline="0" dirty="0" smtClean="0">
                          <a:solidFill>
                            <a:srgbClr val="FF0000"/>
                          </a:solidFill>
                        </a:rPr>
                        <a:t> Fermt2, Cass4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Genome-wide association study of the rate of cognitive decline in Alzheimer’s disease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Sherva</a:t>
                      </a:r>
                      <a:r>
                        <a:rPr lang="en-US" sz="900" dirty="0" smtClean="0"/>
                        <a:t> et al., 2014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Spon1</a:t>
                      </a:r>
                      <a:endParaRPr lang="en-US" sz="900" dirty="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17648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GWAS studies on Alzheimer’s and the associated genes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12" y="6390821"/>
            <a:ext cx="29418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Studies with associated genes in red were designed for late-onset.</a:t>
            </a:r>
            <a:endParaRPr 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1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98796"/>
              </p:ext>
            </p:extLst>
          </p:nvPr>
        </p:nvGraphicFramePr>
        <p:xfrm>
          <a:off x="64712" y="97079"/>
          <a:ext cx="8946825" cy="662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88"/>
                <a:gridCol w="728042"/>
                <a:gridCol w="2823183"/>
                <a:gridCol w="4093212"/>
              </a:tblGrid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Gene Symbol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Late-onset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Howell Lab Access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Function &amp; Notes</a:t>
                      </a:r>
                      <a:endParaRPr lang="en-US" sz="900" dirty="0" smtClean="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APOE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 Howell lab and making new ones with GRS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PICALM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 </a:t>
                      </a:r>
                      <a:r>
                        <a:rPr lang="en-US" sz="900" dirty="0" err="1" smtClean="0"/>
                        <a:t>howell</a:t>
                      </a:r>
                      <a:r>
                        <a:rPr lang="en-US" sz="900" dirty="0" smtClean="0"/>
                        <a:t> lab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Howell lab humanizing mouse (with DI funds)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BIN1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 </a:t>
                      </a:r>
                      <a:r>
                        <a:rPr lang="en-US" sz="900" dirty="0" err="1" smtClean="0"/>
                        <a:t>howell</a:t>
                      </a:r>
                      <a:r>
                        <a:rPr lang="en-US" sz="900" dirty="0" smtClean="0"/>
                        <a:t> lab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MS4A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CD2AP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 </a:t>
                      </a:r>
                      <a:r>
                        <a:rPr lang="en-US" sz="900" dirty="0" err="1" smtClean="0"/>
                        <a:t>howell</a:t>
                      </a:r>
                      <a:r>
                        <a:rPr lang="en-US" sz="900" baseline="0" dirty="0" smtClean="0"/>
                        <a:t> lab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EPHA1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ABCA7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Ordered for KOMP project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SORL1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Collaborating with Bruce Lamb</a:t>
                      </a:r>
                      <a:r>
                        <a:rPr lang="en-US" sz="900" baseline="0" dirty="0" smtClean="0"/>
                        <a:t> who has model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Plans to send</a:t>
                      </a:r>
                      <a:r>
                        <a:rPr lang="en-US" sz="900" baseline="0" dirty="0" smtClean="0"/>
                        <a:t> tissue for gene expression</a:t>
                      </a:r>
                      <a:endParaRPr lang="en-US" sz="900" dirty="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HLA-DRB5/</a:t>
                      </a:r>
                      <a:r>
                        <a:rPr lang="en-US" sz="900" dirty="0" smtClean="0"/>
                        <a:t>HLA-0DRB1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PTK2B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SLC24A4</a:t>
                      </a:r>
                      <a:r>
                        <a:rPr lang="en-US" sz="900" dirty="0" smtClean="0"/>
                        <a:t>-RIN3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DSG2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INPP5D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MEF2C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NME8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ZCWPW1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CELF1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Possible interest with Wayne’s lab (CELF4 get seizures)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FERMT2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CASS4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PLD3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CD33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MTHFD1L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GAB2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PSEN1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 </a:t>
                      </a:r>
                      <a:r>
                        <a:rPr lang="en-US" sz="900" dirty="0" err="1" smtClean="0"/>
                        <a:t>howell</a:t>
                      </a:r>
                      <a:r>
                        <a:rPr lang="en-US" sz="900" dirty="0" smtClean="0"/>
                        <a:t> lab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2184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PSEN2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982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633</Words>
  <Application>Microsoft Macintosh PowerPoint</Application>
  <PresentationFormat>On-screen Show (4:3)</PresentationFormat>
  <Paragraphs>127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GWAS on LOAD</dc:title>
  <dc:creator>Xulong Wang</dc:creator>
  <cp:lastModifiedBy>Xulong Wang</cp:lastModifiedBy>
  <cp:revision>38</cp:revision>
  <dcterms:created xsi:type="dcterms:W3CDTF">2014-02-11T20:59:32Z</dcterms:created>
  <dcterms:modified xsi:type="dcterms:W3CDTF">2014-02-12T22:51:04Z</dcterms:modified>
</cp:coreProperties>
</file>