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9" r:id="rId1"/>
  </p:sldMasterIdLst>
  <p:notesMasterIdLst>
    <p:notesMasterId r:id="rId3"/>
  </p:notesMasterIdLst>
  <p:handoutMasterIdLst>
    <p:handoutMasterId r:id="rId4"/>
  </p:handoutMasterIdLst>
  <p:sldIdLst>
    <p:sldId id="256" r:id="rId2"/>
  </p:sldIdLst>
  <p:sldSz cx="37490400" cy="43891200"/>
  <p:notesSz cx="6858000" cy="9144000"/>
  <p:defaultTextStyle>
    <a:defPPr>
      <a:defRPr lang="en-US"/>
    </a:defPPr>
    <a:lvl1pPr marL="0" algn="l" defTabSz="2193859" rtl="0" eaLnBrk="1" latinLnBrk="0" hangingPunct="1">
      <a:defRPr sz="8600" kern="1200">
        <a:solidFill>
          <a:schemeClr val="tx1"/>
        </a:solidFill>
        <a:latin typeface="+mn-lt"/>
        <a:ea typeface="+mn-ea"/>
        <a:cs typeface="+mn-cs"/>
      </a:defRPr>
    </a:lvl1pPr>
    <a:lvl2pPr marL="2193859" algn="l" defTabSz="2193859" rtl="0" eaLnBrk="1" latinLnBrk="0" hangingPunct="1">
      <a:defRPr sz="8600" kern="1200">
        <a:solidFill>
          <a:schemeClr val="tx1"/>
        </a:solidFill>
        <a:latin typeface="+mn-lt"/>
        <a:ea typeface="+mn-ea"/>
        <a:cs typeface="+mn-cs"/>
      </a:defRPr>
    </a:lvl2pPr>
    <a:lvl3pPr marL="4387718" algn="l" defTabSz="2193859" rtl="0" eaLnBrk="1" latinLnBrk="0" hangingPunct="1">
      <a:defRPr sz="8600" kern="1200">
        <a:solidFill>
          <a:schemeClr val="tx1"/>
        </a:solidFill>
        <a:latin typeface="+mn-lt"/>
        <a:ea typeface="+mn-ea"/>
        <a:cs typeface="+mn-cs"/>
      </a:defRPr>
    </a:lvl3pPr>
    <a:lvl4pPr marL="6581578" algn="l" defTabSz="2193859" rtl="0" eaLnBrk="1" latinLnBrk="0" hangingPunct="1">
      <a:defRPr sz="8600" kern="1200">
        <a:solidFill>
          <a:schemeClr val="tx1"/>
        </a:solidFill>
        <a:latin typeface="+mn-lt"/>
        <a:ea typeface="+mn-ea"/>
        <a:cs typeface="+mn-cs"/>
      </a:defRPr>
    </a:lvl4pPr>
    <a:lvl5pPr marL="8775432" algn="l" defTabSz="2193859" rtl="0" eaLnBrk="1" latinLnBrk="0" hangingPunct="1">
      <a:defRPr sz="8600" kern="1200">
        <a:solidFill>
          <a:schemeClr val="tx1"/>
        </a:solidFill>
        <a:latin typeface="+mn-lt"/>
        <a:ea typeface="+mn-ea"/>
        <a:cs typeface="+mn-cs"/>
      </a:defRPr>
    </a:lvl5pPr>
    <a:lvl6pPr marL="10969286" algn="l" defTabSz="2193859" rtl="0" eaLnBrk="1" latinLnBrk="0" hangingPunct="1">
      <a:defRPr sz="8600" kern="1200">
        <a:solidFill>
          <a:schemeClr val="tx1"/>
        </a:solidFill>
        <a:latin typeface="+mn-lt"/>
        <a:ea typeface="+mn-ea"/>
        <a:cs typeface="+mn-cs"/>
      </a:defRPr>
    </a:lvl6pPr>
    <a:lvl7pPr marL="13163146" algn="l" defTabSz="2193859" rtl="0" eaLnBrk="1" latinLnBrk="0" hangingPunct="1">
      <a:defRPr sz="8600" kern="1200">
        <a:solidFill>
          <a:schemeClr val="tx1"/>
        </a:solidFill>
        <a:latin typeface="+mn-lt"/>
        <a:ea typeface="+mn-ea"/>
        <a:cs typeface="+mn-cs"/>
      </a:defRPr>
    </a:lvl7pPr>
    <a:lvl8pPr marL="15357005" algn="l" defTabSz="2193859" rtl="0" eaLnBrk="1" latinLnBrk="0" hangingPunct="1">
      <a:defRPr sz="8600" kern="1200">
        <a:solidFill>
          <a:schemeClr val="tx1"/>
        </a:solidFill>
        <a:latin typeface="+mn-lt"/>
        <a:ea typeface="+mn-ea"/>
        <a:cs typeface="+mn-cs"/>
      </a:defRPr>
    </a:lvl8pPr>
    <a:lvl9pPr marL="17550864" algn="l" defTabSz="2193859"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6"/>
    <a:srgbClr val="A2AA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6" autoAdjust="0"/>
    <p:restoredTop sz="99107" autoAdjust="0"/>
  </p:normalViewPr>
  <p:slideViewPr>
    <p:cSldViewPr snapToGrid="0" snapToObjects="1" showGuides="1">
      <p:cViewPr varScale="1">
        <p:scale>
          <a:sx n="18" d="100"/>
          <a:sy n="18" d="100"/>
        </p:scale>
        <p:origin x="-1112" y="-224"/>
      </p:cViewPr>
      <p:guideLst>
        <p:guide orient="horz" pos="7629"/>
        <p:guide pos="1334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80C841-A34D-0F44-B99C-434D0D484263}" type="datetimeFigureOut">
              <a:rPr lang="en-US" smtClean="0">
                <a:latin typeface="Arial"/>
              </a:rPr>
              <a:pPr/>
              <a:t>2/23/16</a:t>
            </a:fld>
            <a:endParaRPr lang="en-US" dirty="0">
              <a:latin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B77D7A8-7AD1-D847-88F0-AC6D5D927949}" type="slidenum">
              <a:rPr lang="en-US" smtClean="0">
                <a:latin typeface="Arial"/>
              </a:rPr>
              <a:pPr/>
              <a:t>‹#›</a:t>
            </a:fld>
            <a:endParaRPr lang="en-US" dirty="0">
              <a:latin typeface="Arial"/>
            </a:endParaRPr>
          </a:p>
        </p:txBody>
      </p:sp>
    </p:spTree>
    <p:extLst>
      <p:ext uri="{BB962C8B-B14F-4D97-AF65-F5344CB8AC3E}">
        <p14:creationId xmlns:p14="http://schemas.microsoft.com/office/powerpoint/2010/main" val="5334770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D55F55D3-CD27-9042-95C4-4762BDC1F504}" type="datetimeFigureOut">
              <a:rPr lang="en-US" smtClean="0"/>
              <a:pPr/>
              <a:t>2/23/16</a:t>
            </a:fld>
            <a:endParaRPr lang="en-US" dirty="0"/>
          </a:p>
        </p:txBody>
      </p:sp>
      <p:sp>
        <p:nvSpPr>
          <p:cNvPr id="4" name="Slide Image Placeholder 3"/>
          <p:cNvSpPr>
            <a:spLocks noGrp="1" noRot="1" noChangeAspect="1"/>
          </p:cNvSpPr>
          <p:nvPr>
            <p:ph type="sldImg" idx="2"/>
          </p:nvPr>
        </p:nvSpPr>
        <p:spPr>
          <a:xfrm>
            <a:off x="1965325" y="685800"/>
            <a:ext cx="29273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DA21C36C-116C-BC4F-AAB9-02D408A4C5FD}" type="slidenum">
              <a:rPr lang="en-US" smtClean="0"/>
              <a:pPr/>
              <a:t>‹#›</a:t>
            </a:fld>
            <a:endParaRPr lang="en-US" dirty="0"/>
          </a:p>
        </p:txBody>
      </p:sp>
    </p:spTree>
    <p:extLst>
      <p:ext uri="{BB962C8B-B14F-4D97-AF65-F5344CB8AC3E}">
        <p14:creationId xmlns:p14="http://schemas.microsoft.com/office/powerpoint/2010/main" val="2244779734"/>
      </p:ext>
    </p:extLst>
  </p:cSld>
  <p:clrMap bg1="lt1" tx1="dk1" bg2="lt2" tx2="dk2" accent1="accent1" accent2="accent2" accent3="accent3" accent4="accent4" accent5="accent5" accent6="accent6" hlink="hlink" folHlink="folHlink"/>
  <p:hf hdr="0" ftr="0" dt="0"/>
  <p:notesStyle>
    <a:lvl1pPr marL="0" algn="l" defTabSz="2193859" rtl="0" eaLnBrk="1" latinLnBrk="0" hangingPunct="1">
      <a:defRPr sz="5800" kern="1200">
        <a:solidFill>
          <a:schemeClr val="tx1"/>
        </a:solidFill>
        <a:latin typeface="Arial"/>
        <a:ea typeface="+mn-ea"/>
        <a:cs typeface="+mn-cs"/>
      </a:defRPr>
    </a:lvl1pPr>
    <a:lvl2pPr marL="2193859" algn="l" defTabSz="2193859" rtl="0" eaLnBrk="1" latinLnBrk="0" hangingPunct="1">
      <a:defRPr sz="5800" kern="1200">
        <a:solidFill>
          <a:schemeClr val="tx1"/>
        </a:solidFill>
        <a:latin typeface="Arial"/>
        <a:ea typeface="+mn-ea"/>
        <a:cs typeface="+mn-cs"/>
      </a:defRPr>
    </a:lvl2pPr>
    <a:lvl3pPr marL="4387718" algn="l" defTabSz="2193859" rtl="0" eaLnBrk="1" latinLnBrk="0" hangingPunct="1">
      <a:defRPr sz="5800" kern="1200">
        <a:solidFill>
          <a:schemeClr val="tx1"/>
        </a:solidFill>
        <a:latin typeface="Arial"/>
        <a:ea typeface="+mn-ea"/>
        <a:cs typeface="+mn-cs"/>
      </a:defRPr>
    </a:lvl3pPr>
    <a:lvl4pPr marL="6581578" algn="l" defTabSz="2193859" rtl="0" eaLnBrk="1" latinLnBrk="0" hangingPunct="1">
      <a:defRPr sz="5800" kern="1200">
        <a:solidFill>
          <a:schemeClr val="tx1"/>
        </a:solidFill>
        <a:latin typeface="Arial"/>
        <a:ea typeface="+mn-ea"/>
        <a:cs typeface="+mn-cs"/>
      </a:defRPr>
    </a:lvl4pPr>
    <a:lvl5pPr marL="8775432" algn="l" defTabSz="2193859" rtl="0" eaLnBrk="1" latinLnBrk="0" hangingPunct="1">
      <a:defRPr sz="5800" kern="1200">
        <a:solidFill>
          <a:schemeClr val="tx1"/>
        </a:solidFill>
        <a:latin typeface="Arial"/>
        <a:ea typeface="+mn-ea"/>
        <a:cs typeface="+mn-cs"/>
      </a:defRPr>
    </a:lvl5pPr>
    <a:lvl6pPr marL="10969286" algn="l" defTabSz="2193859" rtl="0" eaLnBrk="1" latinLnBrk="0" hangingPunct="1">
      <a:defRPr sz="5800" kern="1200">
        <a:solidFill>
          <a:schemeClr val="tx1"/>
        </a:solidFill>
        <a:latin typeface="+mn-lt"/>
        <a:ea typeface="+mn-ea"/>
        <a:cs typeface="+mn-cs"/>
      </a:defRPr>
    </a:lvl6pPr>
    <a:lvl7pPr marL="13163146" algn="l" defTabSz="2193859" rtl="0" eaLnBrk="1" latinLnBrk="0" hangingPunct="1">
      <a:defRPr sz="5800" kern="1200">
        <a:solidFill>
          <a:schemeClr val="tx1"/>
        </a:solidFill>
        <a:latin typeface="+mn-lt"/>
        <a:ea typeface="+mn-ea"/>
        <a:cs typeface="+mn-cs"/>
      </a:defRPr>
    </a:lvl7pPr>
    <a:lvl8pPr marL="15357005" algn="l" defTabSz="2193859" rtl="0" eaLnBrk="1" latinLnBrk="0" hangingPunct="1">
      <a:defRPr sz="5800" kern="1200">
        <a:solidFill>
          <a:schemeClr val="tx1"/>
        </a:solidFill>
        <a:latin typeface="+mn-lt"/>
        <a:ea typeface="+mn-ea"/>
        <a:cs typeface="+mn-cs"/>
      </a:defRPr>
    </a:lvl8pPr>
    <a:lvl9pPr marL="17550864" algn="l" defTabSz="2193859"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Rectangle 1"/>
          <p:cNvSpPr/>
          <p:nvPr userDrawn="1"/>
        </p:nvSpPr>
        <p:spPr>
          <a:xfrm>
            <a:off x="990600" y="0"/>
            <a:ext cx="3124200" cy="43891200"/>
          </a:xfrm>
          <a:prstGeom prst="rect">
            <a:avLst/>
          </a:prstGeom>
          <a:solidFill>
            <a:srgbClr val="002D72">
              <a:alpha val="83000"/>
            </a:srgbClr>
          </a:solidFill>
          <a:ln>
            <a:noFill/>
          </a:ln>
          <a:effectLst/>
        </p:spPr>
        <p:style>
          <a:lnRef idx="1">
            <a:schemeClr val="accent1"/>
          </a:lnRef>
          <a:fillRef idx="3">
            <a:schemeClr val="accent1"/>
          </a:fillRef>
          <a:effectRef idx="2">
            <a:schemeClr val="accent1"/>
          </a:effectRef>
          <a:fontRef idx="minor">
            <a:schemeClr val="lt1"/>
          </a:fontRef>
        </p:style>
        <p:txBody>
          <a:bodyPr lIns="438768" tIns="219389" rIns="438768" bIns="219389" numCol="9" spcCol="914400" rtlCol="0" anchor="ctr"/>
          <a:lstStyle/>
          <a:p>
            <a:pPr algn="ctr"/>
            <a:endParaRPr lang="en-US" sz="2400" dirty="0"/>
          </a:p>
        </p:txBody>
      </p:sp>
      <p:sp>
        <p:nvSpPr>
          <p:cNvPr id="3" name="Rectangle 2"/>
          <p:cNvSpPr/>
          <p:nvPr userDrawn="1"/>
        </p:nvSpPr>
        <p:spPr>
          <a:xfrm>
            <a:off x="0" y="0"/>
            <a:ext cx="1041400" cy="438912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438768" tIns="219389" rIns="438768" bIns="219389" rtlCol="0" anchor="ctr"/>
          <a:lstStyle/>
          <a:p>
            <a:pPr algn="ctr"/>
            <a:endParaRPr lang="en-US" sz="2400" dirty="0"/>
          </a:p>
        </p:txBody>
      </p:sp>
      <p:cxnSp>
        <p:nvCxnSpPr>
          <p:cNvPr id="4" name="Straight Connector 3"/>
          <p:cNvCxnSpPr/>
          <p:nvPr userDrawn="1"/>
        </p:nvCxnSpPr>
        <p:spPr>
          <a:xfrm>
            <a:off x="15113856" y="9572951"/>
            <a:ext cx="0" cy="34318252"/>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 name="Rectangle 4"/>
          <p:cNvSpPr/>
          <p:nvPr userDrawn="1"/>
        </p:nvSpPr>
        <p:spPr>
          <a:xfrm>
            <a:off x="36969700" y="0"/>
            <a:ext cx="520700" cy="43891200"/>
          </a:xfrm>
          <a:prstGeom prst="rect">
            <a:avLst/>
          </a:prstGeom>
          <a:solidFill>
            <a:srgbClr val="002D72">
              <a:alpha val="83000"/>
            </a:srgbClr>
          </a:solidFill>
          <a:ln>
            <a:noFill/>
          </a:ln>
          <a:effectLst/>
        </p:spPr>
        <p:style>
          <a:lnRef idx="1">
            <a:schemeClr val="accent1"/>
          </a:lnRef>
          <a:fillRef idx="3">
            <a:schemeClr val="accent1"/>
          </a:fillRef>
          <a:effectRef idx="2">
            <a:schemeClr val="accent1"/>
          </a:effectRef>
          <a:fontRef idx="minor">
            <a:schemeClr val="lt1"/>
          </a:fontRef>
        </p:style>
        <p:txBody>
          <a:bodyPr lIns="438768" tIns="219389" rIns="438768" bIns="219389" numCol="9" spcCol="914400" rtlCol="0" anchor="ctr"/>
          <a:lstStyle/>
          <a:p>
            <a:pPr algn="ctr"/>
            <a:endParaRPr lang="en-US" sz="2400" dirty="0"/>
          </a:p>
        </p:txBody>
      </p:sp>
      <p:cxnSp>
        <p:nvCxnSpPr>
          <p:cNvPr id="6" name="Straight Connector 5"/>
          <p:cNvCxnSpPr/>
          <p:nvPr userDrawn="1"/>
        </p:nvCxnSpPr>
        <p:spPr>
          <a:xfrm>
            <a:off x="26062112" y="9572951"/>
            <a:ext cx="0" cy="34318252"/>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a:xfrm>
            <a:off x="990600" y="0"/>
            <a:ext cx="3124200" cy="43891200"/>
          </a:xfrm>
          <a:prstGeom prst="rect">
            <a:avLst/>
          </a:prstGeom>
          <a:solidFill>
            <a:schemeClr val="accent1">
              <a:alpha val="83000"/>
            </a:schemeClr>
          </a:solidFill>
          <a:ln>
            <a:noFill/>
          </a:ln>
          <a:effectLst/>
        </p:spPr>
        <p:style>
          <a:lnRef idx="1">
            <a:schemeClr val="accent1"/>
          </a:lnRef>
          <a:fillRef idx="3">
            <a:schemeClr val="accent1"/>
          </a:fillRef>
          <a:effectRef idx="2">
            <a:schemeClr val="accent1"/>
          </a:effectRef>
          <a:fontRef idx="minor">
            <a:schemeClr val="lt1"/>
          </a:fontRef>
        </p:style>
        <p:txBody>
          <a:bodyPr lIns="438768" tIns="219389" rIns="438768" bIns="219389" numCol="9" spcCol="914400" rtlCol="0" anchor="ctr"/>
          <a:lstStyle/>
          <a:p>
            <a:pPr algn="ctr"/>
            <a:endParaRPr lang="en-US" sz="2400" dirty="0"/>
          </a:p>
        </p:txBody>
      </p:sp>
      <p:sp>
        <p:nvSpPr>
          <p:cNvPr id="3" name="Rectangle 2"/>
          <p:cNvSpPr/>
          <p:nvPr userDrawn="1"/>
        </p:nvSpPr>
        <p:spPr>
          <a:xfrm>
            <a:off x="0" y="0"/>
            <a:ext cx="1041400" cy="43891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438768" tIns="219389" rIns="438768" bIns="219389" rtlCol="0" anchor="ctr"/>
          <a:lstStyle/>
          <a:p>
            <a:pPr algn="ctr"/>
            <a:endParaRPr lang="en-US" sz="2400" dirty="0"/>
          </a:p>
        </p:txBody>
      </p:sp>
      <p:cxnSp>
        <p:nvCxnSpPr>
          <p:cNvPr id="4" name="Straight Connector 3"/>
          <p:cNvCxnSpPr/>
          <p:nvPr userDrawn="1"/>
        </p:nvCxnSpPr>
        <p:spPr>
          <a:xfrm>
            <a:off x="15113856" y="9572951"/>
            <a:ext cx="0" cy="34318252"/>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 name="Rectangle 4"/>
          <p:cNvSpPr/>
          <p:nvPr userDrawn="1"/>
        </p:nvSpPr>
        <p:spPr>
          <a:xfrm>
            <a:off x="36969700" y="0"/>
            <a:ext cx="520700" cy="43891200"/>
          </a:xfrm>
          <a:prstGeom prst="rect">
            <a:avLst/>
          </a:prstGeom>
          <a:solidFill>
            <a:srgbClr val="0085CA">
              <a:alpha val="83000"/>
            </a:srgbClr>
          </a:solidFill>
          <a:ln>
            <a:noFill/>
          </a:ln>
          <a:effectLst/>
        </p:spPr>
        <p:style>
          <a:lnRef idx="1">
            <a:schemeClr val="accent1"/>
          </a:lnRef>
          <a:fillRef idx="3">
            <a:schemeClr val="accent1"/>
          </a:fillRef>
          <a:effectRef idx="2">
            <a:schemeClr val="accent1"/>
          </a:effectRef>
          <a:fontRef idx="minor">
            <a:schemeClr val="lt1"/>
          </a:fontRef>
        </p:style>
        <p:txBody>
          <a:bodyPr lIns="438768" tIns="219389" rIns="438768" bIns="219389" numCol="9" spcCol="914400" rtlCol="0" anchor="ctr"/>
          <a:lstStyle/>
          <a:p>
            <a:pPr algn="ctr"/>
            <a:endParaRPr lang="en-US" sz="2400" dirty="0"/>
          </a:p>
        </p:txBody>
      </p:sp>
      <p:cxnSp>
        <p:nvCxnSpPr>
          <p:cNvPr id="6" name="Straight Connector 5"/>
          <p:cNvCxnSpPr/>
          <p:nvPr userDrawn="1"/>
        </p:nvCxnSpPr>
        <p:spPr>
          <a:xfrm>
            <a:off x="26062112" y="9572951"/>
            <a:ext cx="0" cy="34318252"/>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0318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Rectangle 1"/>
          <p:cNvSpPr/>
          <p:nvPr userDrawn="1"/>
        </p:nvSpPr>
        <p:spPr>
          <a:xfrm>
            <a:off x="990600" y="0"/>
            <a:ext cx="3124200" cy="43891200"/>
          </a:xfrm>
          <a:prstGeom prst="rect">
            <a:avLst/>
          </a:prstGeom>
          <a:solidFill>
            <a:srgbClr val="005151">
              <a:alpha val="83000"/>
            </a:srgbClr>
          </a:solidFill>
          <a:ln>
            <a:noFill/>
          </a:ln>
          <a:effectLst/>
        </p:spPr>
        <p:style>
          <a:lnRef idx="1">
            <a:schemeClr val="accent1"/>
          </a:lnRef>
          <a:fillRef idx="3">
            <a:schemeClr val="accent1"/>
          </a:fillRef>
          <a:effectRef idx="2">
            <a:schemeClr val="accent1"/>
          </a:effectRef>
          <a:fontRef idx="minor">
            <a:schemeClr val="lt1"/>
          </a:fontRef>
        </p:style>
        <p:txBody>
          <a:bodyPr lIns="438768" tIns="219389" rIns="438768" bIns="219389" numCol="9" spcCol="914400" rtlCol="0" anchor="ctr"/>
          <a:lstStyle/>
          <a:p>
            <a:pPr algn="ctr"/>
            <a:endParaRPr lang="en-US" sz="2400" dirty="0"/>
          </a:p>
        </p:txBody>
      </p:sp>
      <p:sp>
        <p:nvSpPr>
          <p:cNvPr id="3" name="Rectangle 2"/>
          <p:cNvSpPr/>
          <p:nvPr userDrawn="1"/>
        </p:nvSpPr>
        <p:spPr>
          <a:xfrm>
            <a:off x="0" y="0"/>
            <a:ext cx="1041400" cy="438912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438768" tIns="219389" rIns="438768" bIns="219389" rtlCol="0" anchor="ctr"/>
          <a:lstStyle/>
          <a:p>
            <a:pPr algn="ctr"/>
            <a:endParaRPr lang="en-US" sz="2400" dirty="0"/>
          </a:p>
        </p:txBody>
      </p:sp>
      <p:cxnSp>
        <p:nvCxnSpPr>
          <p:cNvPr id="4" name="Straight Connector 3"/>
          <p:cNvCxnSpPr/>
          <p:nvPr userDrawn="1"/>
        </p:nvCxnSpPr>
        <p:spPr>
          <a:xfrm>
            <a:off x="15113856" y="9572951"/>
            <a:ext cx="0" cy="34318252"/>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 name="Rectangle 4"/>
          <p:cNvSpPr/>
          <p:nvPr userDrawn="1"/>
        </p:nvSpPr>
        <p:spPr>
          <a:xfrm>
            <a:off x="36969700" y="0"/>
            <a:ext cx="520700" cy="43891200"/>
          </a:xfrm>
          <a:prstGeom prst="rect">
            <a:avLst/>
          </a:prstGeom>
          <a:solidFill>
            <a:srgbClr val="005151">
              <a:alpha val="83000"/>
            </a:srgbClr>
          </a:solidFill>
          <a:ln>
            <a:noFill/>
          </a:ln>
          <a:effectLst/>
        </p:spPr>
        <p:style>
          <a:lnRef idx="1">
            <a:schemeClr val="accent1"/>
          </a:lnRef>
          <a:fillRef idx="3">
            <a:schemeClr val="accent1"/>
          </a:fillRef>
          <a:effectRef idx="2">
            <a:schemeClr val="accent1"/>
          </a:effectRef>
          <a:fontRef idx="minor">
            <a:schemeClr val="lt1"/>
          </a:fontRef>
        </p:style>
        <p:txBody>
          <a:bodyPr lIns="438768" tIns="219389" rIns="438768" bIns="219389" numCol="9" spcCol="914400" rtlCol="0" anchor="ctr"/>
          <a:lstStyle/>
          <a:p>
            <a:pPr algn="ctr"/>
            <a:endParaRPr lang="en-US" sz="2400" dirty="0"/>
          </a:p>
        </p:txBody>
      </p:sp>
      <p:cxnSp>
        <p:nvCxnSpPr>
          <p:cNvPr id="6" name="Straight Connector 5"/>
          <p:cNvCxnSpPr/>
          <p:nvPr userDrawn="1"/>
        </p:nvCxnSpPr>
        <p:spPr>
          <a:xfrm>
            <a:off x="26062112" y="9572951"/>
            <a:ext cx="0" cy="34318252"/>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89867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jpeg"/><Relationship Id="rId6" Type="http://schemas.openxmlformats.org/officeDocument/2006/relationships/image" Target="../media/image2.png"/><Relationship Id="rId7"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TextBox 78"/>
          <p:cNvSpPr txBox="1"/>
          <p:nvPr userDrawn="1"/>
        </p:nvSpPr>
        <p:spPr>
          <a:xfrm>
            <a:off x="30258456" y="42532640"/>
            <a:ext cx="6247016" cy="1015663"/>
          </a:xfrm>
          <a:prstGeom prst="rect">
            <a:avLst/>
          </a:prstGeom>
          <a:noFill/>
        </p:spPr>
        <p:txBody>
          <a:bodyPr wrap="square" rtlCol="0">
            <a:spAutoFit/>
          </a:bodyPr>
          <a:lstStyle/>
          <a:p>
            <a:pPr algn="r"/>
            <a:r>
              <a:rPr lang="en-US" sz="6000" b="1" dirty="0" err="1" smtClean="0">
                <a:solidFill>
                  <a:schemeClr val="accent1"/>
                </a:solidFill>
              </a:rPr>
              <a:t>www.jax.org</a:t>
            </a:r>
            <a:endParaRPr lang="en-US" sz="5400" dirty="0">
              <a:solidFill>
                <a:schemeClr val="accent1"/>
              </a:solidFill>
            </a:endParaRPr>
          </a:p>
        </p:txBody>
      </p:sp>
      <p:pic>
        <p:nvPicPr>
          <p:cNvPr id="9" name="Picture 8" descr="Logo_tag_color_6in_300dpi.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9628168" y="404817"/>
            <a:ext cx="7080504" cy="3733800"/>
          </a:xfrm>
          <a:prstGeom prst="rect">
            <a:avLst/>
          </a:prstGeom>
        </p:spPr>
      </p:pic>
    </p:spTree>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Lst>
  <p:hf hdr="0" ftr="0" dt="0"/>
  <p:txStyles>
    <p:titleStyle>
      <a:lvl1pPr algn="l" defTabSz="2193859" rtl="0" eaLnBrk="1" latinLnBrk="0" hangingPunct="1">
        <a:spcBef>
          <a:spcPct val="0"/>
        </a:spcBef>
        <a:buNone/>
        <a:defRPr sz="17300" b="1" kern="1200">
          <a:solidFill>
            <a:schemeClr val="accent1"/>
          </a:solidFill>
          <a:latin typeface="Arial"/>
          <a:ea typeface="+mj-ea"/>
          <a:cs typeface="Arial"/>
        </a:defRPr>
      </a:lvl1pPr>
    </p:titleStyle>
    <p:bodyStyle>
      <a:lvl1pPr marL="1645392" indent="-1645392" algn="l" defTabSz="2193859" rtl="0" eaLnBrk="1" latinLnBrk="0" hangingPunct="1">
        <a:lnSpc>
          <a:spcPct val="102000"/>
        </a:lnSpc>
        <a:spcBef>
          <a:spcPts val="2880"/>
        </a:spcBef>
        <a:spcAft>
          <a:spcPts val="6720"/>
        </a:spcAft>
        <a:buSzPct val="100000"/>
        <a:buFontTx/>
        <a:buBlip>
          <a:blip r:embed="rId6"/>
        </a:buBlip>
        <a:defRPr sz="11500" kern="1200">
          <a:solidFill>
            <a:schemeClr val="tx2"/>
          </a:solidFill>
          <a:latin typeface="Arial"/>
          <a:ea typeface="+mn-ea"/>
          <a:cs typeface="Arial"/>
        </a:defRPr>
      </a:lvl1pPr>
      <a:lvl2pPr marL="3298406" indent="-1653014" algn="l" defTabSz="2193859" rtl="0" eaLnBrk="1" latinLnBrk="0" hangingPunct="1">
        <a:lnSpc>
          <a:spcPct val="100000"/>
        </a:lnSpc>
        <a:spcBef>
          <a:spcPts val="0"/>
        </a:spcBef>
        <a:spcAft>
          <a:spcPts val="2880"/>
        </a:spcAft>
        <a:buClr>
          <a:srgbClr val="A2AAAD"/>
        </a:buClr>
        <a:buSzPct val="120000"/>
        <a:buFont typeface="Courier New"/>
        <a:buChar char="o"/>
        <a:defRPr sz="9600" kern="1200">
          <a:solidFill>
            <a:schemeClr val="tx2"/>
          </a:solidFill>
          <a:latin typeface="Arial"/>
          <a:ea typeface="+mn-ea"/>
          <a:cs typeface="Arial"/>
        </a:defRPr>
      </a:lvl2pPr>
      <a:lvl3pPr marL="4943798" indent="-1645392" algn="l" defTabSz="2193859" rtl="0" eaLnBrk="1" latinLnBrk="0" hangingPunct="1">
        <a:lnSpc>
          <a:spcPct val="100000"/>
        </a:lnSpc>
        <a:spcBef>
          <a:spcPts val="0"/>
        </a:spcBef>
        <a:spcAft>
          <a:spcPts val="2880"/>
        </a:spcAft>
        <a:buSzPct val="100000"/>
        <a:buFontTx/>
        <a:buBlip>
          <a:blip r:embed="rId7"/>
        </a:buBlip>
        <a:defRPr sz="7700" kern="1200">
          <a:solidFill>
            <a:schemeClr val="tx2"/>
          </a:solidFill>
          <a:latin typeface="Arial"/>
          <a:ea typeface="+mn-ea"/>
          <a:cs typeface="Arial"/>
        </a:defRPr>
      </a:lvl3pPr>
      <a:lvl4pPr marL="6040728" indent="-1096925" algn="l" defTabSz="2193859" rtl="0" eaLnBrk="1" latinLnBrk="0" hangingPunct="1">
        <a:lnSpc>
          <a:spcPct val="100000"/>
        </a:lnSpc>
        <a:spcBef>
          <a:spcPts val="0"/>
        </a:spcBef>
        <a:spcAft>
          <a:spcPts val="2880"/>
        </a:spcAft>
        <a:buClr>
          <a:srgbClr val="A2AAAD"/>
        </a:buClr>
        <a:buSzPct val="110000"/>
        <a:buFont typeface="Arial"/>
        <a:buChar char="•"/>
        <a:defRPr sz="7700" kern="1200">
          <a:solidFill>
            <a:schemeClr val="tx2"/>
          </a:solidFill>
          <a:latin typeface="Arial"/>
          <a:ea typeface="+mn-ea"/>
          <a:cs typeface="Arial"/>
        </a:defRPr>
      </a:lvl4pPr>
      <a:lvl5pPr marL="7145275" indent="-1104547" algn="l" defTabSz="2193859" rtl="0" eaLnBrk="1" latinLnBrk="0" hangingPunct="1">
        <a:lnSpc>
          <a:spcPct val="104000"/>
        </a:lnSpc>
        <a:spcBef>
          <a:spcPts val="0"/>
        </a:spcBef>
        <a:spcAft>
          <a:spcPts val="3840"/>
        </a:spcAft>
        <a:buClr>
          <a:schemeClr val="bg2"/>
        </a:buClr>
        <a:buFont typeface="Arial"/>
        <a:buNone/>
        <a:defRPr sz="7700" kern="1200">
          <a:solidFill>
            <a:schemeClr val="tx2"/>
          </a:solidFill>
          <a:latin typeface="Arial"/>
          <a:ea typeface="+mn-ea"/>
          <a:cs typeface="Arial"/>
        </a:defRPr>
      </a:lvl5pPr>
      <a:lvl6pPr marL="12066221" indent="-1096925" algn="l" defTabSz="2193859" rtl="0" eaLnBrk="1" latinLnBrk="0" hangingPunct="1">
        <a:spcBef>
          <a:spcPct val="20000"/>
        </a:spcBef>
        <a:buFont typeface="Arial"/>
        <a:buChar char="•"/>
        <a:defRPr sz="9600" kern="1200">
          <a:solidFill>
            <a:schemeClr val="tx1"/>
          </a:solidFill>
          <a:latin typeface="+mn-lt"/>
          <a:ea typeface="+mn-ea"/>
          <a:cs typeface="+mn-cs"/>
        </a:defRPr>
      </a:lvl6pPr>
      <a:lvl7pPr marL="14260080" indent="-1096925" algn="l" defTabSz="2193859" rtl="0" eaLnBrk="1" latinLnBrk="0" hangingPunct="1">
        <a:spcBef>
          <a:spcPct val="20000"/>
        </a:spcBef>
        <a:buFont typeface="Arial"/>
        <a:buChar char="•"/>
        <a:defRPr sz="9600" kern="1200">
          <a:solidFill>
            <a:schemeClr val="tx1"/>
          </a:solidFill>
          <a:latin typeface="+mn-lt"/>
          <a:ea typeface="+mn-ea"/>
          <a:cs typeface="+mn-cs"/>
        </a:defRPr>
      </a:lvl7pPr>
      <a:lvl8pPr marL="16453930" indent="-1096925" algn="l" defTabSz="2193859" rtl="0" eaLnBrk="1" latinLnBrk="0" hangingPunct="1">
        <a:spcBef>
          <a:spcPct val="20000"/>
        </a:spcBef>
        <a:buFont typeface="Arial"/>
        <a:buChar char="•"/>
        <a:defRPr sz="9600" kern="1200">
          <a:solidFill>
            <a:schemeClr val="tx1"/>
          </a:solidFill>
          <a:latin typeface="+mn-lt"/>
          <a:ea typeface="+mn-ea"/>
          <a:cs typeface="+mn-cs"/>
        </a:defRPr>
      </a:lvl8pPr>
      <a:lvl9pPr marL="18647789" indent="-1096925" algn="l" defTabSz="2193859"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3859" rtl="0" eaLnBrk="1" latinLnBrk="0" hangingPunct="1">
        <a:defRPr sz="8600" kern="1200">
          <a:solidFill>
            <a:schemeClr val="tx1"/>
          </a:solidFill>
          <a:latin typeface="+mn-lt"/>
          <a:ea typeface="+mn-ea"/>
          <a:cs typeface="+mn-cs"/>
        </a:defRPr>
      </a:lvl1pPr>
      <a:lvl2pPr marL="2193859" algn="l" defTabSz="2193859" rtl="0" eaLnBrk="1" latinLnBrk="0" hangingPunct="1">
        <a:defRPr sz="8600" kern="1200">
          <a:solidFill>
            <a:schemeClr val="tx1"/>
          </a:solidFill>
          <a:latin typeface="+mn-lt"/>
          <a:ea typeface="+mn-ea"/>
          <a:cs typeface="+mn-cs"/>
        </a:defRPr>
      </a:lvl2pPr>
      <a:lvl3pPr marL="4387718" algn="l" defTabSz="2193859" rtl="0" eaLnBrk="1" latinLnBrk="0" hangingPunct="1">
        <a:defRPr sz="8600" kern="1200">
          <a:solidFill>
            <a:schemeClr val="tx1"/>
          </a:solidFill>
          <a:latin typeface="+mn-lt"/>
          <a:ea typeface="+mn-ea"/>
          <a:cs typeface="+mn-cs"/>
        </a:defRPr>
      </a:lvl3pPr>
      <a:lvl4pPr marL="6581578" algn="l" defTabSz="2193859" rtl="0" eaLnBrk="1" latinLnBrk="0" hangingPunct="1">
        <a:defRPr sz="8600" kern="1200">
          <a:solidFill>
            <a:schemeClr val="tx1"/>
          </a:solidFill>
          <a:latin typeface="+mn-lt"/>
          <a:ea typeface="+mn-ea"/>
          <a:cs typeface="+mn-cs"/>
        </a:defRPr>
      </a:lvl4pPr>
      <a:lvl5pPr marL="8775432" algn="l" defTabSz="2193859" rtl="0" eaLnBrk="1" latinLnBrk="0" hangingPunct="1">
        <a:defRPr sz="8600" kern="1200">
          <a:solidFill>
            <a:schemeClr val="tx1"/>
          </a:solidFill>
          <a:latin typeface="+mn-lt"/>
          <a:ea typeface="+mn-ea"/>
          <a:cs typeface="+mn-cs"/>
        </a:defRPr>
      </a:lvl5pPr>
      <a:lvl6pPr marL="10969286" algn="l" defTabSz="2193859" rtl="0" eaLnBrk="1" latinLnBrk="0" hangingPunct="1">
        <a:defRPr sz="8600" kern="1200">
          <a:solidFill>
            <a:schemeClr val="tx1"/>
          </a:solidFill>
          <a:latin typeface="+mn-lt"/>
          <a:ea typeface="+mn-ea"/>
          <a:cs typeface="+mn-cs"/>
        </a:defRPr>
      </a:lvl6pPr>
      <a:lvl7pPr marL="13163146" algn="l" defTabSz="2193859" rtl="0" eaLnBrk="1" latinLnBrk="0" hangingPunct="1">
        <a:defRPr sz="8600" kern="1200">
          <a:solidFill>
            <a:schemeClr val="tx1"/>
          </a:solidFill>
          <a:latin typeface="+mn-lt"/>
          <a:ea typeface="+mn-ea"/>
          <a:cs typeface="+mn-cs"/>
        </a:defRPr>
      </a:lvl7pPr>
      <a:lvl8pPr marL="15357005" algn="l" defTabSz="2193859" rtl="0" eaLnBrk="1" latinLnBrk="0" hangingPunct="1">
        <a:defRPr sz="8600" kern="1200">
          <a:solidFill>
            <a:schemeClr val="tx1"/>
          </a:solidFill>
          <a:latin typeface="+mn-lt"/>
          <a:ea typeface="+mn-ea"/>
          <a:cs typeface="+mn-cs"/>
        </a:defRPr>
      </a:lvl8pPr>
      <a:lvl9pPr marL="17550864" algn="l" defTabSz="2193859"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3.emf"/><Relationship Id="rId12" Type="http://schemas.openxmlformats.org/officeDocument/2006/relationships/image" Target="../media/image14.emf"/><Relationship Id="rId13" Type="http://schemas.openxmlformats.org/officeDocument/2006/relationships/image" Target="../media/image15.emf"/><Relationship Id="rId14" Type="http://schemas.openxmlformats.org/officeDocument/2006/relationships/image" Target="../media/image16.emf"/><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emf"/><Relationship Id="rId18" Type="http://schemas.openxmlformats.org/officeDocument/2006/relationships/image" Target="../media/image20.emf"/><Relationship Id="rId19" Type="http://schemas.openxmlformats.org/officeDocument/2006/relationships/image" Target="../media/image21.emf"/><Relationship Id="rId1" Type="http://schemas.openxmlformats.org/officeDocument/2006/relationships/slideLayout" Target="../slideLayouts/slideLayout1.xml"/><Relationship Id="rId2" Type="http://schemas.openxmlformats.org/officeDocument/2006/relationships/image" Target="../media/image4.emf"/><Relationship Id="rId3" Type="http://schemas.openxmlformats.org/officeDocument/2006/relationships/image" Target="../media/image5.png"/><Relationship Id="rId4" Type="http://schemas.openxmlformats.org/officeDocument/2006/relationships/image" Target="../media/image6.emf"/><Relationship Id="rId5" Type="http://schemas.openxmlformats.org/officeDocument/2006/relationships/image" Target="../media/image7.emf"/><Relationship Id="rId6" Type="http://schemas.openxmlformats.org/officeDocument/2006/relationships/image" Target="../media/image8.emf"/><Relationship Id="rId7" Type="http://schemas.openxmlformats.org/officeDocument/2006/relationships/image" Target="../media/image9.emf"/><Relationship Id="rId8" Type="http://schemas.openxmlformats.org/officeDocument/2006/relationships/image" Target="../media/image10.emf"/><Relationship Id="rId9" Type="http://schemas.openxmlformats.org/officeDocument/2006/relationships/image" Target="../media/image11.emf"/><Relationship Id="rId10"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descr="geno1.pdf"/>
          <p:cNvPicPr>
            <a:picLocks noChangeAspect="1"/>
          </p:cNvPicPr>
          <p:nvPr/>
        </p:nvPicPr>
        <p:blipFill rotWithShape="1">
          <a:blip r:embed="rId2">
            <a:extLst>
              <a:ext uri="{28A0092B-C50C-407E-A947-70E740481C1C}">
                <a14:useLocalDpi xmlns:a14="http://schemas.microsoft.com/office/drawing/2010/main" val="0"/>
              </a:ext>
            </a:extLst>
          </a:blip>
          <a:srcRect r="17109"/>
          <a:stretch/>
        </p:blipFill>
        <p:spPr>
          <a:xfrm>
            <a:off x="31467503" y="25085792"/>
            <a:ext cx="4913769" cy="2469996"/>
          </a:xfrm>
          <a:prstGeom prst="rect">
            <a:avLst/>
          </a:prstGeom>
        </p:spPr>
      </p:pic>
      <p:pic>
        <p:nvPicPr>
          <p:cNvPr id="12" name="Picture 11"/>
          <p:cNvPicPr>
            <a:picLocks noChangeAspect="1"/>
          </p:cNvPicPr>
          <p:nvPr/>
        </p:nvPicPr>
        <p:blipFill>
          <a:blip r:embed="rId3"/>
          <a:stretch>
            <a:fillRect/>
          </a:stretch>
        </p:blipFill>
        <p:spPr>
          <a:xfrm>
            <a:off x="5870129" y="38428867"/>
            <a:ext cx="3822700" cy="1155700"/>
          </a:xfrm>
          <a:prstGeom prst="rect">
            <a:avLst/>
          </a:prstGeom>
        </p:spPr>
      </p:pic>
      <p:sp>
        <p:nvSpPr>
          <p:cNvPr id="5" name="Text Box 2"/>
          <p:cNvSpPr txBox="1">
            <a:spLocks noChangeArrowheads="1"/>
          </p:cNvSpPr>
          <p:nvPr/>
        </p:nvSpPr>
        <p:spPr bwMode="auto">
          <a:xfrm>
            <a:off x="4741686" y="1484163"/>
            <a:ext cx="24822581" cy="8492850"/>
          </a:xfrm>
          <a:prstGeom prst="rect">
            <a:avLst/>
          </a:prstGeom>
          <a:noFill/>
          <a:ln w="57150">
            <a:noFill/>
            <a:miter lim="800000"/>
            <a:headEnd/>
            <a:tailEnd/>
          </a:ln>
          <a:effectLst/>
        </p:spPr>
        <p:txBody>
          <a:bodyPr lIns="0" tIns="0" rIns="0" bIns="0">
            <a:prstTxWarp prst="textNoShape">
              <a:avLst/>
            </a:prstTxWarp>
          </a:bodyPr>
          <a:lstStyle/>
          <a:p>
            <a:pPr algn="l"/>
            <a:r>
              <a:rPr lang="en-US" sz="8000" b="1" dirty="0" smtClean="0">
                <a:solidFill>
                  <a:schemeClr val="accent4"/>
                </a:solidFill>
              </a:rPr>
              <a:t>A Bayesian framework for Generalized Linear Mixed Models in Genome-wide Association Studies</a:t>
            </a:r>
            <a:endParaRPr lang="en-US" sz="8000" b="1" dirty="0" smtClean="0">
              <a:solidFill>
                <a:schemeClr val="accent4"/>
              </a:solidFill>
            </a:endParaRPr>
          </a:p>
          <a:p>
            <a:endParaRPr lang="en-US" sz="6600" dirty="0" smtClean="0"/>
          </a:p>
          <a:p>
            <a:r>
              <a:rPr lang="en-US" sz="6600" dirty="0" smtClean="0"/>
              <a:t>Xulong Wang, </a:t>
            </a:r>
            <a:r>
              <a:rPr lang="en-US" sz="6600" dirty="0" err="1" smtClean="0"/>
              <a:t>Vivek</a:t>
            </a:r>
            <a:r>
              <a:rPr lang="en-US" sz="6600" dirty="0" smtClean="0"/>
              <a:t> Philip, </a:t>
            </a:r>
            <a:r>
              <a:rPr lang="en-US" sz="6600" dirty="0"/>
              <a:t>Gregory W. </a:t>
            </a:r>
            <a:r>
              <a:rPr lang="en-US" sz="6600" dirty="0" smtClean="0"/>
              <a:t>Carter</a:t>
            </a:r>
            <a:endParaRPr lang="en-US" sz="6600" dirty="0"/>
          </a:p>
          <a:p>
            <a:endParaRPr lang="en-US" sz="5400" baseline="30000" dirty="0">
              <a:solidFill>
                <a:schemeClr val="tx2"/>
              </a:solidFill>
            </a:endParaRPr>
          </a:p>
          <a:p>
            <a:r>
              <a:rPr lang="en-US" sz="5400" dirty="0" smtClean="0">
                <a:solidFill>
                  <a:schemeClr val="tx2"/>
                </a:solidFill>
              </a:rPr>
              <a:t>The </a:t>
            </a:r>
            <a:r>
              <a:rPr lang="en-US" sz="5400" dirty="0">
                <a:solidFill>
                  <a:schemeClr val="tx2"/>
                </a:solidFill>
              </a:rPr>
              <a:t>Jackson Laboratory, Bar Harbor, ME </a:t>
            </a:r>
            <a:r>
              <a:rPr lang="en-US" sz="5400" dirty="0" smtClean="0">
                <a:solidFill>
                  <a:schemeClr val="tx2"/>
                </a:solidFill>
              </a:rPr>
              <a:t>USA </a:t>
            </a:r>
            <a:endParaRPr lang="en-US" sz="5400" dirty="0">
              <a:solidFill>
                <a:schemeClr val="tx2"/>
              </a:solidFill>
            </a:endParaRPr>
          </a:p>
        </p:txBody>
      </p:sp>
      <p:sp>
        <p:nvSpPr>
          <p:cNvPr id="20" name="Text Box 8"/>
          <p:cNvSpPr txBox="1">
            <a:spLocks noChangeArrowheads="1"/>
          </p:cNvSpPr>
          <p:nvPr/>
        </p:nvSpPr>
        <p:spPr bwMode="auto">
          <a:xfrm>
            <a:off x="15631240" y="9342030"/>
            <a:ext cx="9596983" cy="4450187"/>
          </a:xfrm>
          <a:prstGeom prst="rect">
            <a:avLst/>
          </a:prstGeom>
          <a:noFill/>
          <a:ln w="57150">
            <a:noFill/>
            <a:miter lim="800000"/>
            <a:headEnd/>
            <a:tailEnd/>
          </a:ln>
          <a:effectLst/>
        </p:spPr>
        <p:txBody>
          <a:bodyPr lIns="0" tIns="0" rIns="0" bIns="0">
            <a:prstTxWarp prst="textNoShape">
              <a:avLst/>
            </a:prstTxWarp>
          </a:bodyPr>
          <a:lstStyle/>
          <a:p>
            <a:pPr>
              <a:spcAft>
                <a:spcPts val="2400"/>
              </a:spcAft>
              <a:buClr>
                <a:schemeClr val="accent1"/>
              </a:buClr>
              <a:buSzPct val="100000"/>
            </a:pPr>
            <a:r>
              <a:rPr lang="en-US" sz="3400" dirty="0" smtClean="0">
                <a:solidFill>
                  <a:srgbClr val="DC582A"/>
                </a:solidFill>
              </a:rPr>
              <a:t>Alzheimer’s disease seque</a:t>
            </a:r>
            <a:r>
              <a:rPr lang="en-US" sz="3400" dirty="0" smtClean="0">
                <a:solidFill>
                  <a:srgbClr val="DC582A"/>
                </a:solidFill>
              </a:rPr>
              <a:t>ncing project (ADSP)</a:t>
            </a:r>
            <a:endParaRPr lang="en-US" sz="3400" dirty="0" smtClean="0">
              <a:solidFill>
                <a:srgbClr val="DC582A"/>
              </a:solidFill>
            </a:endParaRPr>
          </a:p>
          <a:p>
            <a:pPr>
              <a:spcAft>
                <a:spcPts val="2400"/>
              </a:spcAft>
              <a:buClr>
                <a:schemeClr val="accent1"/>
              </a:buClr>
              <a:buSzPct val="100000"/>
            </a:pPr>
            <a:r>
              <a:rPr lang="en-US" sz="2400" dirty="0"/>
              <a:t>We applied Bayes-GWAS to </a:t>
            </a:r>
            <a:r>
              <a:rPr lang="en-US" sz="2400" dirty="0" smtClean="0"/>
              <a:t>ADSP dataset. </a:t>
            </a:r>
            <a:r>
              <a:rPr lang="en-US" sz="2400" dirty="0"/>
              <a:t>ADSP was initiated by NIA and NHGRI to discover novel genomic variants for late-onset Alzheimer’s disease (LOAD). As the first cycle, ADSP released whole genome sequences (WGS) results of 576 individuals from 111 families and 3 races. Each individual was diagnosed with one of the four AD levels: no (80), possible (81), probable (360), and definite (55). Additional sample information includes family pedigree, race, ethnicity, age, sex, and APOE e2/e3/e4 genotypes. </a:t>
            </a:r>
            <a:r>
              <a:rPr lang="en-US" sz="2400" dirty="0" smtClean="0"/>
              <a:t> </a:t>
            </a:r>
            <a:endParaRPr lang="en-US" sz="2400" dirty="0" smtClean="0"/>
          </a:p>
        </p:txBody>
      </p:sp>
      <p:sp>
        <p:nvSpPr>
          <p:cNvPr id="22" name="Text Box 8"/>
          <p:cNvSpPr txBox="1">
            <a:spLocks noChangeArrowheads="1"/>
          </p:cNvSpPr>
          <p:nvPr/>
        </p:nvSpPr>
        <p:spPr bwMode="auto">
          <a:xfrm>
            <a:off x="15621187" y="23513623"/>
            <a:ext cx="9596983" cy="2131914"/>
          </a:xfrm>
          <a:prstGeom prst="rect">
            <a:avLst/>
          </a:prstGeom>
          <a:noFill/>
          <a:ln w="57150">
            <a:noFill/>
            <a:miter lim="800000"/>
            <a:headEnd/>
            <a:tailEnd/>
          </a:ln>
          <a:effectLst/>
        </p:spPr>
        <p:txBody>
          <a:bodyPr lIns="0" tIns="0" rIns="0" bIns="0">
            <a:prstTxWarp prst="textNoShape">
              <a:avLst/>
            </a:prstTxWarp>
          </a:bodyPr>
          <a:lstStyle/>
          <a:p>
            <a:pPr>
              <a:spcAft>
                <a:spcPts val="2400"/>
              </a:spcAft>
              <a:buClr>
                <a:schemeClr val="accent1"/>
              </a:buClr>
              <a:buSzPct val="100000"/>
            </a:pPr>
            <a:r>
              <a:rPr lang="en-US" sz="3400" dirty="0" smtClean="0">
                <a:solidFill>
                  <a:srgbClr val="DC582A"/>
                </a:solidFill>
              </a:rPr>
              <a:t>Female is a risky factor for late-onset AD</a:t>
            </a:r>
            <a:endParaRPr lang="en-US" sz="2400" dirty="0" smtClean="0"/>
          </a:p>
          <a:p>
            <a:pPr marL="0" indent="0" algn="l">
              <a:spcAft>
                <a:spcPts val="2400"/>
              </a:spcAft>
              <a:buClr>
                <a:schemeClr val="accent1"/>
              </a:buClr>
              <a:buSzPct val="100000"/>
              <a:buFont typeface="Arial"/>
              <a:buNone/>
            </a:pPr>
            <a:r>
              <a:rPr lang="en-US" sz="2400" dirty="0" smtClean="0"/>
              <a:t>Additive effects of age, sex, and APOE e2/e4 were tested </a:t>
            </a:r>
            <a:r>
              <a:rPr lang="en-US" sz="2400" dirty="0" smtClean="0"/>
              <a:t>by Bayes-GLMM</a:t>
            </a:r>
            <a:r>
              <a:rPr lang="en-US" sz="2400" dirty="0" smtClean="0"/>
              <a:t>. Kinship structure was computed by using autosomal variants. Model parameters were estimated by MCMC sampling.</a:t>
            </a:r>
            <a:endParaRPr lang="en-US" sz="2400" dirty="0" smtClean="0"/>
          </a:p>
        </p:txBody>
      </p:sp>
      <p:sp>
        <p:nvSpPr>
          <p:cNvPr id="23" name="Text Box 8"/>
          <p:cNvSpPr txBox="1">
            <a:spLocks noChangeArrowheads="1"/>
          </p:cNvSpPr>
          <p:nvPr/>
        </p:nvSpPr>
        <p:spPr bwMode="auto">
          <a:xfrm>
            <a:off x="26321365" y="8321927"/>
            <a:ext cx="9471473" cy="2318947"/>
          </a:xfrm>
          <a:prstGeom prst="rect">
            <a:avLst/>
          </a:prstGeom>
          <a:noFill/>
          <a:ln w="57150">
            <a:noFill/>
            <a:miter lim="800000"/>
            <a:headEnd/>
            <a:tailEnd/>
          </a:ln>
          <a:effectLst/>
        </p:spPr>
        <p:txBody>
          <a:bodyPr lIns="0" tIns="0" rIns="0" bIns="0">
            <a:prstTxWarp prst="textNoShape">
              <a:avLst/>
            </a:prstTxWarp>
          </a:bodyPr>
          <a:lstStyle/>
          <a:p>
            <a:pPr marL="0" indent="0" algn="l">
              <a:spcAft>
                <a:spcPts val="2400"/>
              </a:spcAft>
              <a:buClr>
                <a:schemeClr val="accent1"/>
              </a:buClr>
              <a:buSzPct val="100000"/>
              <a:buFont typeface="Arial"/>
              <a:buNone/>
            </a:pPr>
            <a:r>
              <a:rPr lang="en-US" sz="3400" dirty="0" smtClean="0">
                <a:solidFill>
                  <a:srgbClr val="DC582A"/>
                </a:solidFill>
              </a:rPr>
              <a:t>GWAS by Bayes-GLMM</a:t>
            </a:r>
            <a:endParaRPr lang="en-US" sz="2400" dirty="0" smtClean="0">
              <a:solidFill>
                <a:srgbClr val="DC582A"/>
              </a:solidFill>
            </a:endParaRPr>
          </a:p>
          <a:p>
            <a:pPr marL="0" indent="0" algn="l">
              <a:spcAft>
                <a:spcPts val="2400"/>
              </a:spcAft>
              <a:buClr>
                <a:schemeClr val="accent1"/>
              </a:buClr>
              <a:buSzPct val="100000"/>
              <a:buFont typeface="Arial"/>
              <a:buNone/>
            </a:pPr>
            <a:r>
              <a:rPr lang="en-US" sz="2400" dirty="0" smtClean="0"/>
              <a:t>To identify the most risky and protective LOAD variants, additive effects of the 14.1 million variants were tested independently by Bayes-GLMM. Model parameters were estimated by MLE. </a:t>
            </a:r>
            <a:endParaRPr lang="en-US" sz="2400" dirty="0" smtClean="0"/>
          </a:p>
        </p:txBody>
      </p:sp>
      <p:sp>
        <p:nvSpPr>
          <p:cNvPr id="26" name="Text Box 8"/>
          <p:cNvSpPr txBox="1">
            <a:spLocks noChangeArrowheads="1"/>
          </p:cNvSpPr>
          <p:nvPr/>
        </p:nvSpPr>
        <p:spPr bwMode="auto">
          <a:xfrm>
            <a:off x="26322825" y="35886947"/>
            <a:ext cx="9596983" cy="3297342"/>
          </a:xfrm>
          <a:prstGeom prst="rect">
            <a:avLst/>
          </a:prstGeom>
          <a:noFill/>
          <a:ln w="57150">
            <a:noFill/>
            <a:miter lim="800000"/>
            <a:headEnd/>
            <a:tailEnd/>
          </a:ln>
          <a:effectLst/>
        </p:spPr>
        <p:txBody>
          <a:bodyPr lIns="0" tIns="0" rIns="0" bIns="0">
            <a:prstTxWarp prst="textNoShape">
              <a:avLst/>
            </a:prstTxWarp>
          </a:bodyPr>
          <a:lstStyle/>
          <a:p>
            <a:pPr marL="0" indent="0" algn="l">
              <a:spcAft>
                <a:spcPts val="2400"/>
              </a:spcAft>
              <a:buClr>
                <a:schemeClr val="accent1"/>
              </a:buClr>
              <a:buSzPct val="100000"/>
              <a:buFont typeface="Arial"/>
              <a:buNone/>
            </a:pPr>
            <a:r>
              <a:rPr lang="en-US" sz="3400" dirty="0" smtClean="0">
                <a:solidFill>
                  <a:srgbClr val="DC582A"/>
                </a:solidFill>
              </a:rPr>
              <a:t>CONCLUSIONS</a:t>
            </a:r>
            <a:endParaRPr lang="en-US" sz="2400" dirty="0" smtClean="0">
              <a:solidFill>
                <a:srgbClr val="DC582A"/>
              </a:solidFill>
            </a:endParaRPr>
          </a:p>
          <a:p>
            <a:pPr marL="342900" indent="-342900" algn="l">
              <a:spcAft>
                <a:spcPts val="2400"/>
              </a:spcAft>
              <a:buClr>
                <a:schemeClr val="accent1"/>
              </a:buClr>
              <a:buSzPct val="100000"/>
              <a:buFont typeface="Arial"/>
              <a:buChar char="•"/>
            </a:pPr>
            <a:r>
              <a:rPr lang="en-US" sz="2400" dirty="0" smtClean="0"/>
              <a:t>We proposed a new method for GWAS, Bayes-GLMM, and applied on the ADSP dataset. Our method addresses three challenges in GWAS analysis: categorical phenotypes, population structure correction, and prior knowledge integration. Ou</a:t>
            </a:r>
            <a:r>
              <a:rPr lang="en-US" sz="2400" dirty="0" smtClean="0"/>
              <a:t>r analysis identified NANOS1 a new LOAD-associated gene.</a:t>
            </a:r>
            <a:endParaRPr lang="en-US" sz="2400" dirty="0" smtClean="0"/>
          </a:p>
        </p:txBody>
      </p:sp>
      <p:sp>
        <p:nvSpPr>
          <p:cNvPr id="27" name="Text Box 8"/>
          <p:cNvSpPr txBox="1">
            <a:spLocks noChangeArrowheads="1"/>
          </p:cNvSpPr>
          <p:nvPr/>
        </p:nvSpPr>
        <p:spPr bwMode="auto">
          <a:xfrm>
            <a:off x="4725387" y="8411130"/>
            <a:ext cx="9577164" cy="11542055"/>
          </a:xfrm>
          <a:prstGeom prst="rect">
            <a:avLst/>
          </a:prstGeom>
          <a:noFill/>
          <a:ln w="57150">
            <a:noFill/>
            <a:miter lim="800000"/>
            <a:headEnd/>
            <a:tailEnd/>
          </a:ln>
          <a:effectLst/>
        </p:spPr>
        <p:txBody>
          <a:bodyPr lIns="0" tIns="0" rIns="0" bIns="0">
            <a:prstTxWarp prst="textNoShape">
              <a:avLst/>
            </a:prstTxWarp>
          </a:bodyPr>
          <a:lstStyle/>
          <a:p>
            <a:pPr marL="0" indent="0" algn="l">
              <a:spcAft>
                <a:spcPts val="2400"/>
              </a:spcAft>
              <a:buClr>
                <a:schemeClr val="accent1"/>
              </a:buClr>
              <a:buSzPct val="100000"/>
              <a:buFont typeface="Arial"/>
              <a:buNone/>
            </a:pPr>
            <a:r>
              <a:rPr lang="en-US" sz="3400" b="1" dirty="0" smtClean="0">
                <a:solidFill>
                  <a:srgbClr val="DC582A"/>
                </a:solidFill>
              </a:rPr>
              <a:t>ABSTRACT</a:t>
            </a:r>
            <a:endParaRPr lang="en-US" sz="2000" b="1" dirty="0" smtClean="0">
              <a:solidFill>
                <a:srgbClr val="DC582A"/>
              </a:solidFill>
            </a:endParaRPr>
          </a:p>
          <a:p>
            <a:pPr>
              <a:spcAft>
                <a:spcPts val="2400"/>
              </a:spcAft>
              <a:buClr>
                <a:schemeClr val="accent1"/>
              </a:buClr>
              <a:buSzPct val="100000"/>
            </a:pPr>
            <a:r>
              <a:rPr lang="en-US" sz="2400" dirty="0" smtClean="0"/>
              <a:t>Recent </a:t>
            </a:r>
            <a:r>
              <a:rPr lang="en-US" sz="2400" dirty="0"/>
              <a:t>technical and methodological advances have greatly expanded genome-wide association studies (GWAS). The advent of low-cost whole-genome sequencing facilitates high-resolution variant identification, and the development of linear mixed models (LMM) allows improved identification of putatively causal variants. While essential for correcting false positive associations due to population stratification, LMMs have been restricted to numerical variables. However, phenotypic traits in association studies are often categorical, coded as binary case-control or ordered variables describing disease stages. Furthermore, optimally integrating the results of prior studies remains a methodological challenge. To address these issues, we have devised a method for genomic association studies that implements a generalized linear mixed model (GLMM) in a Bayesian framework, called Bayes-GLMM. Bayes-GLMM has four major features: support of categorical variables; cohesive integration of previous GWAS results for related traits by Bayesian modeling; correction for sample relatedness by mixed modeling; and model estimation by both MCMC sampling and maximal likelihood estimation. To demonstrate our method, we applied Bayes-GLMM to the whole-genome sequencing cohort in the Alzheimer's Disease Sequencing Project (ADSP). This study contains 576 individuals distributed across 111 families, each with Alzheimer's disease diagnosed at four confidence levels. The profound population structure in these data required a mixed model approach, and the categorical trait necessitated a generalized model. In summary, this work provides the first implementation of a flexible, generalized mixed model approach in a Bayesian framework.</a:t>
            </a:r>
          </a:p>
          <a:p>
            <a:pPr>
              <a:spcAft>
                <a:spcPts val="2400"/>
              </a:spcAft>
              <a:buClr>
                <a:schemeClr val="accent1"/>
              </a:buClr>
              <a:buSzPct val="100000"/>
            </a:pPr>
            <a:endParaRPr lang="en-US" sz="2400" dirty="0" smtClean="0"/>
          </a:p>
        </p:txBody>
      </p:sp>
      <p:sp>
        <p:nvSpPr>
          <p:cNvPr id="77" name="Text Box 8"/>
          <p:cNvSpPr txBox="1">
            <a:spLocks noChangeArrowheads="1"/>
          </p:cNvSpPr>
          <p:nvPr/>
        </p:nvSpPr>
        <p:spPr bwMode="auto">
          <a:xfrm>
            <a:off x="26456832" y="15787391"/>
            <a:ext cx="9596983" cy="2054798"/>
          </a:xfrm>
          <a:prstGeom prst="rect">
            <a:avLst/>
          </a:prstGeom>
          <a:noFill/>
          <a:ln w="57150">
            <a:noFill/>
            <a:miter lim="800000"/>
            <a:headEnd/>
            <a:tailEnd/>
          </a:ln>
          <a:effectLst/>
        </p:spPr>
        <p:txBody>
          <a:bodyPr lIns="0" tIns="0" rIns="0" bIns="0">
            <a:prstTxWarp prst="textNoShape">
              <a:avLst/>
            </a:prstTxWarp>
          </a:bodyPr>
          <a:lstStyle/>
          <a:p>
            <a:pPr marL="0" indent="0" algn="l">
              <a:spcAft>
                <a:spcPts val="2400"/>
              </a:spcAft>
              <a:buClr>
                <a:schemeClr val="accent1"/>
              </a:buClr>
              <a:buSzPct val="100000"/>
              <a:buFont typeface="Arial"/>
              <a:buNone/>
            </a:pPr>
            <a:r>
              <a:rPr lang="en-US" sz="3200" dirty="0" smtClean="0">
                <a:solidFill>
                  <a:srgbClr val="DC582A"/>
                </a:solidFill>
              </a:rPr>
              <a:t>Strong variants are less likely to pass on</a:t>
            </a:r>
            <a:endParaRPr lang="en-US" sz="3200" dirty="0" smtClean="0">
              <a:solidFill>
                <a:srgbClr val="DC582A"/>
              </a:solidFill>
            </a:endParaRPr>
          </a:p>
          <a:p>
            <a:pPr marL="0" indent="0" algn="l">
              <a:spcAft>
                <a:spcPts val="2400"/>
              </a:spcAft>
              <a:buClr>
                <a:schemeClr val="accent1"/>
              </a:buClr>
              <a:buSzPct val="100000"/>
              <a:buFont typeface="Arial"/>
              <a:buNone/>
            </a:pPr>
            <a:r>
              <a:rPr lang="en-US" sz="2400" dirty="0" smtClean="0"/>
              <a:t>244 variants in 73 independent LD blocks had LRT at least 15. 85% of the 244 top variants are risky. </a:t>
            </a:r>
            <a:r>
              <a:rPr lang="en-US" sz="2400" dirty="0" smtClean="0"/>
              <a:t>Interestingly, bigger effect size variants tend to be rare. This suggests strong variants are less likely to pass on</a:t>
            </a:r>
            <a:r>
              <a:rPr lang="en-US" sz="2400" dirty="0"/>
              <a:t>.</a:t>
            </a:r>
            <a:endParaRPr lang="en-US" sz="2400" dirty="0" smtClean="0"/>
          </a:p>
        </p:txBody>
      </p:sp>
      <p:sp>
        <p:nvSpPr>
          <p:cNvPr id="90" name="Text Box 8"/>
          <p:cNvSpPr txBox="1">
            <a:spLocks noChangeArrowheads="1"/>
          </p:cNvSpPr>
          <p:nvPr/>
        </p:nvSpPr>
        <p:spPr bwMode="auto">
          <a:xfrm>
            <a:off x="4741686" y="19695349"/>
            <a:ext cx="9596983" cy="21703846"/>
          </a:xfrm>
          <a:prstGeom prst="rect">
            <a:avLst/>
          </a:prstGeom>
          <a:noFill/>
          <a:ln w="57150">
            <a:noFill/>
            <a:miter lim="800000"/>
            <a:headEnd/>
            <a:tailEnd/>
          </a:ln>
          <a:effectLst/>
        </p:spPr>
        <p:txBody>
          <a:bodyPr lIns="0" tIns="0" rIns="0" bIns="0">
            <a:prstTxWarp prst="textNoShape">
              <a:avLst/>
            </a:prstTxWarp>
          </a:bodyPr>
          <a:lstStyle/>
          <a:p>
            <a:pPr marL="0" indent="0" algn="l">
              <a:spcAft>
                <a:spcPts val="2400"/>
              </a:spcAft>
              <a:buClr>
                <a:schemeClr val="accent1"/>
              </a:buClr>
              <a:buSzPct val="100000"/>
              <a:buFont typeface="Arial"/>
              <a:buNone/>
            </a:pPr>
            <a:r>
              <a:rPr lang="en-US" sz="3400" b="1" dirty="0" smtClean="0">
                <a:solidFill>
                  <a:srgbClr val="DC582A"/>
                </a:solidFill>
              </a:rPr>
              <a:t>BAYES-GLMM METHODS</a:t>
            </a:r>
            <a:endParaRPr lang="en-US" sz="3400" b="1" dirty="0" smtClean="0">
              <a:solidFill>
                <a:srgbClr val="DC582A"/>
              </a:solidFill>
            </a:endParaRPr>
          </a:p>
          <a:p>
            <a:pPr>
              <a:spcAft>
                <a:spcPts val="2400"/>
              </a:spcAft>
              <a:buClr>
                <a:schemeClr val="accent1"/>
              </a:buClr>
              <a:buSzPct val="100000"/>
            </a:pPr>
            <a:r>
              <a:rPr lang="en-US" sz="2400" dirty="0" smtClean="0"/>
              <a:t>Statistical models in Bayesian framework are defined by two parts: a likelihood function to describe the data-generating process, and the prior distributions of the likelihood function’s parameters. To model categorical variables, likelihood function takes the form of ordered logistic regression model (OLR) as follow:</a:t>
            </a:r>
          </a:p>
          <a:p>
            <a:pPr>
              <a:spcAft>
                <a:spcPts val="2400"/>
              </a:spcAft>
              <a:buClr>
                <a:schemeClr val="accent1"/>
              </a:buClr>
              <a:buSzPct val="100000"/>
            </a:pPr>
            <a:endParaRPr lang="en-US" sz="2400" dirty="0"/>
          </a:p>
          <a:p>
            <a:pPr>
              <a:spcAft>
                <a:spcPts val="2400"/>
              </a:spcAft>
              <a:buClr>
                <a:schemeClr val="accent1"/>
              </a:buClr>
              <a:buSzPct val="100000"/>
            </a:pPr>
            <a:r>
              <a:rPr lang="en-US" sz="2400" dirty="0" smtClean="0"/>
              <a:t/>
            </a:r>
            <a:br>
              <a:rPr lang="en-US" sz="2400" dirty="0" smtClean="0"/>
            </a:br>
            <a:r>
              <a:rPr lang="en-US" sz="2400" dirty="0" smtClean="0"/>
              <a:t>In OLR, the categorical response variable </a:t>
            </a:r>
            <a:r>
              <a:rPr lang="en-US" sz="2400" i="1" dirty="0" smtClean="0"/>
              <a:t>Y</a:t>
            </a:r>
            <a:r>
              <a:rPr lang="en-US" sz="2400" i="1" baseline="-25000" dirty="0" smtClean="0"/>
              <a:t>i</a:t>
            </a:r>
            <a:r>
              <a:rPr lang="en-US" sz="2400" dirty="0" smtClean="0"/>
              <a:t> with </a:t>
            </a:r>
            <a:r>
              <a:rPr lang="en-US" sz="2400" i="1" dirty="0" smtClean="0"/>
              <a:t>J</a:t>
            </a:r>
            <a:r>
              <a:rPr lang="en-US" sz="2400" dirty="0" smtClean="0"/>
              <a:t> levels followed a multinomial distribution with a vector of parameter </a:t>
            </a:r>
            <a:r>
              <a:rPr lang="en-US" sz="2400" i="1" dirty="0" smtClean="0"/>
              <a:t>π</a:t>
            </a:r>
            <a:r>
              <a:rPr lang="en-US" sz="2400" dirty="0" smtClean="0"/>
              <a:t>, where </a:t>
            </a:r>
            <a:r>
              <a:rPr lang="en-US" sz="2400" i="1" dirty="0" smtClean="0"/>
              <a:t>π</a:t>
            </a:r>
            <a:r>
              <a:rPr lang="en-US" sz="2400" i="1" baseline="-25000" dirty="0" err="1" smtClean="0"/>
              <a:t>ij</a:t>
            </a:r>
            <a:r>
              <a:rPr lang="en-US" sz="2400" i="1" dirty="0" smtClean="0"/>
              <a:t> </a:t>
            </a:r>
            <a:r>
              <a:rPr lang="en-US" sz="2400" dirty="0" smtClean="0"/>
              <a:t>represents the probability that the </a:t>
            </a:r>
            <a:r>
              <a:rPr lang="en-US" sz="2400" i="1" dirty="0" err="1" smtClean="0"/>
              <a:t>i-</a:t>
            </a:r>
            <a:r>
              <a:rPr lang="en-US" sz="2400" dirty="0" err="1" smtClean="0"/>
              <a:t>th</a:t>
            </a:r>
            <a:r>
              <a:rPr lang="en-US" sz="2400" dirty="0" smtClean="0"/>
              <a:t> observation falls in the response category </a:t>
            </a:r>
            <a:r>
              <a:rPr lang="en-US" sz="2400" i="1" dirty="0" smtClean="0"/>
              <a:t>j</a:t>
            </a:r>
            <a:r>
              <a:rPr lang="en-US" sz="2400" dirty="0" smtClean="0"/>
              <a:t>. Cumulative distribution of </a:t>
            </a:r>
            <a:r>
              <a:rPr lang="en-US" sz="2400" i="1" dirty="0"/>
              <a:t>π</a:t>
            </a:r>
            <a:r>
              <a:rPr lang="en-US" sz="2400" dirty="0" smtClean="0"/>
              <a:t> was </a:t>
            </a:r>
            <a:r>
              <a:rPr lang="en-US" sz="2400" dirty="0" err="1" smtClean="0"/>
              <a:t>logit</a:t>
            </a:r>
            <a:r>
              <a:rPr lang="en-US" sz="2400" dirty="0" smtClean="0"/>
              <a:t>-transformed and modeled in the linear model scheme, where </a:t>
            </a:r>
            <a:r>
              <a:rPr lang="en-US" sz="2400" i="1" dirty="0" smtClean="0"/>
              <a:t>X</a:t>
            </a:r>
            <a:r>
              <a:rPr lang="en-US" sz="2400" dirty="0" smtClean="0"/>
              <a:t> was a </a:t>
            </a:r>
            <a:r>
              <a:rPr lang="en-US" sz="2400" i="1" dirty="0" smtClean="0"/>
              <a:t>n</a:t>
            </a:r>
            <a:r>
              <a:rPr lang="en-US" sz="2400" dirty="0" smtClean="0"/>
              <a:t> by </a:t>
            </a:r>
            <a:r>
              <a:rPr lang="en-US" sz="2400" i="1" dirty="0" smtClean="0"/>
              <a:t>m</a:t>
            </a:r>
            <a:r>
              <a:rPr lang="en-US" sz="2400" dirty="0" smtClean="0"/>
              <a:t> covariate matrix with </a:t>
            </a:r>
            <a:r>
              <a:rPr lang="en-US" sz="2400" i="1" dirty="0" smtClean="0"/>
              <a:t>n</a:t>
            </a:r>
            <a:r>
              <a:rPr lang="en-US" sz="2400" dirty="0" smtClean="0"/>
              <a:t> the sample size and </a:t>
            </a:r>
            <a:r>
              <a:rPr lang="en-US" sz="2400" i="1" dirty="0" smtClean="0"/>
              <a:t>m</a:t>
            </a:r>
            <a:r>
              <a:rPr lang="en-US" sz="2400" dirty="0" smtClean="0"/>
              <a:t> the number of conditional variables. </a:t>
            </a:r>
            <a:r>
              <a:rPr lang="en-US" sz="2400" i="1" dirty="0" smtClean="0"/>
              <a:t>β</a:t>
            </a:r>
            <a:r>
              <a:rPr lang="en-US" sz="2400" dirty="0" smtClean="0"/>
              <a:t> was the corresponding parameter vector. </a:t>
            </a:r>
            <a:r>
              <a:rPr lang="en-US" sz="2400" i="1" dirty="0" smtClean="0"/>
              <a:t>g</a:t>
            </a:r>
            <a:r>
              <a:rPr lang="en-US" sz="2400" dirty="0" smtClean="0"/>
              <a:t> was the numerical genotype of a variant with 0 to 2 representing homozygous reference, heterozygous, and homozygous alternative, respectively. β</a:t>
            </a:r>
            <a:r>
              <a:rPr lang="en-US" sz="2400" baseline="-25000" dirty="0" smtClean="0"/>
              <a:t>0</a:t>
            </a:r>
            <a:r>
              <a:rPr lang="en-US" sz="2400" dirty="0" smtClean="0"/>
              <a:t> was the variant’s effect size.</a:t>
            </a:r>
          </a:p>
          <a:p>
            <a:pPr>
              <a:spcAft>
                <a:spcPts val="2400"/>
              </a:spcAft>
              <a:buClr>
                <a:schemeClr val="accent1"/>
              </a:buClr>
              <a:buSzPct val="100000"/>
            </a:pPr>
            <a:r>
              <a:rPr lang="en-US" sz="2400" dirty="0" smtClean="0"/>
              <a:t>To model sample relatedness, </a:t>
            </a:r>
            <a:r>
              <a:rPr lang="en-US" sz="2400" i="1" dirty="0" smtClean="0"/>
              <a:t>u </a:t>
            </a:r>
            <a:r>
              <a:rPr lang="en-US" sz="2400" dirty="0" smtClean="0"/>
              <a:t>was included as a random term that followed a multivariate normal distribution, </a:t>
            </a:r>
            <a:r>
              <a:rPr lang="en-US" sz="2400" i="1" dirty="0" err="1" smtClean="0"/>
              <a:t>mvN</a:t>
            </a:r>
            <a:r>
              <a:rPr lang="en-US" sz="2400" i="1" dirty="0" smtClean="0"/>
              <a:t>(0, </a:t>
            </a:r>
            <a:r>
              <a:rPr lang="en-US" sz="2400" i="1" dirty="0" err="1" smtClean="0"/>
              <a:t>σK</a:t>
            </a:r>
            <a:r>
              <a:rPr lang="en-US" sz="2400" i="1" dirty="0" smtClean="0"/>
              <a:t>)</a:t>
            </a:r>
            <a:r>
              <a:rPr lang="en-US" sz="2400" dirty="0" smtClean="0"/>
              <a:t>, with expected mean 0 and covariance matrix </a:t>
            </a:r>
            <a:r>
              <a:rPr lang="en-US" sz="2400" i="1" dirty="0" err="1" smtClean="0"/>
              <a:t>σK</a:t>
            </a:r>
            <a:r>
              <a:rPr lang="en-US" sz="2400" dirty="0" smtClean="0"/>
              <a:t>. </a:t>
            </a:r>
            <a:r>
              <a:rPr lang="en-US" sz="2400" i="1" dirty="0" smtClean="0"/>
              <a:t>K</a:t>
            </a:r>
            <a:r>
              <a:rPr lang="en-US" sz="2400" dirty="0" smtClean="0"/>
              <a:t> was the kinship matrix of the samples. </a:t>
            </a:r>
            <a:r>
              <a:rPr lang="en-US" sz="2400" i="1" dirty="0" err="1"/>
              <a:t>mvN</a:t>
            </a:r>
            <a:r>
              <a:rPr lang="en-US" sz="2400" i="1" dirty="0"/>
              <a:t>(0, </a:t>
            </a:r>
            <a:r>
              <a:rPr lang="en-US" sz="2400" i="1" dirty="0" err="1"/>
              <a:t>σK</a:t>
            </a:r>
            <a:r>
              <a:rPr lang="en-US" sz="2400" i="1" dirty="0" smtClean="0"/>
              <a:t>) </a:t>
            </a:r>
            <a:r>
              <a:rPr lang="en-US" sz="2400" dirty="0" smtClean="0"/>
              <a:t>was parameterized by the </a:t>
            </a:r>
            <a:r>
              <a:rPr lang="en-US" sz="2400" dirty="0" err="1" smtClean="0"/>
              <a:t>Cholesky</a:t>
            </a:r>
            <a:r>
              <a:rPr lang="en-US" sz="2400" dirty="0" smtClean="0"/>
              <a:t> factoring of </a:t>
            </a:r>
            <a:r>
              <a:rPr lang="en-US" sz="2400" i="1" dirty="0" smtClean="0"/>
              <a:t>K</a:t>
            </a:r>
            <a:r>
              <a:rPr lang="en-US" sz="2400" dirty="0" smtClean="0"/>
              <a:t> and </a:t>
            </a:r>
            <a:r>
              <a:rPr lang="en-US" sz="2400" i="1" dirty="0" smtClean="0"/>
              <a:t>n</a:t>
            </a:r>
            <a:r>
              <a:rPr lang="en-US" sz="2400" dirty="0" smtClean="0"/>
              <a:t> independent normal distribution. </a:t>
            </a:r>
          </a:p>
          <a:p>
            <a:pPr>
              <a:spcAft>
                <a:spcPts val="2400"/>
              </a:spcAft>
              <a:buClr>
                <a:schemeClr val="accent1"/>
              </a:buClr>
              <a:buSzPct val="100000"/>
            </a:pPr>
            <a:endParaRPr lang="en-US" sz="2400" dirty="0"/>
          </a:p>
          <a:p>
            <a:pPr>
              <a:spcAft>
                <a:spcPts val="2400"/>
              </a:spcAft>
              <a:buClr>
                <a:schemeClr val="accent1"/>
              </a:buClr>
              <a:buSzPct val="100000"/>
            </a:pPr>
            <a:endParaRPr lang="en-US" sz="2400" dirty="0" smtClean="0"/>
          </a:p>
          <a:p>
            <a:pPr>
              <a:spcAft>
                <a:spcPts val="2400"/>
              </a:spcAft>
              <a:buClr>
                <a:schemeClr val="accent1"/>
              </a:buClr>
              <a:buSzPct val="100000"/>
            </a:pPr>
            <a:r>
              <a:rPr lang="en-US" sz="2400" dirty="0" smtClean="0"/>
              <a:t>Prior distributions of model parameters are defined as follow:</a:t>
            </a:r>
          </a:p>
          <a:p>
            <a:pPr>
              <a:spcAft>
                <a:spcPts val="2400"/>
              </a:spcAft>
              <a:buClr>
                <a:schemeClr val="accent1"/>
              </a:buClr>
              <a:buSzPct val="100000"/>
            </a:pPr>
            <a:endParaRPr lang="en-US" sz="2400" dirty="0"/>
          </a:p>
          <a:p>
            <a:pPr>
              <a:spcAft>
                <a:spcPts val="2400"/>
              </a:spcAft>
              <a:buClr>
                <a:schemeClr val="accent1"/>
              </a:buClr>
              <a:buSzPct val="100000"/>
            </a:pPr>
            <a:endParaRPr lang="en-US" sz="2400" dirty="0" smtClean="0"/>
          </a:p>
          <a:p>
            <a:pPr>
              <a:spcAft>
                <a:spcPts val="2400"/>
              </a:spcAft>
              <a:buClr>
                <a:schemeClr val="accent1"/>
              </a:buClr>
              <a:buSzPct val="100000"/>
            </a:pPr>
            <a:endParaRPr lang="en-US" sz="2400" dirty="0"/>
          </a:p>
          <a:p>
            <a:pPr>
              <a:spcAft>
                <a:spcPts val="2400"/>
              </a:spcAft>
              <a:buClr>
                <a:schemeClr val="accent1"/>
              </a:buClr>
              <a:buSzPct val="100000"/>
            </a:pPr>
            <a:endParaRPr lang="en-US" sz="2400" dirty="0" smtClean="0"/>
          </a:p>
          <a:p>
            <a:pPr>
              <a:spcAft>
                <a:spcPts val="2400"/>
              </a:spcAft>
              <a:buClr>
                <a:schemeClr val="accent1"/>
              </a:buClr>
              <a:buSzPct val="100000"/>
            </a:pPr>
            <a:r>
              <a:rPr lang="en-US" sz="2400" dirty="0" smtClean="0"/>
              <a:t/>
            </a:r>
            <a:br>
              <a:rPr lang="en-US" sz="2400" dirty="0" smtClean="0"/>
            </a:br>
            <a:r>
              <a:rPr lang="en-US" sz="2400" dirty="0" smtClean="0"/>
              <a:t>Bayes-GLMM was built under Stan, which provides a flexible and efficient programming environment for statistical modeling. Inherited from Stan, Bayes-GLMM supports two methods for parameter inference: L-BFGS maximal likelihood estimation (MLE) and Hamilton Markov chain Monte Carlo (HMC) sampling.</a:t>
            </a:r>
          </a:p>
          <a:p>
            <a:pPr>
              <a:spcAft>
                <a:spcPts val="2400"/>
              </a:spcAft>
              <a:buClr>
                <a:schemeClr val="accent1"/>
              </a:buClr>
              <a:buSzPct val="100000"/>
            </a:pPr>
            <a:r>
              <a:rPr lang="en-US" sz="2400" dirty="0" smtClean="0"/>
              <a:t>Bayes-GLMM also supports control/case studies. The binary phenotypic of a control/case study is a special case of categorical variable with two levels. Binary phenotypes were modeled by a logistic regression model (LR) as follow:</a:t>
            </a:r>
          </a:p>
          <a:p>
            <a:pPr>
              <a:spcAft>
                <a:spcPts val="2400"/>
              </a:spcAft>
              <a:buClr>
                <a:schemeClr val="accent1"/>
              </a:buClr>
              <a:buSzPct val="100000"/>
            </a:pPr>
            <a:endParaRPr lang="en-US" sz="2400" dirty="0"/>
          </a:p>
          <a:p>
            <a:pPr>
              <a:spcAft>
                <a:spcPts val="2400"/>
              </a:spcAft>
              <a:buClr>
                <a:schemeClr val="accent1"/>
              </a:buClr>
              <a:buSzPct val="100000"/>
            </a:pPr>
            <a:r>
              <a:rPr lang="en-US" sz="2400" dirty="0" smtClean="0"/>
              <a:t/>
            </a:r>
            <a:br>
              <a:rPr lang="en-US" sz="2400" dirty="0" smtClean="0"/>
            </a:br>
            <a:r>
              <a:rPr lang="en-US" sz="2400" i="1" dirty="0" smtClean="0"/>
              <a:t>Y</a:t>
            </a:r>
            <a:r>
              <a:rPr lang="en-US" sz="2400" i="1" baseline="-25000" dirty="0" smtClean="0"/>
              <a:t>i</a:t>
            </a:r>
            <a:r>
              <a:rPr lang="en-US" sz="2400" dirty="0" smtClean="0"/>
              <a:t> follows a binomial distribution with a scalar parameter </a:t>
            </a:r>
            <a:r>
              <a:rPr lang="en-US" sz="2400" i="1" dirty="0"/>
              <a:t>π</a:t>
            </a:r>
            <a:r>
              <a:rPr lang="en-US" sz="2400" dirty="0" smtClean="0"/>
              <a:t> representing the probability that </a:t>
            </a:r>
            <a:r>
              <a:rPr lang="en-US" sz="2400" i="1" dirty="0"/>
              <a:t>Y</a:t>
            </a:r>
            <a:r>
              <a:rPr lang="en-US" sz="2400" i="1" baseline="-25000" dirty="0"/>
              <a:t>i</a:t>
            </a:r>
            <a:r>
              <a:rPr lang="en-US" sz="2400" dirty="0" smtClean="0"/>
              <a:t> equals 1. </a:t>
            </a:r>
            <a:r>
              <a:rPr lang="en-US" sz="2400" i="1" dirty="0"/>
              <a:t>π</a:t>
            </a:r>
            <a:r>
              <a:rPr lang="en-US" sz="2400" dirty="0" smtClean="0"/>
              <a:t> was further transformed by the </a:t>
            </a:r>
            <a:r>
              <a:rPr lang="en-US" sz="2400" dirty="0" err="1" smtClean="0"/>
              <a:t>logit</a:t>
            </a:r>
            <a:r>
              <a:rPr lang="en-US" sz="2400" dirty="0" smtClean="0"/>
              <a:t>-function and modeled in the linear model scheme.</a:t>
            </a:r>
            <a:endParaRPr lang="en-US" sz="2400" dirty="0" smtClean="0"/>
          </a:p>
          <a:p>
            <a:pPr>
              <a:spcAft>
                <a:spcPts val="2400"/>
              </a:spcAft>
              <a:buClr>
                <a:schemeClr val="accent1"/>
              </a:buClr>
              <a:buSzPct val="100000"/>
            </a:pPr>
            <a:endParaRPr lang="en-US" sz="2400" dirty="0" smtClean="0"/>
          </a:p>
          <a:p>
            <a:pPr>
              <a:spcAft>
                <a:spcPts val="2400"/>
              </a:spcAft>
              <a:buClr>
                <a:schemeClr val="accent1"/>
              </a:buClr>
              <a:buSzPct val="100000"/>
            </a:pPr>
            <a:endParaRPr lang="en-US" sz="2400" b="1" dirty="0" smtClean="0">
              <a:solidFill>
                <a:srgbClr val="DC582A"/>
              </a:solidFill>
            </a:endParaRPr>
          </a:p>
        </p:txBody>
      </p:sp>
      <p:sp>
        <p:nvSpPr>
          <p:cNvPr id="92" name="Text Box 8"/>
          <p:cNvSpPr txBox="1">
            <a:spLocks noChangeArrowheads="1"/>
          </p:cNvSpPr>
          <p:nvPr/>
        </p:nvSpPr>
        <p:spPr bwMode="auto">
          <a:xfrm>
            <a:off x="15631239" y="8353407"/>
            <a:ext cx="9596983" cy="717756"/>
          </a:xfrm>
          <a:prstGeom prst="rect">
            <a:avLst/>
          </a:prstGeom>
          <a:noFill/>
          <a:ln w="57150">
            <a:noFill/>
            <a:miter lim="800000"/>
            <a:headEnd/>
            <a:tailEnd/>
          </a:ln>
          <a:effectLst/>
        </p:spPr>
        <p:txBody>
          <a:bodyPr lIns="0" tIns="0" rIns="0" bIns="0">
            <a:prstTxWarp prst="textNoShape">
              <a:avLst/>
            </a:prstTxWarp>
          </a:bodyPr>
          <a:lstStyle/>
          <a:p>
            <a:pPr marL="0" indent="0" algn="l">
              <a:spcAft>
                <a:spcPts val="2400"/>
              </a:spcAft>
              <a:buClr>
                <a:schemeClr val="accent1"/>
              </a:buClr>
              <a:buSzPct val="100000"/>
              <a:buFont typeface="Arial"/>
              <a:buNone/>
            </a:pPr>
            <a:r>
              <a:rPr lang="en-US" sz="3400" b="1" dirty="0" smtClean="0">
                <a:solidFill>
                  <a:srgbClr val="DC582A"/>
                </a:solidFill>
              </a:rPr>
              <a:t>RESULTS</a:t>
            </a:r>
          </a:p>
        </p:txBody>
      </p:sp>
      <p:sp>
        <p:nvSpPr>
          <p:cNvPr id="101" name="Text Box 8"/>
          <p:cNvSpPr txBox="1">
            <a:spLocks noChangeArrowheads="1"/>
          </p:cNvSpPr>
          <p:nvPr/>
        </p:nvSpPr>
        <p:spPr bwMode="auto">
          <a:xfrm>
            <a:off x="15621187" y="30434996"/>
            <a:ext cx="9596983" cy="3418043"/>
          </a:xfrm>
          <a:prstGeom prst="rect">
            <a:avLst/>
          </a:prstGeom>
          <a:noFill/>
          <a:ln w="57150">
            <a:noFill/>
            <a:miter lim="800000"/>
            <a:headEnd/>
            <a:tailEnd/>
          </a:ln>
          <a:effectLst/>
        </p:spPr>
        <p:txBody>
          <a:bodyPr lIns="0" tIns="0" rIns="0" bIns="0">
            <a:prstTxWarp prst="textNoShape">
              <a:avLst/>
            </a:prstTxWarp>
          </a:bodyPr>
          <a:lstStyle/>
          <a:p>
            <a:pPr marL="457200" indent="-457200">
              <a:spcAft>
                <a:spcPts val="2400"/>
              </a:spcAft>
              <a:buClr>
                <a:schemeClr val="accent1"/>
              </a:buClr>
              <a:buSzPct val="100000"/>
              <a:buFont typeface="Arial"/>
              <a:buChar char="•"/>
            </a:pPr>
            <a:r>
              <a:rPr lang="en-US" sz="2400" dirty="0" smtClean="0"/>
              <a:t>Point and bar are the first mode and 95% credible interval of covariant effect’s posterior distribution.</a:t>
            </a:r>
          </a:p>
          <a:p>
            <a:pPr marL="457200" indent="-457200">
              <a:spcAft>
                <a:spcPts val="2400"/>
              </a:spcAft>
              <a:buClr>
                <a:schemeClr val="accent1"/>
              </a:buClr>
              <a:buSzPct val="100000"/>
              <a:buFont typeface="Arial"/>
              <a:buChar char="•"/>
            </a:pPr>
            <a:r>
              <a:rPr lang="en-US" sz="2400" dirty="0" smtClean="0"/>
              <a:t>The </a:t>
            </a:r>
            <a:r>
              <a:rPr lang="en-US" sz="2400" dirty="0"/>
              <a:t>protective and risky effects of APOE/e2 and APOE/e4 were both significant, with 95% CI for APOE/e2 and e4 -1.45 to -0.26 and 0.42 to 1.2, respectively. </a:t>
            </a:r>
            <a:endParaRPr lang="en-US" sz="2400" dirty="0" smtClean="0"/>
          </a:p>
          <a:p>
            <a:pPr marL="457200" indent="-457200">
              <a:spcAft>
                <a:spcPts val="2400"/>
              </a:spcAft>
              <a:buClr>
                <a:schemeClr val="accent1"/>
              </a:buClr>
              <a:buSzPct val="100000"/>
              <a:buFont typeface="Arial"/>
              <a:buChar char="•"/>
            </a:pPr>
            <a:r>
              <a:rPr lang="en-US" sz="2400" dirty="0" smtClean="0"/>
              <a:t>Female </a:t>
            </a:r>
            <a:r>
              <a:rPr lang="en-US" sz="2400" dirty="0"/>
              <a:t>showed as a significant risk factor of LOAD, with 95% CI </a:t>
            </a:r>
            <a:r>
              <a:rPr lang="en-US" sz="2400" dirty="0" smtClean="0"/>
              <a:t>0.00 </a:t>
            </a:r>
            <a:r>
              <a:rPr lang="en-US" sz="2400" dirty="0"/>
              <a:t>to </a:t>
            </a:r>
            <a:r>
              <a:rPr lang="en-US" sz="2400" dirty="0" smtClean="0"/>
              <a:t>0.74</a:t>
            </a:r>
            <a:r>
              <a:rPr lang="en-US" sz="2400" dirty="0" smtClean="0"/>
              <a:t>.</a:t>
            </a:r>
            <a:endParaRPr lang="en-US" sz="2400" dirty="0" smtClean="0"/>
          </a:p>
        </p:txBody>
      </p:sp>
      <p:sp>
        <p:nvSpPr>
          <p:cNvPr id="103" name="Text Box 8"/>
          <p:cNvSpPr txBox="1">
            <a:spLocks noChangeArrowheads="1"/>
          </p:cNvSpPr>
          <p:nvPr/>
        </p:nvSpPr>
        <p:spPr bwMode="auto">
          <a:xfrm>
            <a:off x="26321365" y="39184289"/>
            <a:ext cx="9596983" cy="2486344"/>
          </a:xfrm>
          <a:prstGeom prst="rect">
            <a:avLst/>
          </a:prstGeom>
          <a:noFill/>
          <a:ln w="57150">
            <a:noFill/>
            <a:miter lim="800000"/>
            <a:headEnd/>
            <a:tailEnd/>
          </a:ln>
          <a:effectLst/>
        </p:spPr>
        <p:txBody>
          <a:bodyPr lIns="0" tIns="0" rIns="0" bIns="0">
            <a:prstTxWarp prst="textNoShape">
              <a:avLst/>
            </a:prstTxWarp>
          </a:bodyPr>
          <a:lstStyle/>
          <a:p>
            <a:pPr marL="0" indent="0" algn="l">
              <a:spcAft>
                <a:spcPts val="2400"/>
              </a:spcAft>
              <a:buClr>
                <a:schemeClr val="accent1"/>
              </a:buClr>
              <a:buSzPct val="100000"/>
              <a:buFont typeface="Arial"/>
              <a:buNone/>
            </a:pPr>
            <a:r>
              <a:rPr lang="en-US" sz="3400" dirty="0" smtClean="0">
                <a:solidFill>
                  <a:srgbClr val="DC582A"/>
                </a:solidFill>
              </a:rPr>
              <a:t>Acknowledgement</a:t>
            </a:r>
            <a:endParaRPr lang="en-US" sz="2400" dirty="0" smtClean="0">
              <a:solidFill>
                <a:srgbClr val="DC582A"/>
              </a:solidFill>
            </a:endParaRPr>
          </a:p>
          <a:p>
            <a:pPr marL="342900" indent="-342900" algn="l">
              <a:spcAft>
                <a:spcPts val="2400"/>
              </a:spcAft>
              <a:buClr>
                <a:schemeClr val="accent1"/>
              </a:buClr>
              <a:buSzPct val="100000"/>
              <a:buFont typeface="Arial"/>
              <a:buChar char="•"/>
            </a:pPr>
            <a:r>
              <a:rPr lang="en-US" sz="2400" dirty="0" smtClean="0"/>
              <a:t>This work was supported by a fellowship from The </a:t>
            </a:r>
            <a:r>
              <a:rPr lang="en-US" sz="2400" dirty="0" err="1" smtClean="0"/>
              <a:t>Pyewacket</a:t>
            </a:r>
            <a:r>
              <a:rPr lang="en-US" sz="2400" dirty="0" smtClean="0"/>
              <a:t> Foundation.</a:t>
            </a:r>
            <a:endParaRPr lang="en-US" sz="2400" dirty="0"/>
          </a:p>
        </p:txBody>
      </p:sp>
      <p:sp>
        <p:nvSpPr>
          <p:cNvPr id="109" name="Text Box 8"/>
          <p:cNvSpPr txBox="1">
            <a:spLocks noChangeArrowheads="1"/>
          </p:cNvSpPr>
          <p:nvPr/>
        </p:nvSpPr>
        <p:spPr bwMode="auto">
          <a:xfrm>
            <a:off x="26321365" y="15062194"/>
            <a:ext cx="9596983" cy="499385"/>
          </a:xfrm>
          <a:prstGeom prst="rect">
            <a:avLst/>
          </a:prstGeom>
          <a:noFill/>
          <a:ln w="57150">
            <a:noFill/>
            <a:miter lim="800000"/>
            <a:headEnd/>
            <a:tailEnd/>
          </a:ln>
          <a:effectLst/>
        </p:spPr>
        <p:txBody>
          <a:bodyPr lIns="0" tIns="0" rIns="0" bIns="0">
            <a:prstTxWarp prst="textNoShape">
              <a:avLst/>
            </a:prstTxWarp>
          </a:bodyPr>
          <a:lstStyle/>
          <a:p>
            <a:pPr marL="342900" indent="-342900">
              <a:spcAft>
                <a:spcPts val="2400"/>
              </a:spcAft>
              <a:buClr>
                <a:schemeClr val="accent1"/>
              </a:buClr>
              <a:buSzPct val="100000"/>
              <a:buFont typeface="Arial"/>
              <a:buChar char="•"/>
            </a:pPr>
            <a:r>
              <a:rPr lang="en-US" sz="2400" dirty="0" smtClean="0"/>
              <a:t>Manhattan plot of GWAS scan on 14.1 million genomic variants.  </a:t>
            </a:r>
            <a:endParaRPr lang="en-US" sz="2400" dirty="0"/>
          </a:p>
        </p:txBody>
      </p:sp>
      <p:pic>
        <p:nvPicPr>
          <p:cNvPr id="61" name="Picture 60"/>
          <p:cNvPicPr>
            <a:picLocks noChangeAspect="1"/>
          </p:cNvPicPr>
          <p:nvPr/>
        </p:nvPicPr>
        <p:blipFill rotWithShape="1">
          <a:blip r:embed="rId4"/>
          <a:srcRect b="46699"/>
          <a:stretch/>
        </p:blipFill>
        <p:spPr>
          <a:xfrm>
            <a:off x="4906862" y="22275632"/>
            <a:ext cx="7350051" cy="1160359"/>
          </a:xfrm>
          <a:prstGeom prst="rect">
            <a:avLst/>
          </a:prstGeom>
        </p:spPr>
      </p:pic>
      <p:pic>
        <p:nvPicPr>
          <p:cNvPr id="63" name="Picture 62"/>
          <p:cNvPicPr>
            <a:picLocks noChangeAspect="1"/>
          </p:cNvPicPr>
          <p:nvPr/>
        </p:nvPicPr>
        <p:blipFill>
          <a:blip r:embed="rId5"/>
          <a:stretch>
            <a:fillRect/>
          </a:stretch>
        </p:blipFill>
        <p:spPr>
          <a:xfrm>
            <a:off x="6184702" y="29631744"/>
            <a:ext cx="2842259" cy="1488882"/>
          </a:xfrm>
          <a:prstGeom prst="rect">
            <a:avLst/>
          </a:prstGeom>
        </p:spPr>
      </p:pic>
      <p:pic>
        <p:nvPicPr>
          <p:cNvPr id="65" name="Picture 64"/>
          <p:cNvPicPr>
            <a:picLocks noChangeAspect="1"/>
          </p:cNvPicPr>
          <p:nvPr/>
        </p:nvPicPr>
        <p:blipFill rotWithShape="1">
          <a:blip r:embed="rId4"/>
          <a:srcRect t="55466"/>
          <a:stretch/>
        </p:blipFill>
        <p:spPr>
          <a:xfrm>
            <a:off x="4330591" y="31761423"/>
            <a:ext cx="7786018" cy="943148"/>
          </a:xfrm>
          <a:prstGeom prst="rect">
            <a:avLst/>
          </a:prstGeom>
        </p:spPr>
      </p:pic>
      <p:pic>
        <p:nvPicPr>
          <p:cNvPr id="66" name="Picture 65"/>
          <p:cNvPicPr>
            <a:picLocks noChangeAspect="1"/>
          </p:cNvPicPr>
          <p:nvPr/>
        </p:nvPicPr>
        <p:blipFill>
          <a:blip r:embed="rId6"/>
          <a:stretch>
            <a:fillRect/>
          </a:stretch>
        </p:blipFill>
        <p:spPr>
          <a:xfrm>
            <a:off x="6218568" y="32509165"/>
            <a:ext cx="3474261" cy="2218266"/>
          </a:xfrm>
          <a:prstGeom prst="rect">
            <a:avLst/>
          </a:prstGeom>
        </p:spPr>
      </p:pic>
      <p:pic>
        <p:nvPicPr>
          <p:cNvPr id="70" name="Picture 69" descr="ad_pie.pdf"/>
          <p:cNvPicPr>
            <a:picLocks noChangeAspect="1"/>
          </p:cNvPicPr>
          <p:nvPr/>
        </p:nvPicPr>
        <p:blipFill rotWithShape="1">
          <a:blip r:embed="rId7">
            <a:extLst>
              <a:ext uri="{28A0092B-C50C-407E-A947-70E740481C1C}">
                <a14:useLocalDpi xmlns:a14="http://schemas.microsoft.com/office/drawing/2010/main" val="0"/>
              </a:ext>
            </a:extLst>
          </a:blip>
          <a:srcRect t="22533" b="29981"/>
          <a:stretch/>
        </p:blipFill>
        <p:spPr>
          <a:xfrm>
            <a:off x="14844851" y="14091694"/>
            <a:ext cx="5238772" cy="2487698"/>
          </a:xfrm>
          <a:prstGeom prst="rect">
            <a:avLst/>
          </a:prstGeom>
        </p:spPr>
      </p:pic>
      <p:pic>
        <p:nvPicPr>
          <p:cNvPr id="71" name="Picture 70" descr="apoe_pie.pdf"/>
          <p:cNvPicPr>
            <a:picLocks noChangeAspect="1"/>
          </p:cNvPicPr>
          <p:nvPr/>
        </p:nvPicPr>
        <p:blipFill rotWithShape="1">
          <a:blip r:embed="rId8">
            <a:extLst>
              <a:ext uri="{28A0092B-C50C-407E-A947-70E740481C1C}">
                <a14:useLocalDpi xmlns:a14="http://schemas.microsoft.com/office/drawing/2010/main" val="0"/>
              </a:ext>
            </a:extLst>
          </a:blip>
          <a:srcRect t="20414" b="29452"/>
          <a:stretch/>
        </p:blipFill>
        <p:spPr>
          <a:xfrm>
            <a:off x="14844851" y="16674646"/>
            <a:ext cx="5402703" cy="2708558"/>
          </a:xfrm>
          <a:prstGeom prst="rect">
            <a:avLst/>
          </a:prstGeom>
        </p:spPr>
      </p:pic>
      <p:pic>
        <p:nvPicPr>
          <p:cNvPr id="75" name="Picture 74" descr="apoe_bar.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703488" y="16655257"/>
            <a:ext cx="4495188" cy="2996791"/>
          </a:xfrm>
          <a:prstGeom prst="rect">
            <a:avLst/>
          </a:prstGeom>
        </p:spPr>
      </p:pic>
      <p:pic>
        <p:nvPicPr>
          <p:cNvPr id="76" name="Picture 75" descr="sex_bar.pd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703488" y="19813752"/>
            <a:ext cx="4524735" cy="3016492"/>
          </a:xfrm>
          <a:prstGeom prst="rect">
            <a:avLst/>
          </a:prstGeom>
        </p:spPr>
      </p:pic>
      <p:pic>
        <p:nvPicPr>
          <p:cNvPr id="81" name="Picture 80" descr="age_box.pd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742264" y="13878408"/>
            <a:ext cx="3865199" cy="2898900"/>
          </a:xfrm>
          <a:prstGeom prst="rect">
            <a:avLst/>
          </a:prstGeom>
        </p:spPr>
      </p:pic>
      <p:sp>
        <p:nvSpPr>
          <p:cNvPr id="82" name="TextBox 81"/>
          <p:cNvSpPr txBox="1"/>
          <p:nvPr/>
        </p:nvSpPr>
        <p:spPr>
          <a:xfrm>
            <a:off x="15459571" y="13859721"/>
            <a:ext cx="561692" cy="492443"/>
          </a:xfrm>
          <a:prstGeom prst="rect">
            <a:avLst/>
          </a:prstGeom>
          <a:noFill/>
        </p:spPr>
        <p:txBody>
          <a:bodyPr wrap="none" lIns="182880" tIns="91440" rIns="182880" bIns="91440" rtlCol="0">
            <a:spAutoFit/>
          </a:bodyPr>
          <a:lstStyle/>
          <a:p>
            <a:r>
              <a:rPr lang="en-US" sz="2000" b="1" dirty="0">
                <a:latin typeface="Helvetica"/>
                <a:cs typeface="Helvetica"/>
              </a:rPr>
              <a:t>A</a:t>
            </a:r>
            <a:endParaRPr lang="en-US" sz="2000" b="1" dirty="0">
              <a:latin typeface="Helvetica"/>
              <a:cs typeface="Helvetica"/>
            </a:endParaRPr>
          </a:p>
        </p:txBody>
      </p:sp>
      <p:sp>
        <p:nvSpPr>
          <p:cNvPr id="83" name="TextBox 82"/>
          <p:cNvSpPr txBox="1"/>
          <p:nvPr/>
        </p:nvSpPr>
        <p:spPr>
          <a:xfrm>
            <a:off x="15459584" y="19871926"/>
            <a:ext cx="540402" cy="492443"/>
          </a:xfrm>
          <a:prstGeom prst="rect">
            <a:avLst/>
          </a:prstGeom>
          <a:noFill/>
        </p:spPr>
        <p:txBody>
          <a:bodyPr wrap="none" lIns="182880" tIns="91440" rIns="182880" bIns="91440" rtlCol="0">
            <a:spAutoFit/>
          </a:bodyPr>
          <a:lstStyle/>
          <a:p>
            <a:r>
              <a:rPr lang="en-US" sz="2000" b="1" dirty="0">
                <a:latin typeface="Helvetica"/>
                <a:cs typeface="Helvetica"/>
              </a:rPr>
              <a:t>E</a:t>
            </a:r>
          </a:p>
        </p:txBody>
      </p:sp>
      <p:sp>
        <p:nvSpPr>
          <p:cNvPr id="84" name="TextBox 83"/>
          <p:cNvSpPr txBox="1"/>
          <p:nvPr/>
        </p:nvSpPr>
        <p:spPr>
          <a:xfrm>
            <a:off x="20284807" y="19871926"/>
            <a:ext cx="526000" cy="492443"/>
          </a:xfrm>
          <a:prstGeom prst="rect">
            <a:avLst/>
          </a:prstGeom>
          <a:noFill/>
        </p:spPr>
        <p:txBody>
          <a:bodyPr wrap="none" lIns="182880" tIns="91440" rIns="182880" bIns="91440" rtlCol="0">
            <a:spAutoFit/>
          </a:bodyPr>
          <a:lstStyle/>
          <a:p>
            <a:r>
              <a:rPr lang="en-US" sz="2000" b="1" dirty="0">
                <a:latin typeface="Helvetica"/>
                <a:cs typeface="Helvetica"/>
              </a:rPr>
              <a:t>F</a:t>
            </a:r>
          </a:p>
        </p:txBody>
      </p:sp>
      <p:sp>
        <p:nvSpPr>
          <p:cNvPr id="85" name="TextBox 84"/>
          <p:cNvSpPr txBox="1"/>
          <p:nvPr/>
        </p:nvSpPr>
        <p:spPr>
          <a:xfrm>
            <a:off x="20284820" y="16616480"/>
            <a:ext cx="554554" cy="492443"/>
          </a:xfrm>
          <a:prstGeom prst="rect">
            <a:avLst/>
          </a:prstGeom>
          <a:noFill/>
        </p:spPr>
        <p:txBody>
          <a:bodyPr wrap="none" lIns="182880" tIns="91440" rIns="182880" bIns="91440" rtlCol="0">
            <a:spAutoFit/>
          </a:bodyPr>
          <a:lstStyle/>
          <a:p>
            <a:r>
              <a:rPr lang="en-US" sz="2000" b="1" dirty="0">
                <a:latin typeface="Helvetica"/>
                <a:cs typeface="Helvetica"/>
              </a:rPr>
              <a:t>D</a:t>
            </a:r>
          </a:p>
        </p:txBody>
      </p:sp>
      <p:sp>
        <p:nvSpPr>
          <p:cNvPr id="86" name="TextBox 85"/>
          <p:cNvSpPr txBox="1"/>
          <p:nvPr/>
        </p:nvSpPr>
        <p:spPr>
          <a:xfrm>
            <a:off x="20312016" y="13792217"/>
            <a:ext cx="554554" cy="492443"/>
          </a:xfrm>
          <a:prstGeom prst="rect">
            <a:avLst/>
          </a:prstGeom>
          <a:noFill/>
        </p:spPr>
        <p:txBody>
          <a:bodyPr wrap="none" lIns="182880" tIns="91440" rIns="182880" bIns="91440" rtlCol="0">
            <a:spAutoFit/>
          </a:bodyPr>
          <a:lstStyle/>
          <a:p>
            <a:r>
              <a:rPr lang="en-US" sz="2000" b="1" dirty="0">
                <a:latin typeface="Helvetica"/>
                <a:cs typeface="Helvetica"/>
              </a:rPr>
              <a:t>B</a:t>
            </a:r>
          </a:p>
        </p:txBody>
      </p:sp>
      <p:sp>
        <p:nvSpPr>
          <p:cNvPr id="87" name="TextBox 86"/>
          <p:cNvSpPr txBox="1"/>
          <p:nvPr/>
        </p:nvSpPr>
        <p:spPr>
          <a:xfrm>
            <a:off x="15459584" y="16616480"/>
            <a:ext cx="554554" cy="492443"/>
          </a:xfrm>
          <a:prstGeom prst="rect">
            <a:avLst/>
          </a:prstGeom>
          <a:noFill/>
        </p:spPr>
        <p:txBody>
          <a:bodyPr wrap="none" lIns="182880" tIns="91440" rIns="182880" bIns="91440" rtlCol="0">
            <a:spAutoFit/>
          </a:bodyPr>
          <a:lstStyle/>
          <a:p>
            <a:r>
              <a:rPr lang="en-US" sz="2000" b="1" dirty="0">
                <a:latin typeface="Helvetica"/>
                <a:cs typeface="Helvetica"/>
              </a:rPr>
              <a:t>C</a:t>
            </a:r>
          </a:p>
        </p:txBody>
      </p:sp>
      <p:pic>
        <p:nvPicPr>
          <p:cNvPr id="91" name="Picture 90" descr="sex_pie.pdf"/>
          <p:cNvPicPr>
            <a:picLocks noChangeAspect="1"/>
          </p:cNvPicPr>
          <p:nvPr/>
        </p:nvPicPr>
        <p:blipFill rotWithShape="1">
          <a:blip r:embed="rId12">
            <a:extLst>
              <a:ext uri="{28A0092B-C50C-407E-A947-70E740481C1C}">
                <a14:useLocalDpi xmlns:a14="http://schemas.microsoft.com/office/drawing/2010/main" val="0"/>
              </a:ext>
            </a:extLst>
          </a:blip>
          <a:srcRect t="24060" b="29289"/>
          <a:stretch/>
        </p:blipFill>
        <p:spPr>
          <a:xfrm>
            <a:off x="14915405" y="20113974"/>
            <a:ext cx="5292182" cy="2468875"/>
          </a:xfrm>
          <a:prstGeom prst="rect">
            <a:avLst/>
          </a:prstGeom>
        </p:spPr>
      </p:pic>
      <p:pic>
        <p:nvPicPr>
          <p:cNvPr id="97" name="Picture 96" descr="covar.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6279703" y="25692574"/>
            <a:ext cx="6747869" cy="4723508"/>
          </a:xfrm>
          <a:prstGeom prst="rect">
            <a:avLst/>
          </a:prstGeom>
        </p:spPr>
      </p:pic>
      <p:sp>
        <p:nvSpPr>
          <p:cNvPr id="104" name="Text Box 8"/>
          <p:cNvSpPr txBox="1">
            <a:spLocks noChangeArrowheads="1"/>
          </p:cNvSpPr>
          <p:nvPr/>
        </p:nvSpPr>
        <p:spPr bwMode="auto">
          <a:xfrm>
            <a:off x="15601693" y="34084920"/>
            <a:ext cx="9596983" cy="2131914"/>
          </a:xfrm>
          <a:prstGeom prst="rect">
            <a:avLst/>
          </a:prstGeom>
          <a:noFill/>
          <a:ln w="57150">
            <a:noFill/>
            <a:miter lim="800000"/>
            <a:headEnd/>
            <a:tailEnd/>
          </a:ln>
          <a:effectLst/>
        </p:spPr>
        <p:txBody>
          <a:bodyPr lIns="0" tIns="0" rIns="0" bIns="0">
            <a:prstTxWarp prst="textNoShape">
              <a:avLst/>
            </a:prstTxWarp>
          </a:bodyPr>
          <a:lstStyle/>
          <a:p>
            <a:pPr>
              <a:spcAft>
                <a:spcPts val="2400"/>
              </a:spcAft>
              <a:buClr>
                <a:schemeClr val="accent1"/>
              </a:buClr>
              <a:buSzPct val="100000"/>
            </a:pPr>
            <a:r>
              <a:rPr lang="en-US" sz="3400" dirty="0" smtClean="0">
                <a:solidFill>
                  <a:srgbClr val="DC582A"/>
                </a:solidFill>
              </a:rPr>
              <a:t>14.1 million genomic variants with MAF 0.01+</a:t>
            </a:r>
            <a:endParaRPr lang="en-US" sz="2400" dirty="0" smtClean="0"/>
          </a:p>
          <a:p>
            <a:pPr marL="0" indent="0" algn="l">
              <a:spcAft>
                <a:spcPts val="2400"/>
              </a:spcAft>
              <a:buClr>
                <a:schemeClr val="accent1"/>
              </a:buClr>
              <a:buSzPct val="100000"/>
              <a:buFont typeface="Arial"/>
              <a:buNone/>
            </a:pPr>
            <a:r>
              <a:rPr lang="en-US" sz="2400" dirty="0" smtClean="0"/>
              <a:t>12.6 million single nucleotide polymorphism (SNP) and 1.5 million short insertion or deletion (INDEL) were identified from ADSP WGS data, and tested in our GWAS</a:t>
            </a:r>
            <a:r>
              <a:rPr lang="en-US" sz="2400" dirty="0" smtClean="0"/>
              <a:t>.</a:t>
            </a:r>
            <a:endParaRPr lang="en-US" sz="2400" dirty="0" smtClean="0"/>
          </a:p>
        </p:txBody>
      </p:sp>
      <p:pic>
        <p:nvPicPr>
          <p:cNvPr id="106" name="Picture 105" descr="snp_summary.pd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782135" y="36477841"/>
            <a:ext cx="9842706" cy="4921354"/>
          </a:xfrm>
          <a:prstGeom prst="rect">
            <a:avLst/>
          </a:prstGeom>
        </p:spPr>
      </p:pic>
      <p:pic>
        <p:nvPicPr>
          <p:cNvPr id="107" name="Picture 106" descr="manhattan_glmm2.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6156265" y="10405993"/>
            <a:ext cx="9144000" cy="4572000"/>
          </a:xfrm>
          <a:prstGeom prst="rect">
            <a:avLst/>
          </a:prstGeom>
        </p:spPr>
      </p:pic>
      <p:pic>
        <p:nvPicPr>
          <p:cNvPr id="112" name="Picture 111" descr="manhattan_glmm_prior3.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6269928" y="30084581"/>
            <a:ext cx="9683648" cy="4841824"/>
          </a:xfrm>
          <a:prstGeom prst="rect">
            <a:avLst/>
          </a:prstGeom>
        </p:spPr>
      </p:pic>
      <p:pic>
        <p:nvPicPr>
          <p:cNvPr id="113" name="Picture 112" descr="glm.pdf"/>
          <p:cNvPicPr>
            <a:picLocks noChangeAspect="1"/>
          </p:cNvPicPr>
          <p:nvPr/>
        </p:nvPicPr>
        <p:blipFill rotWithShape="1">
          <a:blip r:embed="rId17">
            <a:extLst>
              <a:ext uri="{28A0092B-C50C-407E-A947-70E740481C1C}">
                <a14:useLocalDpi xmlns:a14="http://schemas.microsoft.com/office/drawing/2010/main" val="0"/>
              </a:ext>
            </a:extLst>
          </a:blip>
          <a:srcRect r="22641"/>
          <a:stretch/>
        </p:blipFill>
        <p:spPr>
          <a:xfrm>
            <a:off x="26356593" y="18190854"/>
            <a:ext cx="4234064" cy="3909506"/>
          </a:xfrm>
          <a:prstGeom prst="rect">
            <a:avLst/>
          </a:prstGeom>
        </p:spPr>
      </p:pic>
      <p:pic>
        <p:nvPicPr>
          <p:cNvPr id="116" name="Picture 115" descr="GLM_SNP1.pdf"/>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6322825" y="23880705"/>
            <a:ext cx="5842000" cy="3894666"/>
          </a:xfrm>
          <a:prstGeom prst="rect">
            <a:avLst/>
          </a:prstGeom>
        </p:spPr>
      </p:pic>
      <p:sp>
        <p:nvSpPr>
          <p:cNvPr id="120" name="Text Box 8"/>
          <p:cNvSpPr txBox="1">
            <a:spLocks noChangeArrowheads="1"/>
          </p:cNvSpPr>
          <p:nvPr/>
        </p:nvSpPr>
        <p:spPr bwMode="auto">
          <a:xfrm>
            <a:off x="26581579" y="22272226"/>
            <a:ext cx="9596492" cy="1595149"/>
          </a:xfrm>
          <a:prstGeom prst="rect">
            <a:avLst/>
          </a:prstGeom>
          <a:noFill/>
          <a:ln w="57150">
            <a:noFill/>
            <a:miter lim="800000"/>
            <a:headEnd/>
            <a:tailEnd/>
          </a:ln>
          <a:effectLst/>
        </p:spPr>
        <p:txBody>
          <a:bodyPr lIns="0" tIns="0" rIns="0" bIns="0">
            <a:prstTxWarp prst="textNoShape">
              <a:avLst/>
            </a:prstTxWarp>
          </a:bodyPr>
          <a:lstStyle/>
          <a:p>
            <a:pPr algn="l">
              <a:spcAft>
                <a:spcPts val="600"/>
              </a:spcAft>
              <a:buClr>
                <a:schemeClr val="accent1"/>
              </a:buClr>
              <a:buSzPct val="100000"/>
            </a:pPr>
            <a:r>
              <a:rPr lang="en-US" sz="2400" dirty="0" smtClean="0"/>
              <a:t>The 244 variants led to 1101 genetic consequences, </a:t>
            </a:r>
            <a:r>
              <a:rPr lang="en-US" sz="2400" dirty="0" smtClean="0"/>
              <a:t>of</a:t>
            </a:r>
            <a:r>
              <a:rPr lang="en-US" sz="2400" dirty="0" smtClean="0"/>
              <a:t> which 51.8% were intron-related. Noncoding transcript variants were the second most abundant. </a:t>
            </a:r>
            <a:r>
              <a:rPr lang="en-US" sz="2400" dirty="0" smtClean="0"/>
              <a:t>The only missense consequence affected protein of NANOS1.</a:t>
            </a:r>
          </a:p>
        </p:txBody>
      </p:sp>
      <p:pic>
        <p:nvPicPr>
          <p:cNvPr id="121" name="Picture 120" descr="cons_glm.pdf"/>
          <p:cNvPicPr>
            <a:picLocks noChangeAspect="1"/>
          </p:cNvPicPr>
          <p:nvPr/>
        </p:nvPicPr>
        <p:blipFill rotWithShape="1">
          <a:blip r:embed="rId19">
            <a:extLst>
              <a:ext uri="{28A0092B-C50C-407E-A947-70E740481C1C}">
                <a14:useLocalDpi xmlns:a14="http://schemas.microsoft.com/office/drawing/2010/main" val="0"/>
              </a:ext>
            </a:extLst>
          </a:blip>
          <a:srcRect l="12623" r="18020"/>
          <a:stretch/>
        </p:blipFill>
        <p:spPr>
          <a:xfrm>
            <a:off x="30556790" y="17327258"/>
            <a:ext cx="5497025" cy="5749887"/>
          </a:xfrm>
          <a:prstGeom prst="rect">
            <a:avLst/>
          </a:prstGeom>
        </p:spPr>
      </p:pic>
      <p:sp>
        <p:nvSpPr>
          <p:cNvPr id="15" name="TextBox 14"/>
          <p:cNvSpPr txBox="1"/>
          <p:nvPr/>
        </p:nvSpPr>
        <p:spPr>
          <a:xfrm>
            <a:off x="35727384" y="20355061"/>
            <a:ext cx="569800" cy="369332"/>
          </a:xfrm>
          <a:prstGeom prst="rect">
            <a:avLst/>
          </a:prstGeom>
          <a:solidFill>
            <a:schemeClr val="bg1"/>
          </a:solidFill>
        </p:spPr>
        <p:txBody>
          <a:bodyPr wrap="none" rtlCol="0">
            <a:spAutoFit/>
          </a:bodyPr>
          <a:lstStyle/>
          <a:p>
            <a:r>
              <a:rPr lang="en-US" sz="1800" dirty="0" smtClean="0"/>
              <a:t>570</a:t>
            </a:r>
            <a:endParaRPr lang="en-US" sz="2400" dirty="0" smtClean="0"/>
          </a:p>
        </p:txBody>
      </p:sp>
      <p:sp>
        <p:nvSpPr>
          <p:cNvPr id="123" name="TextBox 122"/>
          <p:cNvSpPr txBox="1"/>
          <p:nvPr/>
        </p:nvSpPr>
        <p:spPr>
          <a:xfrm>
            <a:off x="32914455" y="24503824"/>
            <a:ext cx="2986960" cy="430887"/>
          </a:xfrm>
          <a:prstGeom prst="rect">
            <a:avLst/>
          </a:prstGeom>
          <a:noFill/>
        </p:spPr>
        <p:txBody>
          <a:bodyPr wrap="square" lIns="182880" tIns="91440" rIns="182880" bIns="91440" rtlCol="0">
            <a:spAutoFit/>
          </a:bodyPr>
          <a:lstStyle/>
          <a:p>
            <a:r>
              <a:rPr lang="en-US" sz="1600" dirty="0"/>
              <a:t>MUT</a:t>
            </a:r>
            <a:r>
              <a:rPr lang="en-US" sz="1600" baseline="30000" dirty="0"/>
              <a:t>-/</a:t>
            </a:r>
            <a:r>
              <a:rPr lang="en-US" sz="1600" baseline="30000" dirty="0" smtClean="0"/>
              <a:t>-</a:t>
            </a:r>
            <a:r>
              <a:rPr lang="en-US" sz="1600" dirty="0" smtClean="0"/>
              <a:t>       MUT</a:t>
            </a:r>
            <a:r>
              <a:rPr lang="en-US" sz="1600" baseline="30000" dirty="0"/>
              <a:t>-/</a:t>
            </a:r>
            <a:r>
              <a:rPr lang="en-US" sz="1600" baseline="30000" dirty="0" smtClean="0"/>
              <a:t>+</a:t>
            </a:r>
            <a:r>
              <a:rPr lang="en-US" sz="1600" baseline="30000" dirty="0"/>
              <a:t> </a:t>
            </a:r>
            <a:r>
              <a:rPr lang="en-US" sz="1600" dirty="0" smtClean="0"/>
              <a:t>      MUT</a:t>
            </a:r>
            <a:r>
              <a:rPr lang="en-US" sz="1600" baseline="30000" dirty="0"/>
              <a:t>+/</a:t>
            </a:r>
            <a:r>
              <a:rPr lang="en-US" sz="1600" baseline="30000" dirty="0"/>
              <a:t>+</a:t>
            </a:r>
          </a:p>
        </p:txBody>
      </p:sp>
      <p:sp>
        <p:nvSpPr>
          <p:cNvPr id="17" name="Rectangle 16"/>
          <p:cNvSpPr/>
          <p:nvPr/>
        </p:nvSpPr>
        <p:spPr>
          <a:xfrm>
            <a:off x="33079265" y="24933383"/>
            <a:ext cx="553720" cy="121651"/>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Rectangle 123"/>
          <p:cNvSpPr/>
          <p:nvPr/>
        </p:nvSpPr>
        <p:spPr>
          <a:xfrm>
            <a:off x="34095264" y="24933383"/>
            <a:ext cx="553720" cy="121651"/>
          </a:xfrm>
          <a:prstGeom prst="rect">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ectangle 124"/>
          <p:cNvSpPr/>
          <p:nvPr/>
        </p:nvSpPr>
        <p:spPr>
          <a:xfrm>
            <a:off x="35054068" y="24933383"/>
            <a:ext cx="553720" cy="121651"/>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Text Box 8"/>
          <p:cNvSpPr txBox="1">
            <a:spLocks noChangeArrowheads="1"/>
          </p:cNvSpPr>
          <p:nvPr/>
        </p:nvSpPr>
        <p:spPr bwMode="auto">
          <a:xfrm>
            <a:off x="26356594" y="28029911"/>
            <a:ext cx="9821478" cy="2745481"/>
          </a:xfrm>
          <a:prstGeom prst="rect">
            <a:avLst/>
          </a:prstGeom>
          <a:noFill/>
          <a:ln w="57150">
            <a:noFill/>
            <a:miter lim="800000"/>
            <a:headEnd/>
            <a:tailEnd/>
          </a:ln>
          <a:effectLst/>
        </p:spPr>
        <p:txBody>
          <a:bodyPr lIns="0" tIns="0" rIns="0" bIns="0">
            <a:prstTxWarp prst="textNoShape">
              <a:avLst/>
            </a:prstTxWarp>
          </a:bodyPr>
          <a:lstStyle/>
          <a:p>
            <a:pPr marL="0" indent="0" algn="l">
              <a:spcAft>
                <a:spcPts val="2400"/>
              </a:spcAft>
              <a:buClr>
                <a:schemeClr val="accent1"/>
              </a:buClr>
              <a:buSzPct val="100000"/>
              <a:buFont typeface="Arial"/>
              <a:buNone/>
            </a:pPr>
            <a:r>
              <a:rPr lang="en-US" sz="3200" dirty="0" smtClean="0">
                <a:solidFill>
                  <a:srgbClr val="DC582A"/>
                </a:solidFill>
              </a:rPr>
              <a:t>Prior knowledge integration boosts up significance</a:t>
            </a:r>
            <a:endParaRPr lang="en-US" sz="3200" dirty="0" smtClean="0">
              <a:solidFill>
                <a:srgbClr val="DC582A"/>
              </a:solidFill>
            </a:endParaRPr>
          </a:p>
          <a:p>
            <a:pPr marL="0" indent="0" algn="l">
              <a:spcAft>
                <a:spcPts val="2400"/>
              </a:spcAft>
              <a:buClr>
                <a:schemeClr val="accent1"/>
              </a:buClr>
              <a:buSzPct val="100000"/>
              <a:buFont typeface="Arial"/>
              <a:buNone/>
            </a:pPr>
            <a:r>
              <a:rPr lang="en-US" sz="2400" dirty="0" smtClean="0"/>
              <a:t>A recent GWAS on LOAD using 17,008 Alzheimer’s disease and 37,154 controls were taken as priors in Bayes-GLMM.</a:t>
            </a:r>
            <a:r>
              <a:rPr lang="en-US" sz="2400" dirty="0"/>
              <a:t> </a:t>
            </a:r>
            <a:r>
              <a:rPr lang="en-US" sz="2400" dirty="0" smtClean="0"/>
              <a:t>Association significances for variants with non-conflicting priors were boosted.</a:t>
            </a:r>
            <a:endParaRPr lang="en-US" sz="2400" dirty="0" smtClean="0"/>
          </a:p>
        </p:txBody>
      </p:sp>
      <p:sp>
        <p:nvSpPr>
          <p:cNvPr id="18" name="Rectangle 17"/>
          <p:cNvSpPr/>
          <p:nvPr/>
        </p:nvSpPr>
        <p:spPr>
          <a:xfrm>
            <a:off x="26303794" y="34779887"/>
            <a:ext cx="9874277" cy="830997"/>
          </a:xfrm>
          <a:prstGeom prst="rect">
            <a:avLst/>
          </a:prstGeom>
        </p:spPr>
        <p:txBody>
          <a:bodyPr wrap="square">
            <a:spAutoFit/>
          </a:bodyPr>
          <a:lstStyle/>
          <a:p>
            <a:pPr>
              <a:spcAft>
                <a:spcPts val="2400"/>
              </a:spcAft>
              <a:buClr>
                <a:schemeClr val="accent1"/>
              </a:buClr>
              <a:buSzPct val="100000"/>
            </a:pPr>
            <a:r>
              <a:rPr lang="en-US" sz="2400" dirty="0" smtClean="0"/>
              <a:t>Source of prior: Meta</a:t>
            </a:r>
            <a:r>
              <a:rPr lang="en-US" sz="2400" dirty="0"/>
              <a:t>-analysis of 74046 individuals identifies 11 new susceptibility loci for Alzheimer’s disease. Lambert et al., 2013</a:t>
            </a:r>
          </a:p>
        </p:txBody>
      </p:sp>
    </p:spTree>
    <p:extLst>
      <p:ext uri="{BB962C8B-B14F-4D97-AF65-F5344CB8AC3E}">
        <p14:creationId xmlns:p14="http://schemas.microsoft.com/office/powerpoint/2010/main" val="38144660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JAX_All">
  <a:themeElements>
    <a:clrScheme name="Custom 4">
      <a:dk1>
        <a:srgbClr val="2C2A29"/>
      </a:dk1>
      <a:lt1>
        <a:sysClr val="window" lastClr="FFFFFF"/>
      </a:lt1>
      <a:dk2>
        <a:srgbClr val="333F48"/>
      </a:dk2>
      <a:lt2>
        <a:srgbClr val="A2AAAD"/>
      </a:lt2>
      <a:accent1>
        <a:srgbClr val="0085CA"/>
      </a:accent1>
      <a:accent2>
        <a:srgbClr val="002D72"/>
      </a:accent2>
      <a:accent3>
        <a:srgbClr val="F1C400"/>
      </a:accent3>
      <a:accent4>
        <a:srgbClr val="DC582A"/>
      </a:accent4>
      <a:accent5>
        <a:srgbClr val="8A1B61"/>
      </a:accent5>
      <a:accent6>
        <a:srgbClr val="005151"/>
      </a:accent6>
      <a:hlink>
        <a:srgbClr val="0085CA"/>
      </a:hlink>
      <a:folHlink>
        <a:srgbClr val="D0D3D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4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5910</TotalTime>
  <Words>937</Words>
  <Application>Microsoft Macintosh PowerPoint</Application>
  <PresentationFormat>Custom</PresentationFormat>
  <Paragraphs>54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JAX_All</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Template - 48h x 41w</dc:title>
  <dc:creator>Gregory Carter</dc:creator>
  <cp:lastModifiedBy>Xulong Wang</cp:lastModifiedBy>
  <cp:revision>440</cp:revision>
  <dcterms:created xsi:type="dcterms:W3CDTF">2013-06-03T21:39:57Z</dcterms:created>
  <dcterms:modified xsi:type="dcterms:W3CDTF">2016-02-24T19:03:26Z</dcterms:modified>
</cp:coreProperties>
</file>