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27"/>
  </p:notesMasterIdLst>
  <p:handoutMasterIdLst>
    <p:handoutMasterId r:id="rId28"/>
  </p:handoutMasterIdLst>
  <p:sldIdLst>
    <p:sldId id="307" r:id="rId2"/>
    <p:sldId id="327" r:id="rId3"/>
    <p:sldId id="325" r:id="rId4"/>
    <p:sldId id="350" r:id="rId5"/>
    <p:sldId id="351" r:id="rId6"/>
    <p:sldId id="352" r:id="rId7"/>
    <p:sldId id="353" r:id="rId8"/>
    <p:sldId id="354" r:id="rId9"/>
    <p:sldId id="332" r:id="rId10"/>
    <p:sldId id="321" r:id="rId11"/>
    <p:sldId id="326" r:id="rId12"/>
    <p:sldId id="329" r:id="rId13"/>
    <p:sldId id="339" r:id="rId14"/>
    <p:sldId id="340" r:id="rId15"/>
    <p:sldId id="328" r:id="rId16"/>
    <p:sldId id="343" r:id="rId17"/>
    <p:sldId id="331" r:id="rId18"/>
    <p:sldId id="341" r:id="rId19"/>
    <p:sldId id="342" r:id="rId20"/>
    <p:sldId id="335" r:id="rId21"/>
    <p:sldId id="323" r:id="rId22"/>
    <p:sldId id="322" r:id="rId23"/>
    <p:sldId id="348" r:id="rId24"/>
    <p:sldId id="349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384" y="-96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picture shows the damage of Alzheimer’s disease on the brain.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the whole-genome sequencing data from</a:t>
            </a:r>
            <a:r>
              <a:rPr lang="en-US" baseline="0" dirty="0" smtClean="0"/>
              <a:t> the 584 people, the first step of our work was to identify and quantify the genomic variants in each sample. We are currently focusing on SNP.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Initiated by NIH, ADSP</a:t>
            </a:r>
            <a:r>
              <a:rPr lang="en-US" baseline="0" dirty="0" smtClean="0"/>
              <a:t> is the first large-scale whole-genome sequencing project on AD.</a:t>
            </a:r>
          </a:p>
          <a:p>
            <a:r>
              <a:rPr lang="en-US" baseline="0" dirty="0" smtClean="0"/>
              <a:t>Each person was diagnosed with one of four AD status: no AD, possible, probable, definite. The pie graph shows 10% of them are definite AD, another 63% and 14% are probable and possible AD, and 14% as no 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boxplot on the right shows the age distributions for people in each of the four AD categories. They are generally comparable, with a slight increase in the probable and definite categories.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Outliers: Q1 - 1.5 * IQR, Q3 + 1.5 *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Identifying novel genomic variants for Late-onset Alzheimer’s Disease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Xulong Wang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Models: LM, CLM, LMM, CLMM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91" y="5402189"/>
            <a:ext cx="53240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Sex1, Female, shows minor detrimental effect than Male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Caveat: Age shows little effect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Effects of APOE genotypes concord with the literature</a:t>
            </a:r>
          </a:p>
        </p:txBody>
      </p:sp>
      <p:pic>
        <p:nvPicPr>
          <p:cNvPr id="4" name="Picture 3" descr="fixEffectL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8" y="1777999"/>
            <a:ext cx="2627318" cy="3678244"/>
          </a:xfrm>
          <a:prstGeom prst="rect">
            <a:avLst/>
          </a:prstGeom>
        </p:spPr>
      </p:pic>
      <p:pic>
        <p:nvPicPr>
          <p:cNvPr id="5" name="Picture 4" descr="fixEffectCl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73" y="1777999"/>
            <a:ext cx="2627318" cy="3678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55" y="1068026"/>
            <a:ext cx="4478421" cy="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SNP: summary 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1369" y="1911685"/>
            <a:ext cx="7180106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4.18 –&gt; 5.15 Million SNPs per sample (not includes the de novo, all prefixed with </a:t>
            </a:r>
            <a:r>
              <a:rPr lang="en-US" sz="1600" b="1" i="1" dirty="0" err="1" smtClean="0"/>
              <a:t>rs</a:t>
            </a:r>
            <a:r>
              <a:rPr lang="en-US" sz="1600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24 Million SNPs by pooling together all samples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8.3 out of 24 Million SNPs passed </a:t>
            </a:r>
            <a:r>
              <a:rPr lang="en-US" sz="1600" b="1" i="1" dirty="0" smtClean="0"/>
              <a:t>MAF</a:t>
            </a:r>
            <a:r>
              <a:rPr lang="en-US" sz="1600" b="1" dirty="0" smtClean="0"/>
              <a:t> &gt; 0.05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8.24 out of 8.3 Million SNPs passed</a:t>
            </a:r>
            <a:r>
              <a:rPr lang="pl-PL" sz="1600" b="1" dirty="0" smtClean="0"/>
              <a:t> </a:t>
            </a:r>
            <a:r>
              <a:rPr lang="pl-PL" sz="1600" b="1" i="1" dirty="0" err="1" smtClean="0"/>
              <a:t>heterozygous</a:t>
            </a:r>
            <a:r>
              <a:rPr lang="pl-PL" sz="1600" b="1" dirty="0" smtClean="0"/>
              <a:t> (0/1) </a:t>
            </a:r>
            <a:r>
              <a:rPr lang="pl-PL" sz="1600" b="1" dirty="0" err="1" smtClean="0"/>
              <a:t>frequency</a:t>
            </a:r>
            <a:r>
              <a:rPr lang="pl-PL" sz="1600" b="1" dirty="0" smtClean="0"/>
              <a:t> </a:t>
            </a:r>
            <a:r>
              <a:rPr lang="pl-PL" sz="1600" b="1" dirty="0"/>
              <a:t>(0/1) &lt; </a:t>
            </a:r>
            <a:r>
              <a:rPr lang="pl-PL" sz="1600" b="1" dirty="0" smtClean="0"/>
              <a:t>0.95</a:t>
            </a:r>
            <a:r>
              <a:rPr lang="en-US" sz="16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61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Permutations on linear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4737" y="2888608"/>
            <a:ext cx="3406274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Method: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 smtClean="0"/>
              <a:t>Randomly </a:t>
            </a:r>
            <a:r>
              <a:rPr lang="en-US" sz="1400" dirty="0"/>
              <a:t>pick 1M </a:t>
            </a:r>
            <a:r>
              <a:rPr lang="en-US" sz="1400" dirty="0" smtClean="0"/>
              <a:t>SNP</a:t>
            </a:r>
            <a:endParaRPr lang="en-US" sz="14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 smtClean="0"/>
              <a:t>Run models </a:t>
            </a:r>
            <a:r>
              <a:rPr lang="en-US" sz="1400" dirty="0"/>
              <a:t>on permuted </a:t>
            </a:r>
            <a:r>
              <a:rPr lang="en-US" sz="1400" dirty="0" smtClean="0"/>
              <a:t>SNP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S</a:t>
            </a:r>
            <a:r>
              <a:rPr lang="en-US" sz="1400" dirty="0" smtClean="0"/>
              <a:t>ave maximal LRT value</a:t>
            </a:r>
            <a:endParaRPr lang="en-US" sz="14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 smtClean="0"/>
              <a:t>Repeat </a:t>
            </a:r>
            <a:r>
              <a:rPr lang="en-US" sz="1400" dirty="0"/>
              <a:t>1-3 </a:t>
            </a:r>
            <a:r>
              <a:rPr lang="en-US" sz="1400" dirty="0" smtClean="0"/>
              <a:t>3200 times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S</a:t>
            </a:r>
            <a:r>
              <a:rPr lang="en-US" sz="1400" dirty="0" smtClean="0"/>
              <a:t>et </a:t>
            </a:r>
            <a:r>
              <a:rPr lang="en-US" sz="1400" dirty="0"/>
              <a:t>threshold as </a:t>
            </a:r>
            <a:r>
              <a:rPr lang="en-US" sz="1400" dirty="0" smtClean="0"/>
              <a:t>top 0.95 maximal LRT</a:t>
            </a:r>
            <a:endParaRPr lang="en-US" sz="1400" dirty="0"/>
          </a:p>
        </p:txBody>
      </p:sp>
      <p:pic>
        <p:nvPicPr>
          <p:cNvPr id="6" name="Picture 5" descr="permutL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9" y="981603"/>
            <a:ext cx="5093368" cy="5093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9124"/>
          <a:stretch/>
        </p:blipFill>
        <p:spPr>
          <a:xfrm>
            <a:off x="5614737" y="1607205"/>
            <a:ext cx="3328736" cy="8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Peaks in log likelihood graph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-367"/>
          <a:stretch/>
        </p:blipFill>
        <p:spPr>
          <a:xfrm>
            <a:off x="1056104" y="1125112"/>
            <a:ext cx="4625475" cy="1051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6104" y="2343404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Automatic peak detection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 descr="diagnosis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3" y="2522941"/>
            <a:ext cx="7767053" cy="3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APOE in linear models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097" y="1263749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1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25813" y="1291375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2</a:t>
            </a:r>
            <a:endParaRPr lang="en-US" sz="14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97" y="4009626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3</a:t>
            </a:r>
            <a:endParaRPr lang="en-US" sz="1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73031" y="4009626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4</a:t>
            </a:r>
            <a:endParaRPr lang="en-US" sz="1400" b="1" i="1" dirty="0"/>
          </a:p>
        </p:txBody>
      </p:sp>
      <p:pic>
        <p:nvPicPr>
          <p:cNvPr id="3" name="Picture 2" descr="APOE_lm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8" y="822960"/>
            <a:ext cx="4129934" cy="2753289"/>
          </a:xfrm>
          <a:prstGeom prst="rect">
            <a:avLst/>
          </a:prstGeom>
        </p:spPr>
      </p:pic>
      <p:pic>
        <p:nvPicPr>
          <p:cNvPr id="4" name="Picture 3" descr="APOE_lm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2960"/>
            <a:ext cx="4114800" cy="2743200"/>
          </a:xfrm>
          <a:prstGeom prst="rect">
            <a:avLst/>
          </a:prstGeom>
        </p:spPr>
      </p:pic>
      <p:pic>
        <p:nvPicPr>
          <p:cNvPr id="5" name="Picture 4" descr="APOE_lm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474720"/>
            <a:ext cx="4133209" cy="2755473"/>
          </a:xfrm>
          <a:prstGeom prst="rect">
            <a:avLst/>
          </a:prstGeom>
        </p:spPr>
      </p:pic>
      <p:pic>
        <p:nvPicPr>
          <p:cNvPr id="6" name="Picture 5" descr="APOE_lm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74720"/>
            <a:ext cx="4133210" cy="27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8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APOE in cumulative link models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097" y="1263749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1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25813" y="1291375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2</a:t>
            </a:r>
            <a:endParaRPr lang="en-US" sz="14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97" y="4009626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3</a:t>
            </a:r>
            <a:endParaRPr lang="en-US" sz="1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73031" y="4009626"/>
            <a:ext cx="89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Model 4</a:t>
            </a:r>
            <a:endParaRPr lang="en-US" sz="1400" b="1" i="1" dirty="0"/>
          </a:p>
        </p:txBody>
      </p:sp>
      <p:pic>
        <p:nvPicPr>
          <p:cNvPr id="5" name="Picture 4" descr="APOE_clm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822960"/>
            <a:ext cx="4114800" cy="2743200"/>
          </a:xfrm>
          <a:prstGeom prst="rect">
            <a:avLst/>
          </a:prstGeom>
        </p:spPr>
      </p:pic>
      <p:pic>
        <p:nvPicPr>
          <p:cNvPr id="13" name="Picture 12" descr="APOE_clm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2960"/>
            <a:ext cx="4114800" cy="2743200"/>
          </a:xfrm>
          <a:prstGeom prst="rect">
            <a:avLst/>
          </a:prstGeom>
        </p:spPr>
      </p:pic>
      <p:pic>
        <p:nvPicPr>
          <p:cNvPr id="14" name="Picture 13" descr="APOE_clm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474720"/>
            <a:ext cx="4114800" cy="2743200"/>
          </a:xfrm>
          <a:prstGeom prst="rect">
            <a:avLst/>
          </a:prstGeom>
        </p:spPr>
      </p:pic>
      <p:pic>
        <p:nvPicPr>
          <p:cNvPr id="15" name="Picture 14" descr="APOE_clm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7472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identified by CLMM</a:t>
            </a:r>
            <a:endParaRPr lang="en-US" dirty="0"/>
          </a:p>
        </p:txBody>
      </p:sp>
      <p:pic>
        <p:nvPicPr>
          <p:cNvPr id="4" name="Picture 3" descr="rs147894714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identified by CLMM</a:t>
            </a:r>
            <a:endParaRPr lang="en-US" dirty="0"/>
          </a:p>
        </p:txBody>
      </p:sp>
      <p:pic>
        <p:nvPicPr>
          <p:cNvPr id="3" name="Picture 2" descr="rs10964976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identified by CLMM</a:t>
            </a:r>
            <a:endParaRPr lang="en-US" dirty="0"/>
          </a:p>
        </p:txBody>
      </p:sp>
      <p:pic>
        <p:nvPicPr>
          <p:cNvPr id="4" name="Picture 3" descr="rs17882391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identified by CLMM</a:t>
            </a:r>
            <a:endParaRPr lang="en-US" dirty="0"/>
          </a:p>
        </p:txBody>
      </p:sp>
      <p:pic>
        <p:nvPicPr>
          <p:cNvPr id="3" name="Picture 2" descr="rs72842118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Late-onset Alzheimer’s Disease</a:t>
            </a:r>
            <a:endParaRPr lang="en-US" dirty="0"/>
          </a:p>
        </p:txBody>
      </p:sp>
      <p:pic>
        <p:nvPicPr>
          <p:cNvPr id="3" name="Picture 2" descr="alz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6" y="1495727"/>
            <a:ext cx="3099515" cy="3196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882" y="5039700"/>
            <a:ext cx="79796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Alzheimer’s disease is affecting over 35 million people worldwide.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Late-onset Alzheimer’s disease accounts for about 90% of total Alzheimer’s disease cases.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00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Details on pipeline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tick with cumulative logistic model 1 and model 3?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Automatic peak detection performance</a:t>
            </a:r>
          </a:p>
          <a:p>
            <a:r>
              <a:rPr lang="en-US" dirty="0" smtClean="0"/>
              <a:t>Biology </a:t>
            </a:r>
            <a:r>
              <a:rPr lang="en-US" dirty="0"/>
              <a:t>of the new </a:t>
            </a:r>
            <a:r>
              <a:rPr lang="en-US" dirty="0" smtClean="0"/>
              <a:t>loci</a:t>
            </a:r>
          </a:p>
          <a:p>
            <a:r>
              <a:rPr lang="en-US" dirty="0" smtClean="0"/>
              <a:t>Pair scan and Cape</a:t>
            </a:r>
          </a:p>
          <a:p>
            <a:r>
              <a:rPr lang="en-US" dirty="0" smtClean="0"/>
              <a:t>Bayesian inferences with ordered logistic model on chosen loci</a:t>
            </a:r>
          </a:p>
          <a:p>
            <a:r>
              <a:rPr lang="en-US" dirty="0" smtClean="0"/>
              <a:t>Kinship matrix correction?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Explain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6" y="2050584"/>
            <a:ext cx="2159492" cy="3779112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Null model: choose covariates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85" y="2952942"/>
            <a:ext cx="3810000" cy="505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3" y="1037573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Variance explained in proportion by each predictor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Mixed </a:t>
            </a:r>
            <a:r>
              <a:rPr lang="en-US" dirty="0"/>
              <a:t>e</a:t>
            </a:r>
            <a:r>
              <a:rPr lang="en-US" dirty="0" smtClean="0"/>
              <a:t>ffects in LMM</a:t>
            </a:r>
            <a:endParaRPr lang="en-US" dirty="0"/>
          </a:p>
        </p:txBody>
      </p:sp>
      <p:pic>
        <p:nvPicPr>
          <p:cNvPr id="3" name="Picture 2" descr="HlmRandomEffec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" y="1283367"/>
            <a:ext cx="7975219" cy="4652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1027" r="19896"/>
          <a:stretch/>
        </p:blipFill>
        <p:spPr>
          <a:xfrm>
            <a:off x="2850148" y="1807236"/>
            <a:ext cx="3713746" cy="32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156" y="3953677"/>
            <a:ext cx="735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6001C"/>
                </a:solidFill>
              </a:rPr>
              <a:t>The mixed effects based on family structure in HLM null model is not dramatic.</a:t>
            </a:r>
            <a:endParaRPr lang="en-US" sz="1400" b="1" dirty="0">
              <a:solidFill>
                <a:srgbClr val="A600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LRT distribution in linear models</a:t>
            </a:r>
            <a:endParaRPr lang="en-US" dirty="0"/>
          </a:p>
        </p:txBody>
      </p:sp>
      <p:pic>
        <p:nvPicPr>
          <p:cNvPr id="3" name="Picture 2" descr="ggpairL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4760036" cy="4760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9489"/>
          <a:stretch/>
        </p:blipFill>
        <p:spPr>
          <a:xfrm>
            <a:off x="5401427" y="2166604"/>
            <a:ext cx="3315369" cy="835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1427" y="3218759"/>
            <a:ext cx="367631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L: Distribution and correlation of </a:t>
            </a:r>
            <a:r>
              <a:rPr lang="en-US" sz="1100" dirty="0" err="1" smtClean="0"/>
              <a:t>logLik</a:t>
            </a:r>
            <a:r>
              <a:rPr lang="en-US" sz="1100" dirty="0" smtClean="0"/>
              <a:t> in models.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Maximum </a:t>
            </a:r>
            <a:r>
              <a:rPr lang="en-US" sz="1100" dirty="0" err="1" smtClean="0"/>
              <a:t>logLik</a:t>
            </a:r>
            <a:r>
              <a:rPr lang="en-US" sz="1100" dirty="0" smtClean="0"/>
              <a:t> bigger than 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80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gpair_cl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4764024" cy="4764024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LRT distribution in CLM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9489"/>
          <a:stretch/>
        </p:blipFill>
        <p:spPr>
          <a:xfrm>
            <a:off x="5401427" y="2166604"/>
            <a:ext cx="3315369" cy="835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1427" y="3218759"/>
            <a:ext cx="367631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L: Distribution and correlation of </a:t>
            </a:r>
            <a:r>
              <a:rPr lang="en-US" sz="1100" dirty="0" err="1" smtClean="0"/>
              <a:t>logLik</a:t>
            </a:r>
            <a:r>
              <a:rPr lang="en-US" sz="1100" dirty="0" smtClean="0"/>
              <a:t> in models.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Maximum </a:t>
            </a:r>
            <a:r>
              <a:rPr lang="en-US" sz="1100" dirty="0" err="1" smtClean="0"/>
              <a:t>logLik</a:t>
            </a:r>
            <a:r>
              <a:rPr lang="en-US" sz="1100" dirty="0" smtClean="0"/>
              <a:t> bigger than 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179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1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Alzheimer’s Disease Sequencing Project (ADSP)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7812" y="1583504"/>
            <a:ext cx="8108988" cy="104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Objective:</a:t>
            </a:r>
            <a:r>
              <a:rPr lang="en-US" sz="1400" dirty="0" smtClean="0"/>
              <a:t> Identify genomic variants that increase or decrease the risk of developing AD.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Until today, ADSP project has released the whole genome sequencing data for 584 people across 111 families.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5368" y="5457772"/>
            <a:ext cx="518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 diagnosis for 584 people across 111 families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dDistPi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22611"/>
          <a:stretch/>
        </p:blipFill>
        <p:spPr>
          <a:xfrm>
            <a:off x="2366210" y="2627379"/>
            <a:ext cx="4027341" cy="24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Pipeline in a brief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49144" y="1814509"/>
            <a:ext cx="3609488" cy="1114329"/>
            <a:chOff x="3407295" y="3498855"/>
            <a:chExt cx="3155924" cy="611086"/>
          </a:xfrm>
        </p:grpSpPr>
        <p:sp>
          <p:nvSpPr>
            <p:cNvPr id="14" name="Pentagon 13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31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7297" y="3498855"/>
              <a:ext cx="3155922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 smtClean="0"/>
                <a:t>Extracting SNP calls from CS’ VCF</a:t>
              </a:r>
            </a:p>
            <a:p>
              <a:pPr algn="ctr">
                <a:lnSpc>
                  <a:spcPct val="130000"/>
                </a:lnSpc>
              </a:pPr>
              <a:r>
                <a:rPr lang="en-US" sz="1400" i="1" dirty="0" smtClean="0">
                  <a:solidFill>
                    <a:srgbClr val="999391"/>
                  </a:solidFill>
                </a:rPr>
                <a:t>Code: /data/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xwang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/ADSP/SH/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myVcf.sh</a:t>
              </a:r>
              <a:endParaRPr lang="en-US" sz="1400" i="1" dirty="0" smtClean="0">
                <a:solidFill>
                  <a:srgbClr val="99939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7312" y="1814502"/>
            <a:ext cx="3609488" cy="2597663"/>
            <a:chOff x="3407295" y="3498855"/>
            <a:chExt cx="3155924" cy="611086"/>
          </a:xfrm>
        </p:grpSpPr>
        <p:sp>
          <p:nvSpPr>
            <p:cNvPr id="12" name="Pentagon 11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1279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7297" y="3498855"/>
              <a:ext cx="3155922" cy="54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600" b="1" dirty="0" smtClean="0"/>
                <a:t>Phenotype &amp; metadata processing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Code~/</a:t>
              </a:r>
              <a:r>
                <a:rPr lang="en-US" sz="14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Dropbox</a:t>
              </a: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/ADSP/</a:t>
              </a: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sz="14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mdata.R</a:t>
              </a:r>
              <a:endPara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600" b="1" dirty="0" smtClean="0"/>
            </a:p>
            <a:p>
              <a:pPr algn="ctr">
                <a:lnSpc>
                  <a:spcPct val="110000"/>
                </a:lnSpc>
              </a:pPr>
              <a:r>
                <a:rPr lang="en-US" sz="1600" b="1" dirty="0" smtClean="0"/>
                <a:t>AD </a:t>
              </a:r>
              <a:r>
                <a:rPr lang="en-US" sz="1600" b="1" dirty="0"/>
                <a:t>status: 584 -&gt; 578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dirty="0"/>
                <a:t>Other dementia and unknown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b="1" dirty="0"/>
                <a:t>Age: 578 -&gt; </a:t>
              </a:r>
              <a:r>
                <a:rPr lang="en-US" sz="1600" b="1" dirty="0" smtClean="0"/>
                <a:t>576 </a:t>
              </a:r>
              <a:r>
                <a:rPr lang="en-US" sz="1400" dirty="0" smtClean="0"/>
                <a:t>(Missing data) </a:t>
              </a:r>
              <a:endParaRPr lang="en-US" sz="1400" dirty="0"/>
            </a:p>
            <a:p>
              <a:pPr algn="ctr">
                <a:lnSpc>
                  <a:spcPct val="110000"/>
                </a:lnSpc>
              </a:pPr>
              <a:endParaRPr lang="en-US" sz="1400" b="1" dirty="0" smtClean="0"/>
            </a:p>
            <a:p>
              <a:pPr algn="ctr">
                <a:lnSpc>
                  <a:spcPct val="110000"/>
                </a:lnSpc>
              </a:pPr>
              <a:r>
                <a:rPr lang="en-US" sz="1400" b="1" dirty="0" smtClean="0"/>
                <a:t>Run Null models for predictor selection</a:t>
              </a:r>
              <a:endParaRPr lang="en-US" sz="1400" b="1" dirty="0"/>
            </a:p>
            <a:p>
              <a:pPr algn="ctr">
                <a:lnSpc>
                  <a:spcPct val="110000"/>
                </a:lnSpc>
              </a:pPr>
              <a:r>
                <a:rPr lang="en-US" sz="1200" i="1" dirty="0">
                  <a:solidFill>
                    <a:srgbClr val="999391"/>
                  </a:solidFill>
                </a:rPr>
                <a:t>Code~/</a:t>
              </a:r>
              <a:r>
                <a:rPr lang="en-US" sz="1200" i="1" dirty="0" err="1">
                  <a:solidFill>
                    <a:srgbClr val="999391"/>
                  </a:solidFill>
                </a:rPr>
                <a:t>Dropbox</a:t>
              </a:r>
              <a:r>
                <a:rPr lang="en-US" sz="1200" i="1" dirty="0">
                  <a:solidFill>
                    <a:srgbClr val="999391"/>
                  </a:solidFill>
                </a:rPr>
                <a:t>/ADSP/R</a:t>
              </a:r>
              <a:r>
                <a:rPr lang="en-US" sz="1200" i="1" dirty="0" smtClean="0">
                  <a:solidFill>
                    <a:srgbClr val="999391"/>
                  </a:solidFill>
                </a:rPr>
                <a:t>/analysis1.R</a:t>
              </a:r>
              <a:endParaRPr lang="en-US" sz="1200" i="1" dirty="0">
                <a:solidFill>
                  <a:srgbClr val="99939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9146" y="3297836"/>
            <a:ext cx="3609488" cy="1114329"/>
            <a:chOff x="3407295" y="3498855"/>
            <a:chExt cx="3155924" cy="611086"/>
          </a:xfrm>
        </p:grpSpPr>
        <p:sp>
          <p:nvSpPr>
            <p:cNvPr id="20" name="Pentagon 19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31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07297" y="3498855"/>
              <a:ext cx="3155922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 smtClean="0"/>
                <a:t>Generate complete genotype data 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Code: /data/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xwang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/ADSP/R/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vdata.R</a:t>
              </a:r>
              <a:endParaRPr lang="en-US" sz="1400" i="1" dirty="0" smtClean="0">
                <a:solidFill>
                  <a:srgbClr val="99939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49150" y="4805946"/>
            <a:ext cx="7737650" cy="889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MODELS: Linear, Hierarchical linear, Cumulative link</a:t>
            </a:r>
          </a:p>
          <a:p>
            <a:pPr algn="ctr"/>
            <a:r>
              <a:rPr lang="en-US" sz="1400" i="1" dirty="0">
                <a:solidFill>
                  <a:srgbClr val="999391"/>
                </a:solidFill>
              </a:rPr>
              <a:t>Code: /data/</a:t>
            </a:r>
            <a:r>
              <a:rPr lang="en-US" sz="1400" i="1" dirty="0" err="1">
                <a:solidFill>
                  <a:srgbClr val="999391"/>
                </a:solidFill>
              </a:rPr>
              <a:t>xwang</a:t>
            </a:r>
            <a:r>
              <a:rPr lang="en-US" sz="1400" i="1" dirty="0">
                <a:solidFill>
                  <a:srgbClr val="999391"/>
                </a:solidFill>
              </a:rPr>
              <a:t>/ADSP/R</a:t>
            </a:r>
            <a:r>
              <a:rPr lang="en-US" sz="1400" i="1" dirty="0" smtClean="0">
                <a:solidFill>
                  <a:srgbClr val="999391"/>
                </a:solidFill>
              </a:rPr>
              <a:t>/analysis[123].R</a:t>
            </a:r>
          </a:p>
          <a:p>
            <a:pPr algn="ctr"/>
            <a:r>
              <a:rPr lang="en-US" sz="1400" i="1" dirty="0" smtClean="0">
                <a:solidFill>
                  <a:srgbClr val="999391"/>
                </a:solidFill>
              </a:rPr>
              <a:t>~/</a:t>
            </a:r>
            <a:r>
              <a:rPr lang="en-US" sz="1400" i="1" dirty="0" err="1" smtClean="0">
                <a:solidFill>
                  <a:srgbClr val="999391"/>
                </a:solidFill>
              </a:rPr>
              <a:t>Dropbox</a:t>
            </a:r>
            <a:r>
              <a:rPr lang="en-US" sz="1400" i="1" dirty="0" smtClean="0">
                <a:solidFill>
                  <a:srgbClr val="999391"/>
                </a:solidFill>
              </a:rPr>
              <a:t>/</a:t>
            </a:r>
            <a:r>
              <a:rPr lang="en-US" sz="1400" i="1" dirty="0">
                <a:solidFill>
                  <a:srgbClr val="999391"/>
                </a:solidFill>
              </a:rPr>
              <a:t>ADSP/R/</a:t>
            </a:r>
            <a:r>
              <a:rPr lang="en-US" sz="1400" i="1" dirty="0" smtClean="0">
                <a:solidFill>
                  <a:srgbClr val="999391"/>
                </a:solidFill>
              </a:rPr>
              <a:t>analysis[23].R</a:t>
            </a:r>
            <a:endParaRPr lang="en-US" sz="1400" i="1" dirty="0">
              <a:solidFill>
                <a:srgbClr val="9993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947" y="1229893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Genotype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61768" y="1232972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Phenotype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73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Age over AD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3187" y="5578599"/>
            <a:ext cx="4691284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/>
              <a:t>L: Pooled ages. R: Age over AD status.</a:t>
            </a:r>
          </a:p>
        </p:txBody>
      </p:sp>
      <p:pic>
        <p:nvPicPr>
          <p:cNvPr id="3" name="Picture 2" descr="AgeDistH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57" y="1872447"/>
            <a:ext cx="2136869" cy="3739520"/>
          </a:xfrm>
          <a:prstGeom prst="rect">
            <a:avLst/>
          </a:prstGeom>
        </p:spPr>
      </p:pic>
      <p:pic>
        <p:nvPicPr>
          <p:cNvPr id="4" name="Picture 3" descr="AgeDistBo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51" y="1872447"/>
            <a:ext cx="2353777" cy="4119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133" y="1238101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Age generally increases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with AD probability</a:t>
            </a:r>
          </a:p>
        </p:txBody>
      </p:sp>
    </p:spTree>
    <p:extLst>
      <p:ext uri="{BB962C8B-B14F-4D97-AF65-F5344CB8AC3E}">
        <p14:creationId xmlns:p14="http://schemas.microsoft.com/office/powerpoint/2010/main" val="143748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exDistB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25" y="1773279"/>
            <a:ext cx="2468592" cy="43200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Sex over AD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5141" y="4771840"/>
            <a:ext cx="2127591" cy="4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/>
              <a:t>L: Sample sex proportion. </a:t>
            </a:r>
          </a:p>
          <a:p>
            <a:pPr>
              <a:lnSpc>
                <a:spcPct val="120000"/>
              </a:lnSpc>
            </a:pPr>
            <a:r>
              <a:rPr lang="en-US" sz="1100" b="1" dirty="0" smtClean="0"/>
              <a:t>R: Sex over AD status.</a:t>
            </a:r>
          </a:p>
        </p:txBody>
      </p:sp>
      <p:pic>
        <p:nvPicPr>
          <p:cNvPr id="7" name="Picture 6" descr="SexDistPi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0468"/>
          <a:stretch/>
        </p:blipFill>
        <p:spPr>
          <a:xfrm>
            <a:off x="2235141" y="2039999"/>
            <a:ext cx="1679741" cy="3046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2133" y="1217109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Female proportion increases with AD probability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APOE over AD 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667" y="4463856"/>
            <a:ext cx="4123067" cy="102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/>
              <a:t>APOE ε2 is rare and may protect against </a:t>
            </a:r>
            <a:r>
              <a:rPr lang="en-US" sz="1100" b="1" dirty="0" smtClean="0"/>
              <a:t>AD.</a:t>
            </a:r>
            <a:endParaRPr lang="en-US" sz="1100" b="1" dirty="0"/>
          </a:p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 smtClean="0"/>
              <a:t>APOE </a:t>
            </a:r>
            <a:r>
              <a:rPr lang="en-US" sz="1100" b="1" dirty="0"/>
              <a:t>ε3 is the most common allele and plays a neutral </a:t>
            </a:r>
            <a:r>
              <a:rPr lang="en-US" sz="1100" b="1" dirty="0" smtClean="0"/>
              <a:t>role.</a:t>
            </a:r>
            <a:endParaRPr lang="en-US" sz="1100" b="1" dirty="0"/>
          </a:p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 smtClean="0"/>
              <a:t>APOE ε4 present in about 25 to 30% of </a:t>
            </a:r>
            <a:r>
              <a:rPr lang="en-US" sz="1100" b="1" dirty="0"/>
              <a:t>population and in about 40 % of people with LOAD</a:t>
            </a:r>
            <a:r>
              <a:rPr lang="en-US" sz="1100" b="1" dirty="0" smtClean="0"/>
              <a:t>.</a:t>
            </a:r>
          </a:p>
        </p:txBody>
      </p:sp>
      <p:pic>
        <p:nvPicPr>
          <p:cNvPr id="6" name="Picture 5" descr="ApoeDistBa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"/>
          <a:stretch/>
        </p:blipFill>
        <p:spPr>
          <a:xfrm>
            <a:off x="5046818" y="1602842"/>
            <a:ext cx="2604447" cy="4407320"/>
          </a:xfrm>
          <a:prstGeom prst="rect">
            <a:avLst/>
          </a:prstGeom>
        </p:spPr>
      </p:pic>
      <p:pic>
        <p:nvPicPr>
          <p:cNvPr id="8" name="Picture 7" descr="ApoeDistPi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006"/>
          <a:stretch/>
        </p:blipFill>
        <p:spPr>
          <a:xfrm>
            <a:off x="1855888" y="1746876"/>
            <a:ext cx="1936638" cy="3101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3" y="1217109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APOE </a:t>
            </a:r>
            <a:r>
              <a:rPr lang="en-US" sz="1600" b="1" dirty="0">
                <a:solidFill>
                  <a:srgbClr val="A9401C"/>
                </a:solidFill>
              </a:rPr>
              <a:t>ε3ε4 </a:t>
            </a:r>
            <a:r>
              <a:rPr lang="en-US" sz="1600" b="1" dirty="0" smtClean="0">
                <a:solidFill>
                  <a:srgbClr val="A9401C"/>
                </a:solidFill>
              </a:rPr>
              <a:t>proportion increases </a:t>
            </a:r>
            <a:r>
              <a:rPr lang="en-US" sz="1600" b="1" dirty="0">
                <a:solidFill>
                  <a:srgbClr val="A9401C"/>
                </a:solidFill>
              </a:rPr>
              <a:t>with AD probability </a:t>
            </a:r>
          </a:p>
        </p:txBody>
      </p:sp>
    </p:spTree>
    <p:extLst>
      <p:ext uri="{BB962C8B-B14F-4D97-AF65-F5344CB8AC3E}">
        <p14:creationId xmlns:p14="http://schemas.microsoft.com/office/powerpoint/2010/main" val="416830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AD status in Families</a:t>
            </a:r>
            <a:endParaRPr lang="en-US" dirty="0"/>
          </a:p>
        </p:txBody>
      </p:sp>
      <p:pic>
        <p:nvPicPr>
          <p:cNvPr id="5" name="Picture 4" descr="FamilyDistB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" y="1547798"/>
            <a:ext cx="7283989" cy="42489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133" y="1106526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AD status across families are not balanced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5368" y="5796791"/>
            <a:ext cx="5186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AD diagnosis for 584 people across 111 families</a:t>
            </a:r>
            <a:r>
              <a:rPr lang="en-US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5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2260808"/>
            <a:ext cx="792479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A cumulative model (CLM) is a model for an ordered categorical variable Y, that can fall in 1, 2, …, J categories.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74" y="1773189"/>
            <a:ext cx="3703052" cy="30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74" y="3098022"/>
            <a:ext cx="5569173" cy="1303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1" y="1220832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Linear model by coding (No, Possible, Probable, Definite) as (0, 0.25, 0.5, 1).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1" y="4555706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Fixed and hierarchical 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95" y="5172132"/>
            <a:ext cx="4478421" cy="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10573</TotalTime>
  <Words>900</Words>
  <Application>Microsoft Macintosh PowerPoint</Application>
  <PresentationFormat>On-screen Show (4:3)</PresentationFormat>
  <Paragraphs>127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Powerpoint_Template</vt:lpstr>
      <vt:lpstr>Identifying novel genomic variants for Late-onset Alzheimer’s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list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890</cp:revision>
  <cp:lastPrinted>2014-10-23T06:27:53Z</cp:lastPrinted>
  <dcterms:created xsi:type="dcterms:W3CDTF">2013-08-05T13:22:57Z</dcterms:created>
  <dcterms:modified xsi:type="dcterms:W3CDTF">2015-04-03T18:04:32Z</dcterms:modified>
</cp:coreProperties>
</file>