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3"/>
  </p:notesMasterIdLst>
  <p:handoutMasterIdLst>
    <p:handoutMasterId r:id="rId14"/>
  </p:handoutMasterIdLst>
  <p:sldIdLst>
    <p:sldId id="307" r:id="rId2"/>
    <p:sldId id="350" r:id="rId3"/>
    <p:sldId id="344" r:id="rId4"/>
    <p:sldId id="328" r:id="rId5"/>
    <p:sldId id="348" r:id="rId6"/>
    <p:sldId id="342" r:id="rId7"/>
    <p:sldId id="343" r:id="rId8"/>
    <p:sldId id="331" r:id="rId9"/>
    <p:sldId id="341" r:id="rId10"/>
    <p:sldId id="349" r:id="rId11"/>
    <p:sldId id="33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504" y="-96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peak detection applied on genome wide log likelihood ratio trace.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can be taken as a positive control for our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</a:t>
            </a:r>
            <a:r>
              <a:rPr lang="en-US" baseline="0" dirty="0" smtClean="0"/>
              <a:t> of the 21 loci were significant!</a:t>
            </a:r>
          </a:p>
          <a:p>
            <a:r>
              <a:rPr lang="en-US" baseline="0" dirty="0" smtClean="0"/>
              <a:t>Bayesian inference on CLM model with MCMC sampling. We used WAIC for model comparison. </a:t>
            </a:r>
          </a:p>
          <a:p>
            <a:r>
              <a:rPr lang="en-US" baseline="0" dirty="0" smtClean="0"/>
              <a:t>My Bayesian pipeline with Stan seems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chose this and the following 3 loci with no particular</a:t>
            </a:r>
            <a:r>
              <a:rPr lang="en-US" baseline="0" dirty="0" smtClean="0"/>
              <a:t> reason. I have not focused on the biology of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put my working loci results in this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Identifying novel genomic variants for Late-onset Alzheimer’s Disease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Xulong Wang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in </a:t>
            </a:r>
            <a:r>
              <a:rPr lang="en-US" dirty="0" smtClean="0">
                <a:solidFill>
                  <a:srgbClr val="FF0000"/>
                </a:solidFill>
              </a:rPr>
              <a:t>Cadillac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629" y="2130907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/home/</a:t>
            </a:r>
            <a:r>
              <a:rPr lang="en-US" sz="2800" dirty="0" err="1" smtClean="0"/>
              <a:t>xwang</a:t>
            </a:r>
            <a:r>
              <a:rPr lang="en-US" sz="2800" dirty="0" smtClean="0"/>
              <a:t>/</a:t>
            </a:r>
            <a:r>
              <a:rPr lang="en-US" sz="2800" dirty="0" err="1" smtClean="0"/>
              <a:t>Dropbox</a:t>
            </a:r>
            <a:r>
              <a:rPr lang="en-US" sz="2800" dirty="0" smtClean="0"/>
              <a:t>/ADSP/Locus/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07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Pipeline details</a:t>
            </a:r>
          </a:p>
          <a:p>
            <a:r>
              <a:rPr lang="en-US" dirty="0" smtClean="0"/>
              <a:t>Biology </a:t>
            </a:r>
            <a:r>
              <a:rPr lang="en-US" dirty="0"/>
              <a:t>of the new </a:t>
            </a:r>
            <a:r>
              <a:rPr lang="en-US" dirty="0" smtClean="0"/>
              <a:t>loci</a:t>
            </a:r>
          </a:p>
          <a:p>
            <a:r>
              <a:rPr lang="en-US" dirty="0" smtClean="0"/>
              <a:t>Pair scan and Cape</a:t>
            </a:r>
          </a:p>
        </p:txBody>
      </p:sp>
    </p:spTree>
    <p:extLst>
      <p:ext uri="{BB962C8B-B14F-4D97-AF65-F5344CB8AC3E}">
        <p14:creationId xmlns:p14="http://schemas.microsoft.com/office/powerpoint/2010/main" val="38600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2260808"/>
            <a:ext cx="792479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A cumulative model (CLM) is a model for an ordered categorical variable Y, that can fall in 1, 2, …, J categories.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74" y="1773189"/>
            <a:ext cx="3703052" cy="30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74" y="3098022"/>
            <a:ext cx="5569173" cy="1303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1" y="1220832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Linear model by coding (No, Possible, Probable, Definite) as (0, 0.25, 0.5, 1).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1" y="4555706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Fixed and hierarchical 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95" y="5172132"/>
            <a:ext cx="4478421" cy="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Hot loci by cumulative link model </a:t>
            </a:r>
            <a:r>
              <a:rPr lang="en-US" dirty="0" smtClean="0">
                <a:solidFill>
                  <a:srgbClr val="FF0000"/>
                </a:solidFill>
              </a:rPr>
              <a:t>(CLM)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logLik_clm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754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APOE in CLM </a:t>
            </a:r>
            <a:r>
              <a:rPr lang="en-US" dirty="0" smtClean="0">
                <a:solidFill>
                  <a:srgbClr val="FF0000"/>
                </a:solidFill>
              </a:rPr>
              <a:t>(positive control)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9489" b="71808"/>
          <a:stretch/>
        </p:blipFill>
        <p:spPr>
          <a:xfrm>
            <a:off x="1141200" y="1263749"/>
            <a:ext cx="3474844" cy="246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106" r="9489" b="20504"/>
          <a:stretch/>
        </p:blipFill>
        <p:spPr>
          <a:xfrm>
            <a:off x="1141200" y="3952203"/>
            <a:ext cx="3474844" cy="3011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24716" r="9489" b="48922"/>
          <a:stretch/>
        </p:blipFill>
        <p:spPr>
          <a:xfrm>
            <a:off x="5038271" y="1242628"/>
            <a:ext cx="3474844" cy="2308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72008" r="9489" b="-1584"/>
          <a:stretch/>
        </p:blipFill>
        <p:spPr>
          <a:xfrm>
            <a:off x="5038271" y="3952203"/>
            <a:ext cx="3203827" cy="2388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1520" y="822960"/>
            <a:ext cx="7955280" cy="5394960"/>
            <a:chOff x="731520" y="822960"/>
            <a:chExt cx="7955280" cy="5394960"/>
          </a:xfrm>
        </p:grpSpPr>
        <p:pic>
          <p:nvPicPr>
            <p:cNvPr id="5" name="Picture 4" descr="APOE_clm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822960"/>
              <a:ext cx="4114800" cy="2743200"/>
            </a:xfrm>
            <a:prstGeom prst="rect">
              <a:avLst/>
            </a:prstGeom>
          </p:spPr>
        </p:pic>
        <p:pic>
          <p:nvPicPr>
            <p:cNvPr id="13" name="Picture 12" descr="APOE_clm2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22960"/>
              <a:ext cx="4114800" cy="2743200"/>
            </a:xfrm>
            <a:prstGeom prst="rect">
              <a:avLst/>
            </a:prstGeom>
          </p:spPr>
        </p:pic>
        <p:pic>
          <p:nvPicPr>
            <p:cNvPr id="15" name="Picture 14" descr="APOE_clm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74720"/>
              <a:ext cx="4114800" cy="2743200"/>
            </a:xfrm>
            <a:prstGeom prst="rect">
              <a:avLst/>
            </a:prstGeom>
          </p:spPr>
        </p:pic>
        <p:pic>
          <p:nvPicPr>
            <p:cNvPr id="14" name="Picture 13" descr="APOE_clm3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3474720"/>
              <a:ext cx="41148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6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del_21loc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8" y="1250763"/>
            <a:ext cx="6931240" cy="4043224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21 loci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Bayesian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647" y="5175382"/>
            <a:ext cx="711356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/>
              <a:t>LM: Linear models with mixed effect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/>
              <a:t>CLM: Cumulative logistic link model with mixed effect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>
                <a:solidFill>
                  <a:srgbClr val="FF0000"/>
                </a:solidFill>
              </a:rPr>
              <a:t>BCLM: Bayesian inference on CLM with mixed effect and non informative priors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7555"/>
          <a:stretch/>
        </p:blipFill>
        <p:spPr>
          <a:xfrm>
            <a:off x="1200647" y="1027406"/>
            <a:ext cx="4478421" cy="2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3" name="Picture 2" descr="rs72842118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4" name="Picture 3" descr="rs147894714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3" name="Picture 2" descr="rs10964976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4" name="Picture 3" descr="rs17882391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11040</TotalTime>
  <Words>265</Words>
  <Application>Microsoft Macintosh PowerPoint</Application>
  <PresentationFormat>On-screen Show (4:3)</PresentationFormat>
  <Paragraphs>39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Powerpoint_Template</vt:lpstr>
      <vt:lpstr>Identifying novel genomic variants for Late-onset Alzheimer’s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list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951</cp:revision>
  <cp:lastPrinted>2014-10-23T06:27:53Z</cp:lastPrinted>
  <dcterms:created xsi:type="dcterms:W3CDTF">2013-08-05T13:22:57Z</dcterms:created>
  <dcterms:modified xsi:type="dcterms:W3CDTF">2014-10-24T14:14:11Z</dcterms:modified>
</cp:coreProperties>
</file>