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9" r:id="rId1"/>
  </p:sldMasterIdLst>
  <p:notesMasterIdLst>
    <p:notesMasterId r:id="rId26"/>
  </p:notesMasterIdLst>
  <p:handoutMasterIdLst>
    <p:handoutMasterId r:id="rId27"/>
  </p:handoutMasterIdLst>
  <p:sldIdLst>
    <p:sldId id="307" r:id="rId2"/>
    <p:sldId id="327" r:id="rId3"/>
    <p:sldId id="325" r:id="rId4"/>
    <p:sldId id="314" r:id="rId5"/>
    <p:sldId id="317" r:id="rId6"/>
    <p:sldId id="318" r:id="rId7"/>
    <p:sldId id="320" r:id="rId8"/>
    <p:sldId id="319" r:id="rId9"/>
    <p:sldId id="332" r:id="rId10"/>
    <p:sldId id="350" r:id="rId11"/>
    <p:sldId id="321" r:id="rId12"/>
    <p:sldId id="326" r:id="rId13"/>
    <p:sldId id="339" r:id="rId14"/>
    <p:sldId id="344" r:id="rId15"/>
    <p:sldId id="328" r:id="rId16"/>
    <p:sldId id="348" r:id="rId17"/>
    <p:sldId id="342" r:id="rId18"/>
    <p:sldId id="349" r:id="rId19"/>
    <p:sldId id="343" r:id="rId20"/>
    <p:sldId id="331" r:id="rId21"/>
    <p:sldId id="341" r:id="rId22"/>
    <p:sldId id="335" r:id="rId23"/>
    <p:sldId id="334" r:id="rId24"/>
    <p:sldId id="34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6001C"/>
    <a:srgbClr val="C89800"/>
    <a:srgbClr val="A2AAAD"/>
    <a:srgbClr val="0085C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86911" autoAdjust="0"/>
  </p:normalViewPr>
  <p:slideViewPr>
    <p:cSldViewPr snapToGrid="0" snapToObjects="1" showGuides="1">
      <p:cViewPr varScale="1">
        <p:scale>
          <a:sx n="97" d="100"/>
          <a:sy n="97" d="100"/>
        </p:scale>
        <p:origin x="-504" y="-96"/>
      </p:cViewPr>
      <p:guideLst>
        <p:guide orient="horz" pos="1192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0C841-A34D-0F44-B99C-434D0D484263}" type="datetimeFigureOut">
              <a:rPr lang="en-US" smtClean="0"/>
              <a:pPr/>
              <a:t>11/2/14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7D7A8-7AD1-D847-88F0-AC6D5D927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F55D3-CD27-9042-95C4-4762BDC1F504}" type="datetimeFigureOut">
              <a:rPr lang="en-US" smtClean="0"/>
              <a:pPr/>
              <a:t>11/2/14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1C36C-116C-BC4F-AAB9-02D408A4C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9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picture shows the damage of Alzheimer’s disease on the brain.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the whole-genome sequencing data from</a:t>
            </a:r>
            <a:r>
              <a:rPr lang="en-US" baseline="0" dirty="0" smtClean="0"/>
              <a:t> the 584 people, the first step of our work was to identify and quantify the genomic variants in each sample. We are currently focusing on SNP.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 peak detection applied on genome wide log likelihood ratio trace.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can be taken as a positive control for our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None</a:t>
            </a:r>
            <a:r>
              <a:rPr lang="en-US" baseline="0" smtClean="0"/>
              <a:t> </a:t>
            </a:r>
            <a:r>
              <a:rPr lang="en-US" baseline="0" dirty="0" smtClean="0"/>
              <a:t>of the 21 loci were significant!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Initiated by NIH, ADSP</a:t>
            </a:r>
            <a:r>
              <a:rPr lang="en-US" baseline="0" dirty="0" smtClean="0"/>
              <a:t> is the first large-scale whole-genome sequencing project on AD.</a:t>
            </a:r>
          </a:p>
          <a:p>
            <a:r>
              <a:rPr lang="en-US" baseline="0" dirty="0" smtClean="0"/>
              <a:t>Each person was diagnosed with one of four AD status: no AD, possible, probable, definite. The pie graph shows 10% of them are definite AD, another 63% and 14% are probable and possible AD, and 14% as no 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Bayes’s</a:t>
            </a:r>
            <a:r>
              <a:rPr lang="en-US" dirty="0" smtClean="0"/>
              <a:t> rule states that the posterior probability of parameter </a:t>
            </a:r>
            <a:r>
              <a:rPr lang="en-US" i="1" dirty="0" err="1" smtClean="0"/>
              <a:t>θ</a:t>
            </a:r>
            <a:r>
              <a:rPr lang="en-US" dirty="0" smtClean="0"/>
              <a:t> given data </a:t>
            </a:r>
            <a:r>
              <a:rPr lang="en-US" i="1" dirty="0" smtClean="0"/>
              <a:t>y</a:t>
            </a:r>
            <a:r>
              <a:rPr lang="en-US" dirty="0" smtClean="0"/>
              <a:t> is proportional to the product of the likelihood function </a:t>
            </a:r>
            <a:r>
              <a:rPr lang="en-US" i="1" dirty="0" smtClean="0"/>
              <a:t>p(</a:t>
            </a:r>
            <a:r>
              <a:rPr lang="en-US" i="1" dirty="0" err="1" smtClean="0"/>
              <a:t>y|θ</a:t>
            </a:r>
            <a:r>
              <a:rPr lang="en-US" i="1" dirty="0" smtClean="0"/>
              <a:t>)</a:t>
            </a:r>
            <a:r>
              <a:rPr lang="en-US" dirty="0" smtClean="0"/>
              <a:t> and prior </a:t>
            </a:r>
            <a:r>
              <a:rPr lang="en-US" i="1" dirty="0" smtClean="0"/>
              <a:t>p(</a:t>
            </a:r>
            <a:r>
              <a:rPr lang="en-US" i="1" dirty="0" err="1" smtClean="0"/>
              <a:t>θ</a:t>
            </a:r>
            <a:r>
              <a:rPr lang="en-US" i="1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The boxplot on the right shows the age distributions for people in each of the four AD categories. They are generally comparable, with a slight increase in the probable and definite categories.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Outliers: Q1 - 1.5 * IQR, Q3 + 1.5 * IQR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A2AAA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8A1B6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600200"/>
            <a:ext cx="8016240" cy="41910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/>
            </a:lvl4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9377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0"/>
          </p:nvPr>
        </p:nvSpPr>
        <p:spPr>
          <a:xfrm>
            <a:off x="4937760" y="1600200"/>
            <a:ext cx="4038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47599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781842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2" y="1600201"/>
            <a:ext cx="7315200" cy="3657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50913" y="5399385"/>
            <a:ext cx="4038600" cy="444711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2"/>
                </a:solidFill>
              </a:defRPr>
            </a:lvl1pPr>
            <a:lvl2pPr>
              <a:buClr>
                <a:schemeClr val="bg2"/>
              </a:buClr>
              <a:buNone/>
              <a:defRPr sz="2400">
                <a:solidFill>
                  <a:schemeClr val="tx2"/>
                </a:solidFill>
              </a:defRPr>
            </a:lvl2pPr>
            <a:lvl3pPr>
              <a:buClr>
                <a:schemeClr val="bg2"/>
              </a:buClr>
              <a:buNone/>
              <a:defRPr sz="2000">
                <a:solidFill>
                  <a:schemeClr val="tx2"/>
                </a:solidFill>
              </a:defRPr>
            </a:lvl3pPr>
            <a:lvl4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4pPr>
            <a:lvl5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951798" y="1600200"/>
            <a:ext cx="7459662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ble Placeholder 9"/>
          <p:cNvSpPr>
            <a:spLocks noGrp="1"/>
          </p:cNvSpPr>
          <p:nvPr>
            <p:ph type="tbl" sz="quarter" idx="12"/>
          </p:nvPr>
        </p:nvSpPr>
        <p:spPr>
          <a:xfrm>
            <a:off x="951798" y="1600200"/>
            <a:ext cx="7470775" cy="452596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5283200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2AAAD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2AAAD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8A1B6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8A1B6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515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515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A2AAA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8A1B6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600200"/>
            <a:ext cx="8016240" cy="41910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/>
            </a:lvl4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9377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0"/>
          </p:nvPr>
        </p:nvSpPr>
        <p:spPr>
          <a:xfrm>
            <a:off x="4937760" y="1600200"/>
            <a:ext cx="4038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47599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781842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2" y="1600201"/>
            <a:ext cx="7315200" cy="3657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50913" y="5399385"/>
            <a:ext cx="4038600" cy="444711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2"/>
                </a:solidFill>
              </a:defRPr>
            </a:lvl1pPr>
            <a:lvl2pPr>
              <a:buClr>
                <a:schemeClr val="bg2"/>
              </a:buClr>
              <a:buNone/>
              <a:defRPr sz="2400">
                <a:solidFill>
                  <a:schemeClr val="tx2"/>
                </a:solidFill>
              </a:defRPr>
            </a:lvl2pPr>
            <a:lvl3pPr>
              <a:buClr>
                <a:schemeClr val="bg2"/>
              </a:buClr>
              <a:buNone/>
              <a:defRPr sz="2000">
                <a:solidFill>
                  <a:schemeClr val="tx2"/>
                </a:solidFill>
              </a:defRPr>
            </a:lvl3pPr>
            <a:lvl4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4pPr>
            <a:lvl5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951798" y="1600200"/>
            <a:ext cx="7459662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ble Placeholder 9"/>
          <p:cNvSpPr>
            <a:spLocks noGrp="1"/>
          </p:cNvSpPr>
          <p:nvPr>
            <p:ph type="tbl" sz="quarter" idx="12"/>
          </p:nvPr>
        </p:nvSpPr>
        <p:spPr>
          <a:xfrm>
            <a:off x="951798" y="1600200"/>
            <a:ext cx="7470775" cy="452596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5283200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2AAAD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8A1B6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515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01" Type="http://schemas.openxmlformats.org/officeDocument/2006/relationships/image" Target="../media/image1.png"/><Relationship Id="rId102" Type="http://schemas.openxmlformats.org/officeDocument/2006/relationships/image" Target="../media/image2.png"/><Relationship Id="rId103" Type="http://schemas.openxmlformats.org/officeDocument/2006/relationships/image" Target="../media/image3.png"/><Relationship Id="rId10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100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.png"/>
          <p:cNvPicPr>
            <a:picLocks noChangeAspect="1"/>
          </p:cNvPicPr>
          <p:nvPr/>
        </p:nvPicPr>
        <p:blipFill>
          <a:blip r:embed="rId101"/>
          <a:stretch>
            <a:fillRect/>
          </a:stretch>
        </p:blipFill>
        <p:spPr>
          <a:xfrm>
            <a:off x="5748710" y="6239691"/>
            <a:ext cx="2254250" cy="457200"/>
          </a:xfrm>
          <a:prstGeom prst="rect">
            <a:avLst/>
          </a:prstGeom>
        </p:spPr>
      </p:pic>
      <p:pic>
        <p:nvPicPr>
          <p:cNvPr id="6" name="Picture 5" descr="JAX_logo_bug.png"/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>
            <a:off x="858838" y="6230520"/>
            <a:ext cx="775853" cy="4663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8229600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title.png"/>
          <p:cNvPicPr>
            <a:picLocks noChangeAspect="1"/>
          </p:cNvPicPr>
          <p:nvPr/>
        </p:nvPicPr>
        <p:blipFill>
          <a:blip r:embed="rId101"/>
          <a:stretch>
            <a:fillRect/>
          </a:stretch>
        </p:blipFill>
        <p:spPr>
          <a:xfrm>
            <a:off x="5748710" y="6239691"/>
            <a:ext cx="2254250" cy="457200"/>
          </a:xfrm>
          <a:prstGeom prst="rect">
            <a:avLst/>
          </a:prstGeom>
        </p:spPr>
      </p:pic>
      <p:pic>
        <p:nvPicPr>
          <p:cNvPr id="9" name="Picture 8" descr="JAX_logo_bug.png"/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>
            <a:off x="858838" y="6230520"/>
            <a:ext cx="775853" cy="46637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  <p:sldLayoutId id="2147483927" r:id="rId18"/>
    <p:sldLayoutId id="2147483928" r:id="rId19"/>
    <p:sldLayoutId id="2147483929" r:id="rId20"/>
    <p:sldLayoutId id="2147483930" r:id="rId21"/>
    <p:sldLayoutId id="2147483931" r:id="rId22"/>
    <p:sldLayoutId id="2147483932" r:id="rId23"/>
    <p:sldLayoutId id="2147483933" r:id="rId24"/>
    <p:sldLayoutId id="2147483934" r:id="rId25"/>
    <p:sldLayoutId id="2147483935" r:id="rId26"/>
    <p:sldLayoutId id="2147483936" r:id="rId27"/>
    <p:sldLayoutId id="2147483937" r:id="rId28"/>
    <p:sldLayoutId id="2147483938" r:id="rId29"/>
    <p:sldLayoutId id="2147483939" r:id="rId30"/>
    <p:sldLayoutId id="2147483940" r:id="rId31"/>
    <p:sldLayoutId id="2147483941" r:id="rId32"/>
    <p:sldLayoutId id="2147483942" r:id="rId33"/>
    <p:sldLayoutId id="2147483943" r:id="rId34"/>
    <p:sldLayoutId id="2147483944" r:id="rId35"/>
    <p:sldLayoutId id="2147483945" r:id="rId36"/>
    <p:sldLayoutId id="2147483946" r:id="rId37"/>
    <p:sldLayoutId id="2147483947" r:id="rId38"/>
    <p:sldLayoutId id="2147483948" r:id="rId39"/>
    <p:sldLayoutId id="2147483949" r:id="rId40"/>
    <p:sldLayoutId id="2147483950" r:id="rId41"/>
    <p:sldLayoutId id="2147483951" r:id="rId42"/>
    <p:sldLayoutId id="2147483952" r:id="rId43"/>
    <p:sldLayoutId id="2147483953" r:id="rId44"/>
    <p:sldLayoutId id="2147483954" r:id="rId45"/>
    <p:sldLayoutId id="2147483955" r:id="rId46"/>
    <p:sldLayoutId id="2147483956" r:id="rId47"/>
    <p:sldLayoutId id="2147483957" r:id="rId48"/>
    <p:sldLayoutId id="2147483958" r:id="rId49"/>
    <p:sldLayoutId id="2147483959" r:id="rId50"/>
    <p:sldLayoutId id="2147483960" r:id="rId51"/>
    <p:sldLayoutId id="2147483961" r:id="rId52"/>
    <p:sldLayoutId id="2147483962" r:id="rId53"/>
    <p:sldLayoutId id="2147483657" r:id="rId54"/>
    <p:sldLayoutId id="2147483729" r:id="rId55"/>
    <p:sldLayoutId id="2147483705" r:id="rId56"/>
    <p:sldLayoutId id="2147483706" r:id="rId57"/>
    <p:sldLayoutId id="2147483707" r:id="rId58"/>
    <p:sldLayoutId id="2147483732" r:id="rId59"/>
    <p:sldLayoutId id="2147483671" r:id="rId60"/>
    <p:sldLayoutId id="2147483730" r:id="rId61"/>
    <p:sldLayoutId id="2147483722" r:id="rId62"/>
    <p:sldLayoutId id="2147483723" r:id="rId63"/>
    <p:sldLayoutId id="2147483731" r:id="rId64"/>
    <p:sldLayoutId id="2147483724" r:id="rId65"/>
    <p:sldLayoutId id="2147483690" r:id="rId66"/>
    <p:sldLayoutId id="2147483709" r:id="rId67"/>
    <p:sldLayoutId id="2147483708" r:id="rId68"/>
    <p:sldLayoutId id="2147483710" r:id="rId69"/>
    <p:sldLayoutId id="2147483711" r:id="rId70"/>
    <p:sldLayoutId id="2147483734" r:id="rId71"/>
    <p:sldLayoutId id="2147483689" r:id="rId72"/>
    <p:sldLayoutId id="2147483652" r:id="rId73"/>
    <p:sldLayoutId id="2147483692" r:id="rId74"/>
    <p:sldLayoutId id="2147483665" r:id="rId75"/>
    <p:sldLayoutId id="2147483666" r:id="rId76"/>
    <p:sldLayoutId id="2147483667" r:id="rId77"/>
    <p:sldLayoutId id="2147483669" r:id="rId78"/>
    <p:sldLayoutId id="2147483670" r:id="rId79"/>
    <p:sldLayoutId id="2147483655" r:id="rId80"/>
    <p:sldLayoutId id="2147483727" r:id="rId81"/>
    <p:sldLayoutId id="2147483725" r:id="rId82"/>
    <p:sldLayoutId id="2147483726" r:id="rId83"/>
    <p:sldLayoutId id="2147483728" r:id="rId84"/>
    <p:sldLayoutId id="2147483735" r:id="rId85"/>
    <p:sldLayoutId id="2147483673" r:id="rId86"/>
    <p:sldLayoutId id="2147483736" r:id="rId87"/>
    <p:sldLayoutId id="2147483737" r:id="rId88"/>
    <p:sldLayoutId id="2147483742" r:id="rId89"/>
    <p:sldLayoutId id="2147483716" r:id="rId90"/>
    <p:sldLayoutId id="2147483738" r:id="rId91"/>
    <p:sldLayoutId id="2147483719" r:id="rId92"/>
    <p:sldLayoutId id="2147483691" r:id="rId93"/>
    <p:sldLayoutId id="2147483739" r:id="rId94"/>
    <p:sldLayoutId id="2147483740" r:id="rId95"/>
    <p:sldLayoutId id="2147483721" r:id="rId96"/>
    <p:sldLayoutId id="2147483717" r:id="rId97"/>
    <p:sldLayoutId id="2147483741" r:id="rId98"/>
    <p:sldLayoutId id="2147483718" r:id="rId9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SzPct val="100000"/>
        <a:buFontTx/>
        <a:buBlip>
          <a:blip r:embed="rId103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04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19.emf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6" Type="http://schemas.openxmlformats.org/officeDocument/2006/relationships/image" Target="../media/image30.emf"/><Relationship Id="rId7" Type="http://schemas.openxmlformats.org/officeDocument/2006/relationships/image" Target="../media/image31.emf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7" y="1030653"/>
            <a:ext cx="5220715" cy="2569798"/>
          </a:xfrm>
        </p:spPr>
        <p:txBody>
          <a:bodyPr/>
          <a:lstStyle/>
          <a:p>
            <a:r>
              <a:rPr lang="en-US" sz="3200" dirty="0" smtClean="0"/>
              <a:t>Identifying novel genomic variants for Late-onset Alzheimer’s Disease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0"/>
              </a:spcAft>
            </a:pPr>
            <a:r>
              <a:rPr lang="en-US" sz="2000" dirty="0" smtClean="0"/>
              <a:t>Xulong Wang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Population structure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1" y="1220832"/>
            <a:ext cx="7924799" cy="441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A9401C"/>
                </a:solidFill>
              </a:rPr>
              <a:t>Family-based relatedness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1" y="2397216"/>
            <a:ext cx="7924799" cy="441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A9401C"/>
                </a:solidFill>
              </a:rPr>
              <a:t>Genotype-based relatedness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40407"/>
          <a:stretch/>
        </p:blipFill>
        <p:spPr>
          <a:xfrm>
            <a:off x="868511" y="1787516"/>
            <a:ext cx="5665021" cy="4151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512" y="2958510"/>
            <a:ext cx="2169124" cy="11759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1" y="4718142"/>
            <a:ext cx="6976111" cy="10189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1" y="4264935"/>
            <a:ext cx="7924799" cy="441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A9401C"/>
                </a:solidFill>
              </a:rPr>
              <a:t>Identical by state algorithm for </a:t>
            </a:r>
            <a:r>
              <a:rPr lang="en-US" sz="1600" b="1" dirty="0">
                <a:solidFill>
                  <a:srgbClr val="A9401C"/>
                </a:solidFill>
              </a:rPr>
              <a:t>k</a:t>
            </a:r>
            <a:r>
              <a:rPr lang="en-US" sz="1600" b="1" dirty="0" smtClean="0">
                <a:solidFill>
                  <a:srgbClr val="A9401C"/>
                </a:solidFill>
              </a:rPr>
              <a:t>inship matrix</a:t>
            </a:r>
          </a:p>
        </p:txBody>
      </p:sp>
    </p:spTree>
    <p:extLst>
      <p:ext uri="{BB962C8B-B14F-4D97-AF65-F5344CB8AC3E}">
        <p14:creationId xmlns:p14="http://schemas.microsoft.com/office/powerpoint/2010/main" val="1730745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Models: LM, CLM, LMM, CLMM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8191" y="5402189"/>
            <a:ext cx="532407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charset="2"/>
              <a:buChar char="Ø"/>
            </a:pPr>
            <a:r>
              <a:rPr lang="en-US" sz="1100" b="1" dirty="0" smtClean="0"/>
              <a:t>Sex1, Female, shows minor detrimental effect than Male</a:t>
            </a:r>
          </a:p>
          <a:p>
            <a:pPr marL="285750" indent="-285750">
              <a:spcBef>
                <a:spcPts val="600"/>
              </a:spcBef>
              <a:buFont typeface="Wingdings" charset="2"/>
              <a:buChar char="Ø"/>
            </a:pPr>
            <a:r>
              <a:rPr lang="en-US" sz="1100" b="1" dirty="0" smtClean="0"/>
              <a:t>Caveat: Age shows little effect</a:t>
            </a:r>
          </a:p>
          <a:p>
            <a:pPr marL="285750" indent="-285750">
              <a:spcBef>
                <a:spcPts val="600"/>
              </a:spcBef>
              <a:buFont typeface="Wingdings" charset="2"/>
              <a:buChar char="Ø"/>
            </a:pPr>
            <a:r>
              <a:rPr lang="en-US" sz="1100" b="1" dirty="0" smtClean="0"/>
              <a:t>Effects of APOE genotypes concord with the literature</a:t>
            </a:r>
          </a:p>
        </p:txBody>
      </p:sp>
      <p:pic>
        <p:nvPicPr>
          <p:cNvPr id="4" name="Picture 3" descr="fixEffectL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18" y="1777999"/>
            <a:ext cx="2627318" cy="3678244"/>
          </a:xfrm>
          <a:prstGeom prst="rect">
            <a:avLst/>
          </a:prstGeom>
        </p:spPr>
      </p:pic>
      <p:pic>
        <p:nvPicPr>
          <p:cNvPr id="5" name="Picture 4" descr="fixEffectClm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73" y="1777999"/>
            <a:ext cx="2627318" cy="3678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5455" y="1068026"/>
            <a:ext cx="4478421" cy="55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33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SNP: summary statistics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4970" y="1256983"/>
            <a:ext cx="7168822" cy="432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i="1" dirty="0" err="1">
                <a:solidFill>
                  <a:srgbClr val="FF0000"/>
                </a:solidFill>
              </a:rPr>
              <a:t>r</a:t>
            </a:r>
            <a:r>
              <a:rPr lang="en-US" sz="1600" b="1" i="1" dirty="0" err="1" smtClean="0">
                <a:solidFill>
                  <a:srgbClr val="FF0000"/>
                </a:solidFill>
              </a:rPr>
              <a:t>s</a:t>
            </a:r>
            <a:r>
              <a:rPr lang="en-US" sz="1600" b="1" i="1" dirty="0" smtClean="0">
                <a:solidFill>
                  <a:srgbClr val="FF0000"/>
                </a:solidFill>
              </a:rPr>
              <a:t>-prefixed </a:t>
            </a:r>
            <a:r>
              <a:rPr lang="en-US" sz="1600" b="1" dirty="0" smtClean="0">
                <a:solidFill>
                  <a:srgbClr val="FF0000"/>
                </a:solidFill>
              </a:rPr>
              <a:t>SNP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1400" b="1" dirty="0" smtClean="0"/>
              <a:t>4.18 –&gt; 5.15 Million</a:t>
            </a:r>
            <a:r>
              <a:rPr lang="en-US" sz="1400" b="1" i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smtClean="0"/>
              <a:t>SNPs per sample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1400" b="1" dirty="0" smtClean="0"/>
              <a:t>24 Million by pooling together all samples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1400" b="1" dirty="0" smtClean="0"/>
              <a:t>8.3 out of 24 Million passed </a:t>
            </a:r>
            <a:r>
              <a:rPr lang="en-US" sz="1400" b="1" i="1" dirty="0" smtClean="0"/>
              <a:t>MAF</a:t>
            </a:r>
            <a:r>
              <a:rPr lang="en-US" sz="1400" b="1" dirty="0" smtClean="0"/>
              <a:t> &gt; 0.05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1400" b="1" dirty="0" smtClean="0"/>
              <a:t>8.24 out of 8.3 Million passed</a:t>
            </a:r>
            <a:r>
              <a:rPr lang="pl-PL" sz="1400" b="1" dirty="0" smtClean="0"/>
              <a:t> </a:t>
            </a:r>
            <a:r>
              <a:rPr lang="pl-PL" sz="1400" b="1" i="1" dirty="0" err="1" smtClean="0"/>
              <a:t>heterozygous</a:t>
            </a:r>
            <a:r>
              <a:rPr lang="pl-PL" sz="1400" b="1" dirty="0" smtClean="0"/>
              <a:t> </a:t>
            </a:r>
            <a:r>
              <a:rPr lang="pl-PL" sz="1400" b="1" dirty="0" err="1" smtClean="0"/>
              <a:t>frequency</a:t>
            </a:r>
            <a:r>
              <a:rPr lang="pl-PL" sz="1400" b="1" dirty="0"/>
              <a:t> (0/1) &lt; </a:t>
            </a:r>
            <a:r>
              <a:rPr lang="pl-PL" sz="1400" b="1" dirty="0" smtClean="0"/>
              <a:t>0.95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endParaRPr lang="pl-PL" sz="1400" b="1" dirty="0" smtClean="0"/>
          </a:p>
          <a:p>
            <a:pPr>
              <a:lnSpc>
                <a:spcPct val="150000"/>
              </a:lnSpc>
            </a:pPr>
            <a:r>
              <a:rPr lang="pl-PL" sz="1400" b="1" i="1" dirty="0" smtClean="0">
                <a:solidFill>
                  <a:srgbClr val="FF0000"/>
                </a:solidFill>
              </a:rPr>
              <a:t>d</a:t>
            </a:r>
            <a:r>
              <a:rPr lang="en-US" sz="1400" b="1" i="1" dirty="0" smtClean="0">
                <a:solidFill>
                  <a:srgbClr val="FF0000"/>
                </a:solidFill>
              </a:rPr>
              <a:t>e-novo </a:t>
            </a:r>
            <a:r>
              <a:rPr lang="en-US" sz="1400" b="1" dirty="0" smtClean="0">
                <a:solidFill>
                  <a:srgbClr val="FF0000"/>
                </a:solidFill>
              </a:rPr>
              <a:t>SNP</a:t>
            </a:r>
            <a:endParaRPr lang="pl-PL" sz="1400" b="1" dirty="0"/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1400" b="1" dirty="0" smtClean="0"/>
              <a:t>0.24 –</a:t>
            </a:r>
            <a:r>
              <a:rPr lang="en-US" sz="1400" b="1" dirty="0"/>
              <a:t>&gt; </a:t>
            </a:r>
            <a:r>
              <a:rPr lang="en-US" sz="1400" b="1" dirty="0" smtClean="0"/>
              <a:t>0.51 </a:t>
            </a:r>
            <a:r>
              <a:rPr lang="en-US" sz="1400" b="1" dirty="0"/>
              <a:t>Million </a:t>
            </a:r>
            <a:r>
              <a:rPr lang="en-US" sz="1400" b="1" dirty="0" smtClean="0"/>
              <a:t>SNPs </a:t>
            </a:r>
            <a:r>
              <a:rPr lang="en-US" sz="1400" b="1" dirty="0"/>
              <a:t>per sample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1400" b="1" dirty="0" smtClean="0"/>
              <a:t>15.4 </a:t>
            </a:r>
            <a:r>
              <a:rPr lang="en-US" sz="1400" b="1" dirty="0"/>
              <a:t>Million </a:t>
            </a:r>
            <a:r>
              <a:rPr lang="en-US" sz="1400" b="1" dirty="0" smtClean="0"/>
              <a:t>by </a:t>
            </a:r>
            <a:r>
              <a:rPr lang="en-US" sz="1400" b="1" dirty="0"/>
              <a:t>pooling together all samples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1400" b="1" dirty="0" smtClean="0"/>
              <a:t>0.92 </a:t>
            </a:r>
            <a:r>
              <a:rPr lang="en-US" sz="1400" b="1" dirty="0"/>
              <a:t>out of </a:t>
            </a:r>
            <a:r>
              <a:rPr lang="en-US" sz="1400" b="1" dirty="0" smtClean="0"/>
              <a:t>15.4 </a:t>
            </a:r>
            <a:r>
              <a:rPr lang="en-US" sz="1400" b="1" dirty="0"/>
              <a:t>Million </a:t>
            </a:r>
            <a:r>
              <a:rPr lang="en-US" sz="1400" b="1" dirty="0" smtClean="0"/>
              <a:t>passed </a:t>
            </a:r>
            <a:r>
              <a:rPr lang="en-US" sz="1400" b="1" i="1" dirty="0"/>
              <a:t>MAF</a:t>
            </a:r>
            <a:r>
              <a:rPr lang="en-US" sz="1400" b="1" dirty="0"/>
              <a:t> &gt; 0.05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1400" b="1" dirty="0" smtClean="0"/>
              <a:t>0.91 </a:t>
            </a:r>
            <a:r>
              <a:rPr lang="en-US" sz="1400" b="1" dirty="0"/>
              <a:t>out of </a:t>
            </a:r>
            <a:r>
              <a:rPr lang="en-US" sz="1400" b="1" dirty="0" smtClean="0"/>
              <a:t>0.92 </a:t>
            </a:r>
            <a:r>
              <a:rPr lang="en-US" sz="1400" b="1" dirty="0"/>
              <a:t>Million </a:t>
            </a:r>
            <a:r>
              <a:rPr lang="en-US" sz="1400" b="1" dirty="0" smtClean="0"/>
              <a:t>passed</a:t>
            </a:r>
            <a:r>
              <a:rPr lang="pl-PL" sz="1400" b="1" dirty="0" smtClean="0"/>
              <a:t> </a:t>
            </a:r>
            <a:r>
              <a:rPr lang="pl-PL" sz="1400" b="1" i="1" dirty="0" err="1" smtClean="0"/>
              <a:t>heterozygous</a:t>
            </a:r>
            <a:r>
              <a:rPr lang="pl-PL" sz="1400" b="1" dirty="0" smtClean="0"/>
              <a:t> </a:t>
            </a:r>
            <a:r>
              <a:rPr lang="pl-PL" sz="1400" b="1" dirty="0" err="1" smtClean="0"/>
              <a:t>frequency</a:t>
            </a:r>
            <a:r>
              <a:rPr lang="pl-PL" sz="1400" b="1" dirty="0" smtClean="0"/>
              <a:t> (</a:t>
            </a:r>
            <a:r>
              <a:rPr lang="pl-PL" sz="1400" b="1" dirty="0"/>
              <a:t>0/1</a:t>
            </a:r>
            <a:r>
              <a:rPr lang="pl-PL" sz="1400" b="1" dirty="0" smtClean="0"/>
              <a:t>) </a:t>
            </a:r>
            <a:r>
              <a:rPr lang="pl-PL" sz="1400" b="1" dirty="0"/>
              <a:t>&lt; </a:t>
            </a:r>
            <a:r>
              <a:rPr lang="pl-PL" sz="1400" b="1" dirty="0" smtClean="0"/>
              <a:t>0.95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endParaRPr lang="pl-PL" sz="1400" b="1" dirty="0"/>
          </a:p>
          <a:p>
            <a:pPr>
              <a:lnSpc>
                <a:spcPct val="150000"/>
              </a:lnSpc>
            </a:pPr>
            <a:r>
              <a:rPr lang="pl-PL" sz="1400" b="1" i="1" dirty="0" err="1">
                <a:solidFill>
                  <a:srgbClr val="FF0000"/>
                </a:solidFill>
              </a:rPr>
              <a:t>r</a:t>
            </a:r>
            <a:r>
              <a:rPr lang="pl-PL" sz="1400" b="1" i="1" dirty="0" err="1" smtClean="0">
                <a:solidFill>
                  <a:srgbClr val="FF0000"/>
                </a:solidFill>
              </a:rPr>
              <a:t>s-prefixed</a:t>
            </a:r>
            <a:r>
              <a:rPr lang="pl-PL" sz="1400" b="1" i="1" dirty="0" smtClean="0">
                <a:solidFill>
                  <a:srgbClr val="FF0000"/>
                </a:solidFill>
              </a:rPr>
              <a:t> </a:t>
            </a:r>
            <a:r>
              <a:rPr lang="pl-PL" sz="1400" b="1" dirty="0" smtClean="0"/>
              <a:t>and </a:t>
            </a:r>
            <a:r>
              <a:rPr lang="pl-PL" sz="1400" b="1" i="1" dirty="0" smtClean="0">
                <a:solidFill>
                  <a:srgbClr val="FF0000"/>
                </a:solidFill>
              </a:rPr>
              <a:t>de-</a:t>
            </a:r>
            <a:r>
              <a:rPr lang="pl-PL" sz="1400" b="1" i="1" dirty="0" err="1" smtClean="0">
                <a:solidFill>
                  <a:srgbClr val="FF0000"/>
                </a:solidFill>
              </a:rPr>
              <a:t>novo</a:t>
            </a:r>
            <a:r>
              <a:rPr lang="pl-PL" sz="1400" b="1" i="1" dirty="0" smtClean="0">
                <a:solidFill>
                  <a:srgbClr val="FF0000"/>
                </a:solidFill>
              </a:rPr>
              <a:t> </a:t>
            </a:r>
            <a:r>
              <a:rPr lang="pl-PL" sz="1400" b="1" dirty="0" smtClean="0"/>
              <a:t>SNPS: 9.15 </a:t>
            </a:r>
            <a:r>
              <a:rPr lang="pl-PL" sz="1400" b="1" dirty="0" err="1" smtClean="0"/>
              <a:t>Million</a:t>
            </a:r>
            <a:endParaRPr lang="pl-PL" sz="1400" b="1" dirty="0"/>
          </a:p>
        </p:txBody>
      </p:sp>
    </p:spTree>
    <p:extLst>
      <p:ext uri="{BB962C8B-B14F-4D97-AF65-F5344CB8AC3E}">
        <p14:creationId xmlns:p14="http://schemas.microsoft.com/office/powerpoint/2010/main" val="2455615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Peaks in log likelihood graph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5892" y="879028"/>
            <a:ext cx="6959132" cy="359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Automatic peak detection</a:t>
            </a:r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7" descr="diagnosis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67" y="1038130"/>
            <a:ext cx="6367874" cy="2971674"/>
          </a:xfrm>
          <a:prstGeom prst="rect">
            <a:avLst/>
          </a:prstGeom>
        </p:spPr>
      </p:pic>
      <p:pic>
        <p:nvPicPr>
          <p:cNvPr id="3" name="Picture 2" descr="diagnosis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66" y="3575050"/>
            <a:ext cx="6367875" cy="29716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84074" y="1238101"/>
            <a:ext cx="418860" cy="24327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7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6868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Hot loci by cumulative link model </a:t>
            </a:r>
            <a:r>
              <a:rPr lang="en-US" dirty="0" smtClean="0">
                <a:solidFill>
                  <a:srgbClr val="FF0000"/>
                </a:solidFill>
              </a:rPr>
              <a:t>(CLM)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logLik_clm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7543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6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APOE in CLM (positive control)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r="9489" b="71808"/>
          <a:stretch/>
        </p:blipFill>
        <p:spPr>
          <a:xfrm>
            <a:off x="1141200" y="1263749"/>
            <a:ext cx="3474844" cy="2468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r="9489" b="71808"/>
          <a:stretch/>
        </p:blipFill>
        <p:spPr>
          <a:xfrm>
            <a:off x="1141200" y="3952203"/>
            <a:ext cx="3474844" cy="246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9489" b="71808"/>
          <a:stretch/>
        </p:blipFill>
        <p:spPr>
          <a:xfrm>
            <a:off x="5038271" y="1294194"/>
            <a:ext cx="3474844" cy="2468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t="72008" r="9489" b="-1584"/>
          <a:stretch/>
        </p:blipFill>
        <p:spPr>
          <a:xfrm>
            <a:off x="5038271" y="3952203"/>
            <a:ext cx="3203827" cy="23881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31520" y="822960"/>
            <a:ext cx="7955280" cy="5394960"/>
            <a:chOff x="731520" y="822960"/>
            <a:chExt cx="7955280" cy="5394960"/>
          </a:xfrm>
        </p:grpSpPr>
        <p:pic>
          <p:nvPicPr>
            <p:cNvPr id="5" name="Picture 4" descr="APOE_clm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" y="822960"/>
              <a:ext cx="4114800" cy="2743200"/>
            </a:xfrm>
            <a:prstGeom prst="rect">
              <a:avLst/>
            </a:prstGeom>
          </p:spPr>
        </p:pic>
        <p:pic>
          <p:nvPicPr>
            <p:cNvPr id="13" name="Picture 12" descr="APOE_clm2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822960"/>
              <a:ext cx="4114800" cy="2743200"/>
            </a:xfrm>
            <a:prstGeom prst="rect">
              <a:avLst/>
            </a:prstGeom>
          </p:spPr>
        </p:pic>
        <p:pic>
          <p:nvPicPr>
            <p:cNvPr id="15" name="Picture 14" descr="APOE_clm4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3474720"/>
              <a:ext cx="4114800" cy="2743200"/>
            </a:xfrm>
            <a:prstGeom prst="rect">
              <a:avLst/>
            </a:prstGeom>
          </p:spPr>
        </p:pic>
        <p:pic>
          <p:nvPicPr>
            <p:cNvPr id="14" name="Picture 13" descr="APOE_clm3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" y="3474720"/>
              <a:ext cx="4114800" cy="274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67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odel_21loci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58" y="1250763"/>
            <a:ext cx="6931240" cy="4043224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21 loci </a:t>
            </a:r>
            <a:r>
              <a:rPr lang="en-US" dirty="0" smtClean="0"/>
              <a:t>and the </a:t>
            </a:r>
            <a:r>
              <a:rPr lang="en-US" dirty="0" smtClean="0">
                <a:solidFill>
                  <a:srgbClr val="FF0000"/>
                </a:solidFill>
              </a:rPr>
              <a:t>Bayesian method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0647" y="5175382"/>
            <a:ext cx="7113568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Wingdings" charset="2"/>
              <a:buChar char="Ø"/>
            </a:pPr>
            <a:r>
              <a:rPr lang="en-US" sz="1200" b="1" dirty="0" smtClean="0"/>
              <a:t>LM: Linear models with mixed effect 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Wingdings" charset="2"/>
              <a:buChar char="Ø"/>
            </a:pPr>
            <a:r>
              <a:rPr lang="en-US" sz="1200" b="1" dirty="0" smtClean="0"/>
              <a:t>CLM: Cumulative logistic link model with mixed effect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Wingdings" charset="2"/>
              <a:buChar char="Ø"/>
            </a:pPr>
            <a:r>
              <a:rPr lang="en-US" sz="1200" b="1" dirty="0" smtClean="0">
                <a:solidFill>
                  <a:srgbClr val="FF0000"/>
                </a:solidFill>
              </a:rPr>
              <a:t>BCLM: Bayesian inference on CLM with mixed effect and non informative priors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47555"/>
          <a:stretch/>
        </p:blipFill>
        <p:spPr>
          <a:xfrm>
            <a:off x="1200647" y="1027406"/>
            <a:ext cx="4478421" cy="28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78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Genetic relatedness</a:t>
            </a:r>
            <a:endParaRPr lang="en-US" dirty="0"/>
          </a:p>
        </p:txBody>
      </p:sp>
      <p:pic>
        <p:nvPicPr>
          <p:cNvPr id="3" name="Picture 2" descr="rs72842118_M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66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Candidate loci by CLM</a:t>
            </a:r>
            <a:endParaRPr lang="en-US" dirty="0"/>
          </a:p>
        </p:txBody>
      </p:sp>
      <p:pic>
        <p:nvPicPr>
          <p:cNvPr id="3" name="Picture 2" descr="rs72842118_M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47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Candidate loci by CLM</a:t>
            </a:r>
            <a:endParaRPr lang="en-US" dirty="0"/>
          </a:p>
        </p:txBody>
      </p:sp>
      <p:pic>
        <p:nvPicPr>
          <p:cNvPr id="4" name="Picture 3" descr="rs147894714_M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66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Late-onset Alzheimer’s Disease</a:t>
            </a:r>
            <a:endParaRPr lang="en-US" dirty="0"/>
          </a:p>
        </p:txBody>
      </p:sp>
      <p:pic>
        <p:nvPicPr>
          <p:cNvPr id="3" name="Picture 2" descr="alzBrai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596" y="1495727"/>
            <a:ext cx="3099515" cy="31966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6882" y="5039700"/>
            <a:ext cx="79796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1600" dirty="0" smtClean="0"/>
              <a:t>Alzheimer’s disease is affecting over 35 million people worldwide.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600" dirty="0" smtClean="0"/>
              <a:t>Late-onset Alzheimer’s disease accounts for about 90% of total Alzheimer’s disease cases.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7006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Candidate loci by CLM</a:t>
            </a:r>
            <a:endParaRPr lang="en-US" dirty="0"/>
          </a:p>
        </p:txBody>
      </p:sp>
      <p:pic>
        <p:nvPicPr>
          <p:cNvPr id="3" name="Picture 2" descr="rs10964976_M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13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Candidate loci by CLM</a:t>
            </a:r>
            <a:endParaRPr lang="en-US" dirty="0"/>
          </a:p>
        </p:txBody>
      </p:sp>
      <p:pic>
        <p:nvPicPr>
          <p:cNvPr id="4" name="Picture 3" descr="rs17882391_M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75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list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Details on pipeline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tick with cumulative logistic model 1 and model 3?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Automatic peak detection performance</a:t>
            </a:r>
          </a:p>
          <a:p>
            <a:r>
              <a:rPr lang="en-US" dirty="0" smtClean="0"/>
              <a:t>Biology </a:t>
            </a:r>
            <a:r>
              <a:rPr lang="en-US" dirty="0"/>
              <a:t>of the new </a:t>
            </a:r>
            <a:r>
              <a:rPr lang="en-US" dirty="0" smtClean="0"/>
              <a:t>loci</a:t>
            </a:r>
          </a:p>
          <a:p>
            <a:r>
              <a:rPr lang="en-US" dirty="0" smtClean="0"/>
              <a:t>Pair scan and Cape</a:t>
            </a:r>
          </a:p>
          <a:p>
            <a:r>
              <a:rPr lang="en-US" dirty="0" smtClean="0"/>
              <a:t>Bayesian inferences with ordered logistic model on chosen loci</a:t>
            </a:r>
          </a:p>
          <a:p>
            <a:r>
              <a:rPr lang="en-US" dirty="0" smtClean="0"/>
              <a:t>Kinship matrix correction?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2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Bayesian inference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730" y="2099010"/>
            <a:ext cx="3963570" cy="58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1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Blank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28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Alzheimer’s Disease Sequencing Project (ADSP)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7812" y="1583504"/>
            <a:ext cx="8108988" cy="104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/>
              <a:t>Objective:</a:t>
            </a:r>
            <a:r>
              <a:rPr lang="en-US" sz="1400" dirty="0" smtClean="0"/>
              <a:t> Identify genomic variants that increase or decrease the risk of developing AD. 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Until today, ADSP project has released the whole genome sequencing data for 584 people across 111 families.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45368" y="5457772"/>
            <a:ext cx="5186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AD diagnosis for 584 people across 111 families</a:t>
            </a:r>
            <a:r>
              <a:rPr lang="en-US" sz="1400" dirty="0"/>
              <a:t>.</a:t>
            </a:r>
          </a:p>
        </p:txBody>
      </p:sp>
      <p:pic>
        <p:nvPicPr>
          <p:cNvPr id="4" name="Picture 3" descr="AdDistPie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79" b="22611"/>
          <a:stretch/>
        </p:blipFill>
        <p:spPr>
          <a:xfrm>
            <a:off x="2366210" y="2627379"/>
            <a:ext cx="4027341" cy="24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3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Pipeline in a brief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949144" y="1814509"/>
            <a:ext cx="3609488" cy="1114329"/>
            <a:chOff x="3407295" y="3498855"/>
            <a:chExt cx="3155924" cy="611086"/>
          </a:xfrm>
        </p:grpSpPr>
        <p:sp>
          <p:nvSpPr>
            <p:cNvPr id="14" name="Pentagon 13"/>
            <p:cNvSpPr/>
            <p:nvPr/>
          </p:nvSpPr>
          <p:spPr>
            <a:xfrm rot="5400000">
              <a:off x="4679714" y="2226438"/>
              <a:ext cx="611084" cy="3155922"/>
            </a:xfrm>
            <a:prstGeom prst="homePlate">
              <a:avLst>
                <a:gd name="adj" fmla="val 3139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7297" y="3498855"/>
              <a:ext cx="3155922" cy="37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600" b="1" dirty="0" smtClean="0"/>
                <a:t>Extracting SNP calls from CS’ VCF</a:t>
              </a:r>
            </a:p>
            <a:p>
              <a:pPr algn="ctr">
                <a:lnSpc>
                  <a:spcPct val="130000"/>
                </a:lnSpc>
              </a:pPr>
              <a:r>
                <a:rPr lang="en-US" sz="1400" i="1" dirty="0" smtClean="0">
                  <a:solidFill>
                    <a:srgbClr val="999391"/>
                  </a:solidFill>
                </a:rPr>
                <a:t>Code: /data/</a:t>
              </a:r>
              <a:r>
                <a:rPr lang="en-US" sz="1400" i="1" dirty="0" err="1" smtClean="0">
                  <a:solidFill>
                    <a:srgbClr val="999391"/>
                  </a:solidFill>
                </a:rPr>
                <a:t>xwang</a:t>
              </a:r>
              <a:r>
                <a:rPr lang="en-US" sz="1400" i="1" dirty="0" smtClean="0">
                  <a:solidFill>
                    <a:srgbClr val="999391"/>
                  </a:solidFill>
                </a:rPr>
                <a:t>/ADSP/SH/</a:t>
              </a:r>
              <a:r>
                <a:rPr lang="en-US" sz="1400" i="1" dirty="0" err="1" smtClean="0">
                  <a:solidFill>
                    <a:srgbClr val="999391"/>
                  </a:solidFill>
                </a:rPr>
                <a:t>myVcf.sh</a:t>
              </a:r>
              <a:endParaRPr lang="en-US" sz="1400" i="1" dirty="0" smtClean="0">
                <a:solidFill>
                  <a:srgbClr val="99939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77312" y="1814502"/>
            <a:ext cx="3609488" cy="2597663"/>
            <a:chOff x="3407295" y="3498855"/>
            <a:chExt cx="3155924" cy="611086"/>
          </a:xfrm>
        </p:grpSpPr>
        <p:sp>
          <p:nvSpPr>
            <p:cNvPr id="12" name="Pentagon 11"/>
            <p:cNvSpPr/>
            <p:nvPr/>
          </p:nvSpPr>
          <p:spPr>
            <a:xfrm rot="5400000">
              <a:off x="4679714" y="2226438"/>
              <a:ext cx="611084" cy="3155922"/>
            </a:xfrm>
            <a:prstGeom prst="homePlate">
              <a:avLst>
                <a:gd name="adj" fmla="val 1279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07297" y="3498855"/>
              <a:ext cx="3155922" cy="546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600" b="1" dirty="0" smtClean="0"/>
                <a:t>Phenotype &amp; metadata processing</a:t>
              </a:r>
            </a:p>
            <a:p>
              <a:pPr algn="ctr">
                <a:lnSpc>
                  <a:spcPct val="110000"/>
                </a:lnSpc>
              </a:pPr>
              <a:r>
                <a:rPr lang="en-US" sz="14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Code~/</a:t>
              </a:r>
              <a:r>
                <a:rPr lang="en-US" sz="1400" i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Dropbox</a:t>
              </a:r>
              <a:r>
                <a:rPr lang="en-US" sz="14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/ADSP/</a:t>
              </a:r>
              <a:r>
                <a:rPr lang="en-US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</a:t>
              </a:r>
              <a:r>
                <a:rPr lang="en-US" sz="14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en-US" sz="1400" i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mdata.R</a:t>
              </a:r>
              <a:endPara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10000"/>
                </a:lnSpc>
              </a:pPr>
              <a:endParaRPr lang="en-US" sz="1600" b="1" dirty="0" smtClean="0"/>
            </a:p>
            <a:p>
              <a:pPr algn="ctr">
                <a:lnSpc>
                  <a:spcPct val="110000"/>
                </a:lnSpc>
              </a:pPr>
              <a:r>
                <a:rPr lang="en-US" sz="1600" b="1" dirty="0" smtClean="0"/>
                <a:t>AD </a:t>
              </a:r>
              <a:r>
                <a:rPr lang="en-US" sz="1600" b="1" dirty="0"/>
                <a:t>status: 584 -&gt; 578</a:t>
              </a:r>
            </a:p>
            <a:p>
              <a:pPr algn="ctr">
                <a:lnSpc>
                  <a:spcPct val="110000"/>
                </a:lnSpc>
              </a:pPr>
              <a:r>
                <a:rPr lang="en-US" sz="1400" dirty="0"/>
                <a:t>Other dementia and unknown</a:t>
              </a:r>
            </a:p>
            <a:p>
              <a:pPr algn="ctr">
                <a:lnSpc>
                  <a:spcPct val="110000"/>
                </a:lnSpc>
              </a:pPr>
              <a:r>
                <a:rPr lang="en-US" sz="1600" b="1" dirty="0"/>
                <a:t>Age: 578 -&gt; </a:t>
              </a:r>
              <a:r>
                <a:rPr lang="en-US" sz="1600" b="1" dirty="0" smtClean="0"/>
                <a:t>576 </a:t>
              </a:r>
              <a:r>
                <a:rPr lang="en-US" sz="1400" dirty="0" smtClean="0"/>
                <a:t>(Missing data) </a:t>
              </a:r>
              <a:endParaRPr lang="en-US" sz="1400" dirty="0"/>
            </a:p>
            <a:p>
              <a:pPr algn="ctr">
                <a:lnSpc>
                  <a:spcPct val="110000"/>
                </a:lnSpc>
              </a:pPr>
              <a:endParaRPr lang="en-US" sz="1400" b="1" dirty="0" smtClean="0"/>
            </a:p>
            <a:p>
              <a:pPr algn="ctr">
                <a:lnSpc>
                  <a:spcPct val="110000"/>
                </a:lnSpc>
              </a:pPr>
              <a:r>
                <a:rPr lang="en-US" sz="1400" b="1" dirty="0" smtClean="0"/>
                <a:t>Run Null models for predictor selection</a:t>
              </a:r>
              <a:endParaRPr lang="en-US" sz="1400" b="1" dirty="0"/>
            </a:p>
            <a:p>
              <a:pPr algn="ctr">
                <a:lnSpc>
                  <a:spcPct val="110000"/>
                </a:lnSpc>
              </a:pPr>
              <a:r>
                <a:rPr lang="en-US" sz="1200" i="1" dirty="0">
                  <a:solidFill>
                    <a:srgbClr val="999391"/>
                  </a:solidFill>
                </a:rPr>
                <a:t>Code~/</a:t>
              </a:r>
              <a:r>
                <a:rPr lang="en-US" sz="1200" i="1" dirty="0" err="1">
                  <a:solidFill>
                    <a:srgbClr val="999391"/>
                  </a:solidFill>
                </a:rPr>
                <a:t>Dropbox</a:t>
              </a:r>
              <a:r>
                <a:rPr lang="en-US" sz="1200" i="1" dirty="0">
                  <a:solidFill>
                    <a:srgbClr val="999391"/>
                  </a:solidFill>
                </a:rPr>
                <a:t>/ADSP/R</a:t>
              </a:r>
              <a:r>
                <a:rPr lang="en-US" sz="1200" i="1" dirty="0" smtClean="0">
                  <a:solidFill>
                    <a:srgbClr val="999391"/>
                  </a:solidFill>
                </a:rPr>
                <a:t>/analysis1.R</a:t>
              </a:r>
              <a:endParaRPr lang="en-US" sz="1200" i="1" dirty="0">
                <a:solidFill>
                  <a:srgbClr val="99939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49146" y="3297836"/>
            <a:ext cx="3609488" cy="1114329"/>
            <a:chOff x="3407295" y="3498855"/>
            <a:chExt cx="3155924" cy="611086"/>
          </a:xfrm>
        </p:grpSpPr>
        <p:sp>
          <p:nvSpPr>
            <p:cNvPr id="20" name="Pentagon 19"/>
            <p:cNvSpPr/>
            <p:nvPr/>
          </p:nvSpPr>
          <p:spPr>
            <a:xfrm rot="5400000">
              <a:off x="4679714" y="2226438"/>
              <a:ext cx="611084" cy="3155922"/>
            </a:xfrm>
            <a:prstGeom prst="homePlate">
              <a:avLst>
                <a:gd name="adj" fmla="val 3139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07297" y="3498855"/>
              <a:ext cx="3155922" cy="37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600" b="1" dirty="0" smtClean="0"/>
                <a:t>Generate complete genotype data </a:t>
              </a:r>
              <a:r>
                <a:rPr lang="en-US" sz="1400" i="1" dirty="0" smtClean="0">
                  <a:solidFill>
                    <a:srgbClr val="999391"/>
                  </a:solidFill>
                </a:rPr>
                <a:t>Code: /data/</a:t>
              </a:r>
              <a:r>
                <a:rPr lang="en-US" sz="1400" i="1" dirty="0" err="1" smtClean="0">
                  <a:solidFill>
                    <a:srgbClr val="999391"/>
                  </a:solidFill>
                </a:rPr>
                <a:t>xwang</a:t>
              </a:r>
              <a:r>
                <a:rPr lang="en-US" sz="1400" i="1" dirty="0" smtClean="0">
                  <a:solidFill>
                    <a:srgbClr val="999391"/>
                  </a:solidFill>
                </a:rPr>
                <a:t>/ADSP/R/</a:t>
              </a:r>
              <a:r>
                <a:rPr lang="en-US" sz="1400" i="1" dirty="0" err="1" smtClean="0">
                  <a:solidFill>
                    <a:srgbClr val="999391"/>
                  </a:solidFill>
                </a:rPr>
                <a:t>vdata.R</a:t>
              </a:r>
              <a:endParaRPr lang="en-US" sz="1400" i="1" dirty="0" smtClean="0">
                <a:solidFill>
                  <a:srgbClr val="999391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949150" y="4805946"/>
            <a:ext cx="7737650" cy="889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MODELS: Linear, Hierarchical linear, Cumulative link</a:t>
            </a:r>
          </a:p>
          <a:p>
            <a:pPr algn="ctr"/>
            <a:r>
              <a:rPr lang="en-US" sz="1400" i="1" dirty="0">
                <a:solidFill>
                  <a:srgbClr val="999391"/>
                </a:solidFill>
              </a:rPr>
              <a:t>Code: /data/</a:t>
            </a:r>
            <a:r>
              <a:rPr lang="en-US" sz="1400" i="1" dirty="0" err="1">
                <a:solidFill>
                  <a:srgbClr val="999391"/>
                </a:solidFill>
              </a:rPr>
              <a:t>xwang</a:t>
            </a:r>
            <a:r>
              <a:rPr lang="en-US" sz="1400" i="1" dirty="0">
                <a:solidFill>
                  <a:srgbClr val="999391"/>
                </a:solidFill>
              </a:rPr>
              <a:t>/ADSP/R</a:t>
            </a:r>
            <a:r>
              <a:rPr lang="en-US" sz="1400" i="1" dirty="0" smtClean="0">
                <a:solidFill>
                  <a:srgbClr val="999391"/>
                </a:solidFill>
              </a:rPr>
              <a:t>/analysis[123].R</a:t>
            </a:r>
          </a:p>
          <a:p>
            <a:pPr algn="ctr"/>
            <a:r>
              <a:rPr lang="en-US" sz="1400" i="1" dirty="0" smtClean="0">
                <a:solidFill>
                  <a:srgbClr val="999391"/>
                </a:solidFill>
              </a:rPr>
              <a:t>~/</a:t>
            </a:r>
            <a:r>
              <a:rPr lang="en-US" sz="1400" i="1" dirty="0" err="1" smtClean="0">
                <a:solidFill>
                  <a:srgbClr val="999391"/>
                </a:solidFill>
              </a:rPr>
              <a:t>Dropbox</a:t>
            </a:r>
            <a:r>
              <a:rPr lang="en-US" sz="1400" i="1" dirty="0" smtClean="0">
                <a:solidFill>
                  <a:srgbClr val="999391"/>
                </a:solidFill>
              </a:rPr>
              <a:t>/</a:t>
            </a:r>
            <a:r>
              <a:rPr lang="en-US" sz="1400" i="1" dirty="0">
                <a:solidFill>
                  <a:srgbClr val="999391"/>
                </a:solidFill>
              </a:rPr>
              <a:t>ADSP/R/</a:t>
            </a:r>
            <a:r>
              <a:rPr lang="en-US" sz="1400" i="1" dirty="0" smtClean="0">
                <a:solidFill>
                  <a:srgbClr val="999391"/>
                </a:solidFill>
              </a:rPr>
              <a:t>analysis[</a:t>
            </a:r>
            <a:r>
              <a:rPr lang="en-US" sz="1400" i="1" dirty="0" smtClean="0">
                <a:solidFill>
                  <a:srgbClr val="999391"/>
                </a:solidFill>
              </a:rPr>
              <a:t>234]</a:t>
            </a:r>
            <a:r>
              <a:rPr lang="en-US" sz="1400" i="1" dirty="0" smtClean="0">
                <a:solidFill>
                  <a:srgbClr val="999391"/>
                </a:solidFill>
              </a:rPr>
              <a:t>.R</a:t>
            </a:r>
            <a:endParaRPr lang="en-US" sz="1400" i="1" dirty="0">
              <a:solidFill>
                <a:srgbClr val="99939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8947" y="1229893"/>
            <a:ext cx="124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Genotype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261768" y="1232972"/>
            <a:ext cx="136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Phenotype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7055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Samples: Age over AD status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3187" y="5578599"/>
            <a:ext cx="4691284" cy="27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100" b="1" dirty="0" smtClean="0"/>
              <a:t>L: Pooled ages. R: Age over AD status.</a:t>
            </a:r>
          </a:p>
        </p:txBody>
      </p:sp>
      <p:pic>
        <p:nvPicPr>
          <p:cNvPr id="3" name="Picture 2" descr="AgeDistHis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057" y="1872447"/>
            <a:ext cx="2136869" cy="3739520"/>
          </a:xfrm>
          <a:prstGeom prst="rect">
            <a:avLst/>
          </a:prstGeom>
        </p:spPr>
      </p:pic>
      <p:pic>
        <p:nvPicPr>
          <p:cNvPr id="4" name="Picture 3" descr="AgeDistBox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51" y="1872447"/>
            <a:ext cx="2353777" cy="41191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2133" y="1106526"/>
            <a:ext cx="6959132" cy="359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Age generally increases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with AD probability</a:t>
            </a:r>
          </a:p>
        </p:txBody>
      </p:sp>
    </p:spTree>
    <p:extLst>
      <p:ext uri="{BB962C8B-B14F-4D97-AF65-F5344CB8AC3E}">
        <p14:creationId xmlns:p14="http://schemas.microsoft.com/office/powerpoint/2010/main" val="166986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exDistBa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925" y="1773279"/>
            <a:ext cx="2468592" cy="4320035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Samples: Sex over AD status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35141" y="4771840"/>
            <a:ext cx="2127591" cy="49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b="1" dirty="0" smtClean="0"/>
              <a:t>L: Sample sex proportion. </a:t>
            </a:r>
          </a:p>
          <a:p>
            <a:pPr>
              <a:lnSpc>
                <a:spcPct val="120000"/>
              </a:lnSpc>
            </a:pPr>
            <a:r>
              <a:rPr lang="en-US" sz="1100" b="1" dirty="0" smtClean="0"/>
              <a:t>R: Sex over AD status.</a:t>
            </a:r>
          </a:p>
        </p:txBody>
      </p:sp>
      <p:pic>
        <p:nvPicPr>
          <p:cNvPr id="7" name="Picture 6" descr="SexDistPie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5" r="20468"/>
          <a:stretch/>
        </p:blipFill>
        <p:spPr>
          <a:xfrm>
            <a:off x="2235141" y="2039999"/>
            <a:ext cx="1679741" cy="304643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2133" y="1217109"/>
            <a:ext cx="6959132" cy="359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Female proportion increases with AD probability</a:t>
            </a:r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676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Samples: APOE over AD status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3667" y="4463856"/>
            <a:ext cx="4123067" cy="1020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 typeface="Wingdings" charset="2"/>
              <a:buChar char="Ø"/>
            </a:pPr>
            <a:r>
              <a:rPr lang="en-US" sz="1100" b="1" dirty="0"/>
              <a:t>APOE ε2 is rare and may protect against </a:t>
            </a:r>
            <a:r>
              <a:rPr lang="en-US" sz="1100" b="1" dirty="0" smtClean="0"/>
              <a:t>AD.</a:t>
            </a:r>
            <a:endParaRPr lang="en-US" sz="1100" b="1" dirty="0"/>
          </a:p>
          <a:p>
            <a:pPr marL="285750" indent="-285750">
              <a:lnSpc>
                <a:spcPct val="110000"/>
              </a:lnSpc>
              <a:buFont typeface="Wingdings" charset="2"/>
              <a:buChar char="Ø"/>
            </a:pPr>
            <a:r>
              <a:rPr lang="en-US" sz="1100" b="1" dirty="0" smtClean="0"/>
              <a:t>APOE </a:t>
            </a:r>
            <a:r>
              <a:rPr lang="en-US" sz="1100" b="1" dirty="0"/>
              <a:t>ε3 is the most common allele and plays a neutral </a:t>
            </a:r>
            <a:r>
              <a:rPr lang="en-US" sz="1100" b="1" dirty="0" smtClean="0"/>
              <a:t>role.</a:t>
            </a:r>
            <a:endParaRPr lang="en-US" sz="1100" b="1" dirty="0"/>
          </a:p>
          <a:p>
            <a:pPr marL="285750" indent="-285750">
              <a:lnSpc>
                <a:spcPct val="110000"/>
              </a:lnSpc>
              <a:buFont typeface="Wingdings" charset="2"/>
              <a:buChar char="Ø"/>
            </a:pPr>
            <a:r>
              <a:rPr lang="en-US" sz="1100" b="1" dirty="0" smtClean="0"/>
              <a:t>APOE ε4 present in about 25 to 30% of </a:t>
            </a:r>
            <a:r>
              <a:rPr lang="en-US" sz="1100" b="1" dirty="0"/>
              <a:t>population and in about 40 % of people with LOAD</a:t>
            </a:r>
            <a:r>
              <a:rPr lang="en-US" sz="1100" b="1" dirty="0" smtClean="0"/>
              <a:t>.</a:t>
            </a:r>
          </a:p>
        </p:txBody>
      </p:sp>
      <p:pic>
        <p:nvPicPr>
          <p:cNvPr id="6" name="Picture 5" descr="ApoeDistBar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1"/>
          <a:stretch/>
        </p:blipFill>
        <p:spPr>
          <a:xfrm>
            <a:off x="5046818" y="1602842"/>
            <a:ext cx="2604447" cy="4407320"/>
          </a:xfrm>
          <a:prstGeom prst="rect">
            <a:avLst/>
          </a:prstGeom>
        </p:spPr>
      </p:pic>
      <p:pic>
        <p:nvPicPr>
          <p:cNvPr id="8" name="Picture 7" descr="ApoeDistPie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7" r="19006"/>
          <a:stretch/>
        </p:blipFill>
        <p:spPr>
          <a:xfrm>
            <a:off x="1855888" y="1746876"/>
            <a:ext cx="1936638" cy="31012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2133" y="1217109"/>
            <a:ext cx="6959132" cy="359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A9401C"/>
                </a:solidFill>
              </a:rPr>
              <a:t>APOE </a:t>
            </a:r>
            <a:r>
              <a:rPr lang="en-US" sz="1600" b="1" dirty="0">
                <a:solidFill>
                  <a:srgbClr val="A9401C"/>
                </a:solidFill>
              </a:rPr>
              <a:t>ε3ε4 </a:t>
            </a:r>
            <a:r>
              <a:rPr lang="en-US" sz="1600" b="1" dirty="0" smtClean="0">
                <a:solidFill>
                  <a:srgbClr val="A9401C"/>
                </a:solidFill>
              </a:rPr>
              <a:t>proportion increases </a:t>
            </a:r>
            <a:r>
              <a:rPr lang="en-US" sz="1600" b="1" dirty="0">
                <a:solidFill>
                  <a:srgbClr val="A9401C"/>
                </a:solidFill>
              </a:rPr>
              <a:t>with AD probability </a:t>
            </a:r>
          </a:p>
        </p:txBody>
      </p:sp>
    </p:spTree>
    <p:extLst>
      <p:ext uri="{BB962C8B-B14F-4D97-AF65-F5344CB8AC3E}">
        <p14:creationId xmlns:p14="http://schemas.microsoft.com/office/powerpoint/2010/main" val="543904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Samples: AD status in Families</a:t>
            </a:r>
            <a:endParaRPr lang="en-US" dirty="0"/>
          </a:p>
        </p:txBody>
      </p:sp>
      <p:pic>
        <p:nvPicPr>
          <p:cNvPr id="5" name="Picture 4" descr="FamilyDistBa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80" y="1547798"/>
            <a:ext cx="7283989" cy="42489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2133" y="1106526"/>
            <a:ext cx="6959132" cy="359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AD status across families are not balanced</a:t>
            </a:r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5368" y="5796791"/>
            <a:ext cx="5186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AD diagnosis for 584 people across 111 families</a:t>
            </a:r>
            <a:r>
              <a:rPr lang="en-US" sz="11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843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Linear and </a:t>
            </a:r>
            <a:r>
              <a:rPr lang="en-US" dirty="0"/>
              <a:t>c</a:t>
            </a:r>
            <a:r>
              <a:rPr lang="en-US" dirty="0" smtClean="0"/>
              <a:t>umulative link </a:t>
            </a:r>
            <a:r>
              <a:rPr lang="en-US" dirty="0" smtClean="0">
                <a:solidFill>
                  <a:srgbClr val="FF0000"/>
                </a:solidFill>
              </a:rPr>
              <a:t>models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1" y="3087336"/>
            <a:ext cx="7924799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A9401C"/>
                </a:solidFill>
              </a:rPr>
              <a:t>A cumulative model (CLM) is a model for an ordered categorical variable Y, that can fall in 1, 2, …, J categories.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474" y="2218386"/>
            <a:ext cx="3703052" cy="300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474" y="4094772"/>
            <a:ext cx="5569173" cy="13039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1" y="1469050"/>
            <a:ext cx="7924799" cy="441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A9401C"/>
                </a:solidFill>
              </a:rPr>
              <a:t>Linear model by coding (No, Possible, Probable, Definite) as (0, 0.25, 0.5, 1).</a:t>
            </a:r>
          </a:p>
        </p:txBody>
      </p:sp>
    </p:spTree>
    <p:extLst>
      <p:ext uri="{BB962C8B-B14F-4D97-AF65-F5344CB8AC3E}">
        <p14:creationId xmlns:p14="http://schemas.microsoft.com/office/powerpoint/2010/main" val="86947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Template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11696</TotalTime>
  <Words>943</Words>
  <Application>Microsoft Macintosh PowerPoint</Application>
  <PresentationFormat>On-screen Show (4:3)</PresentationFormat>
  <Paragraphs>123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Powerpoint_Template</vt:lpstr>
      <vt:lpstr>Identifying novel genomic variants for Late-onset Alzheimer’s Disease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do list</vt:lpstr>
      <vt:lpstr>PowerPoint Presentation</vt:lpstr>
      <vt:lpstr>PowerPoint Presentation</vt:lpstr>
    </vt:vector>
  </TitlesOfParts>
  <Company>The Jackson Laboratory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Gregory Carter</dc:creator>
  <cp:lastModifiedBy>Xulong Wang</cp:lastModifiedBy>
  <cp:revision>963</cp:revision>
  <cp:lastPrinted>2014-10-23T06:27:53Z</cp:lastPrinted>
  <dcterms:created xsi:type="dcterms:W3CDTF">2013-08-05T13:22:57Z</dcterms:created>
  <dcterms:modified xsi:type="dcterms:W3CDTF">2014-11-02T12:47:01Z</dcterms:modified>
</cp:coreProperties>
</file>