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7"/>
  </p:notesMasterIdLst>
  <p:handoutMasterIdLst>
    <p:handoutMasterId r:id="rId18"/>
  </p:handoutMasterIdLst>
  <p:sldIdLst>
    <p:sldId id="307" r:id="rId2"/>
    <p:sldId id="463" r:id="rId3"/>
    <p:sldId id="464" r:id="rId4"/>
    <p:sldId id="465" r:id="rId5"/>
    <p:sldId id="471" r:id="rId6"/>
    <p:sldId id="472" r:id="rId7"/>
    <p:sldId id="447" r:id="rId8"/>
    <p:sldId id="445" r:id="rId9"/>
    <p:sldId id="450" r:id="rId10"/>
    <p:sldId id="467" r:id="rId11"/>
    <p:sldId id="468" r:id="rId12"/>
    <p:sldId id="470" r:id="rId13"/>
    <p:sldId id="473" r:id="rId14"/>
    <p:sldId id="474" r:id="rId15"/>
    <p:sldId id="4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001C"/>
    <a:srgbClr val="C89800"/>
    <a:srgbClr val="A2AAAD"/>
    <a:srgbClr val="0085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6911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-680" y="-120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10/16/15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0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Luckily,</a:t>
            </a:r>
            <a:r>
              <a:rPr lang="en-US" baseline="0" dirty="0" smtClean="0"/>
              <a:t> </a:t>
            </a:r>
            <a:r>
              <a:rPr lang="en-US" dirty="0" smtClean="0"/>
              <a:t>NIH</a:t>
            </a:r>
            <a:r>
              <a:rPr lang="en-US" baseline="0" dirty="0" smtClean="0"/>
              <a:t> has initiated the first large-scale whole-genome sequencing project on AD, ADSP.</a:t>
            </a:r>
          </a:p>
          <a:p>
            <a:r>
              <a:rPr lang="en-US" baseline="0" dirty="0" smtClean="0"/>
              <a:t>Each person was diagnosed with one of four AD status: no AD, possible, probable, definite.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Maintaining normal levels of cholesterol is essential for the prevention of disorders that affect the heart and blood vessels (cardiovascular diseases), including heart attack and stroke.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6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theme" Target="../theme/theme1.xml"/><Relationship Id="rId102" Type="http://schemas.openxmlformats.org/officeDocument/2006/relationships/image" Target="../media/image1.png"/><Relationship Id="rId103" Type="http://schemas.openxmlformats.org/officeDocument/2006/relationships/image" Target="../media/image2.png"/><Relationship Id="rId104" Type="http://schemas.openxmlformats.org/officeDocument/2006/relationships/image" Target="../media/image3.png"/><Relationship Id="rId10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6" name="Picture 5" descr="JAX_logo_bug.png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tle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9" name="Picture 8" descr="JAX_logo_bug.png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  <p:sldLayoutId id="2147483932" r:id="rId23"/>
    <p:sldLayoutId id="2147483933" r:id="rId24"/>
    <p:sldLayoutId id="2147483934" r:id="rId25"/>
    <p:sldLayoutId id="2147483935" r:id="rId26"/>
    <p:sldLayoutId id="2147483936" r:id="rId27"/>
    <p:sldLayoutId id="2147483937" r:id="rId28"/>
    <p:sldLayoutId id="2147483938" r:id="rId29"/>
    <p:sldLayoutId id="2147483939" r:id="rId30"/>
    <p:sldLayoutId id="2147483940" r:id="rId31"/>
    <p:sldLayoutId id="2147483941" r:id="rId32"/>
    <p:sldLayoutId id="2147483942" r:id="rId33"/>
    <p:sldLayoutId id="2147483943" r:id="rId34"/>
    <p:sldLayoutId id="2147483944" r:id="rId35"/>
    <p:sldLayoutId id="2147483945" r:id="rId36"/>
    <p:sldLayoutId id="2147483946" r:id="rId37"/>
    <p:sldLayoutId id="2147483947" r:id="rId38"/>
    <p:sldLayoutId id="2147483948" r:id="rId39"/>
    <p:sldLayoutId id="2147483949" r:id="rId40"/>
    <p:sldLayoutId id="2147483950" r:id="rId41"/>
    <p:sldLayoutId id="2147483951" r:id="rId42"/>
    <p:sldLayoutId id="2147483952" r:id="rId43"/>
    <p:sldLayoutId id="2147483953" r:id="rId44"/>
    <p:sldLayoutId id="2147483954" r:id="rId45"/>
    <p:sldLayoutId id="2147483955" r:id="rId46"/>
    <p:sldLayoutId id="2147483956" r:id="rId47"/>
    <p:sldLayoutId id="2147483957" r:id="rId48"/>
    <p:sldLayoutId id="2147483958" r:id="rId49"/>
    <p:sldLayoutId id="2147483959" r:id="rId50"/>
    <p:sldLayoutId id="2147483960" r:id="rId51"/>
    <p:sldLayoutId id="2147483961" r:id="rId52"/>
    <p:sldLayoutId id="2147483962" r:id="rId53"/>
    <p:sldLayoutId id="2147483657" r:id="rId54"/>
    <p:sldLayoutId id="2147483729" r:id="rId55"/>
    <p:sldLayoutId id="2147483705" r:id="rId56"/>
    <p:sldLayoutId id="2147483706" r:id="rId57"/>
    <p:sldLayoutId id="2147483707" r:id="rId58"/>
    <p:sldLayoutId id="2147483732" r:id="rId59"/>
    <p:sldLayoutId id="2147483671" r:id="rId60"/>
    <p:sldLayoutId id="2147483730" r:id="rId61"/>
    <p:sldLayoutId id="2147483722" r:id="rId62"/>
    <p:sldLayoutId id="2147483723" r:id="rId63"/>
    <p:sldLayoutId id="2147483731" r:id="rId64"/>
    <p:sldLayoutId id="2147483724" r:id="rId65"/>
    <p:sldLayoutId id="2147483690" r:id="rId66"/>
    <p:sldLayoutId id="2147483709" r:id="rId67"/>
    <p:sldLayoutId id="2147483708" r:id="rId68"/>
    <p:sldLayoutId id="2147483710" r:id="rId69"/>
    <p:sldLayoutId id="2147483711" r:id="rId70"/>
    <p:sldLayoutId id="2147483734" r:id="rId71"/>
    <p:sldLayoutId id="2147483689" r:id="rId72"/>
    <p:sldLayoutId id="2147483652" r:id="rId73"/>
    <p:sldLayoutId id="2147483692" r:id="rId74"/>
    <p:sldLayoutId id="2147483665" r:id="rId75"/>
    <p:sldLayoutId id="2147483666" r:id="rId76"/>
    <p:sldLayoutId id="2147483667" r:id="rId77"/>
    <p:sldLayoutId id="2147483669" r:id="rId78"/>
    <p:sldLayoutId id="2147483670" r:id="rId79"/>
    <p:sldLayoutId id="2147483655" r:id="rId80"/>
    <p:sldLayoutId id="2147483727" r:id="rId81"/>
    <p:sldLayoutId id="2147483725" r:id="rId82"/>
    <p:sldLayoutId id="2147483726" r:id="rId83"/>
    <p:sldLayoutId id="2147483728" r:id="rId84"/>
    <p:sldLayoutId id="2147483735" r:id="rId85"/>
    <p:sldLayoutId id="2147483673" r:id="rId86"/>
    <p:sldLayoutId id="2147483736" r:id="rId87"/>
    <p:sldLayoutId id="2147483737" r:id="rId88"/>
    <p:sldLayoutId id="2147483742" r:id="rId89"/>
    <p:sldLayoutId id="2147483716" r:id="rId90"/>
    <p:sldLayoutId id="2147483738" r:id="rId91"/>
    <p:sldLayoutId id="2147483719" r:id="rId92"/>
    <p:sldLayoutId id="2147483691" r:id="rId93"/>
    <p:sldLayoutId id="2147483739" r:id="rId94"/>
    <p:sldLayoutId id="2147483740" r:id="rId95"/>
    <p:sldLayoutId id="2147483721" r:id="rId96"/>
    <p:sldLayoutId id="2147483717" r:id="rId97"/>
    <p:sldLayoutId id="2147483741" r:id="rId98"/>
    <p:sldLayoutId id="2147483718" r:id="rId99"/>
    <p:sldLayoutId id="2147483963" r:id="rId10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SzPct val="100000"/>
        <a:buFontTx/>
        <a:buBlip>
          <a:blip r:embed="rId10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c-stan.org/" TargetMode="External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A GWAS study to identify novel genomic variants for Late-onset Alzheimer’s Disease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546" y="418819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R</a:t>
            </a:r>
            <a:r>
              <a:rPr lang="en-US" dirty="0" smtClean="0"/>
              <a:t>isky missense variant works with APOE4</a:t>
            </a:r>
            <a:endParaRPr lang="en-US" dirty="0"/>
          </a:p>
        </p:txBody>
      </p:sp>
      <p:pic>
        <p:nvPicPr>
          <p:cNvPr id="8" name="Picture 7" descr="GLM_SNP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0" y="1111529"/>
            <a:ext cx="4800601" cy="3200400"/>
          </a:xfrm>
          <a:prstGeom prst="rect">
            <a:avLst/>
          </a:prstGeom>
        </p:spPr>
      </p:pic>
      <p:pic>
        <p:nvPicPr>
          <p:cNvPr id="9" name="Picture 8" descr="geno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9"/>
          <a:stretch/>
        </p:blipFill>
        <p:spPr>
          <a:xfrm>
            <a:off x="4854579" y="1266911"/>
            <a:ext cx="3327850" cy="1554480"/>
          </a:xfrm>
          <a:prstGeom prst="rect">
            <a:avLst/>
          </a:prstGeom>
        </p:spPr>
      </p:pic>
      <p:pic>
        <p:nvPicPr>
          <p:cNvPr id="10" name="Picture 9" descr="geno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9"/>
          <a:stretch/>
        </p:blipFill>
        <p:spPr>
          <a:xfrm>
            <a:off x="4854579" y="2659949"/>
            <a:ext cx="3327850" cy="1554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6988" y="1660081"/>
            <a:ext cx="4042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</a:t>
            </a:r>
            <a:r>
              <a:rPr lang="en-US" sz="1050" baseline="30000" dirty="0" smtClean="0"/>
              <a:t>-/-</a:t>
            </a:r>
          </a:p>
          <a:p>
            <a:r>
              <a:rPr lang="en-US" sz="1050" dirty="0"/>
              <a:t>B</a:t>
            </a:r>
            <a:r>
              <a:rPr lang="en-US" sz="1050" baseline="30000" dirty="0"/>
              <a:t>-</a:t>
            </a:r>
            <a:r>
              <a:rPr lang="en-US" sz="1050" baseline="30000" dirty="0" smtClean="0"/>
              <a:t>/+</a:t>
            </a:r>
            <a:endParaRPr lang="en-US" sz="1050" baseline="30000" dirty="0"/>
          </a:p>
          <a:p>
            <a:r>
              <a:rPr lang="en-US" sz="1050" dirty="0" smtClean="0"/>
              <a:t>B</a:t>
            </a:r>
            <a:r>
              <a:rPr lang="en-US" sz="1050" baseline="30000" dirty="0" smtClean="0"/>
              <a:t>+/</a:t>
            </a:r>
            <a:r>
              <a:rPr lang="en-US" sz="1050" baseline="30000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39123" y="2836510"/>
            <a:ext cx="675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</a:t>
            </a:r>
            <a:r>
              <a:rPr lang="en-US" sz="1000" baseline="30000" dirty="0" smtClean="0"/>
              <a:t>-</a:t>
            </a:r>
            <a:r>
              <a:rPr lang="en-US" sz="1000" baseline="30000" dirty="0"/>
              <a:t>/</a:t>
            </a:r>
            <a:r>
              <a:rPr lang="en-US" sz="1000" baseline="30000" dirty="0" smtClean="0"/>
              <a:t>-</a:t>
            </a:r>
            <a:r>
              <a:rPr lang="en-US" sz="1000" dirty="0" smtClean="0"/>
              <a:t>/B</a:t>
            </a:r>
            <a:r>
              <a:rPr lang="en-US" sz="1000" baseline="30000" dirty="0" smtClean="0"/>
              <a:t>-/-</a:t>
            </a:r>
          </a:p>
          <a:p>
            <a:r>
              <a:rPr lang="en-US" sz="1000" dirty="0"/>
              <a:t>A</a:t>
            </a:r>
            <a:r>
              <a:rPr lang="en-US" sz="1000" baseline="30000" dirty="0"/>
              <a:t>-/-</a:t>
            </a:r>
            <a:r>
              <a:rPr lang="en-US" sz="1000" dirty="0"/>
              <a:t>/B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</a:t>
            </a:r>
            <a:r>
              <a:rPr lang="en-US" sz="1000" baseline="30000" dirty="0"/>
              <a:t>+</a:t>
            </a:r>
            <a:endParaRPr lang="en-US" sz="1000" baseline="30000" dirty="0" smtClean="0"/>
          </a:p>
          <a:p>
            <a:r>
              <a:rPr lang="en-US" sz="1000" dirty="0"/>
              <a:t>A</a:t>
            </a:r>
            <a:r>
              <a:rPr lang="en-US" sz="1000" baseline="30000" dirty="0"/>
              <a:t>-/-</a:t>
            </a:r>
            <a:r>
              <a:rPr lang="en-US" sz="1000" dirty="0"/>
              <a:t>/</a:t>
            </a:r>
            <a:r>
              <a:rPr lang="en-US" sz="1000" dirty="0" smtClean="0"/>
              <a:t>B</a:t>
            </a:r>
            <a:r>
              <a:rPr lang="en-US" sz="1000" baseline="30000" dirty="0" smtClean="0"/>
              <a:t>+/+</a:t>
            </a:r>
            <a:endParaRPr lang="en-US" sz="1000" baseline="30000" dirty="0"/>
          </a:p>
          <a:p>
            <a:r>
              <a:rPr lang="en-US" sz="1000" dirty="0"/>
              <a:t>A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/+</a:t>
            </a:r>
            <a:r>
              <a:rPr lang="en-US" sz="1000" dirty="0" smtClean="0"/>
              <a:t>/</a:t>
            </a:r>
            <a:r>
              <a:rPr lang="en-US" sz="1000" dirty="0"/>
              <a:t>B</a:t>
            </a:r>
            <a:r>
              <a:rPr lang="en-US" sz="1000" baseline="30000" dirty="0"/>
              <a:t>-/-</a:t>
            </a:r>
          </a:p>
          <a:p>
            <a:r>
              <a:rPr lang="en-US" sz="1000" dirty="0"/>
              <a:t>A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</a:t>
            </a:r>
            <a:r>
              <a:rPr lang="en-US" sz="1000" baseline="30000" dirty="0"/>
              <a:t>+</a:t>
            </a:r>
            <a:r>
              <a:rPr lang="en-US" sz="1000" dirty="0" smtClean="0"/>
              <a:t>/B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/+</a:t>
            </a:r>
            <a:endParaRPr lang="en-US" sz="1000" baseline="30000" dirty="0"/>
          </a:p>
          <a:p>
            <a:r>
              <a:rPr lang="en-US" sz="1000" dirty="0"/>
              <a:t>A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/+</a:t>
            </a:r>
            <a:r>
              <a:rPr lang="en-US" sz="1000" dirty="0" smtClean="0"/>
              <a:t>/B</a:t>
            </a:r>
            <a:r>
              <a:rPr lang="en-US" sz="1000" baseline="30000" dirty="0" smtClean="0"/>
              <a:t>+/</a:t>
            </a:r>
            <a:r>
              <a:rPr lang="en-US" sz="1000" baseline="30000" dirty="0"/>
              <a:t>+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1157" y="4401240"/>
            <a:ext cx="7465968" cy="1624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 dirty="0" smtClean="0"/>
              <a:t>L: LOD score of variants in +/- 250 Kb range of rs191267549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 dirty="0" smtClean="0"/>
              <a:t>R: Genotype of rs966384 (up) and APOE4/rs191267549 minor allele </a:t>
            </a:r>
            <a:r>
              <a:rPr lang="en-US" sz="1100" dirty="0"/>
              <a:t>c</a:t>
            </a:r>
            <a:r>
              <a:rPr lang="en-US" sz="1100" dirty="0" smtClean="0"/>
              <a:t>ombination by AD status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 dirty="0" smtClean="0"/>
              <a:t>Diseases </a:t>
            </a:r>
            <a:r>
              <a:rPr lang="en-US" sz="1100" dirty="0"/>
              <a:t>associated with NANOS1 include </a:t>
            </a:r>
            <a:r>
              <a:rPr lang="en-US" sz="1100" dirty="0" err="1"/>
              <a:t>spermatogenic</a:t>
            </a:r>
            <a:r>
              <a:rPr lang="en-US" sz="1100" dirty="0"/>
              <a:t> failure and </a:t>
            </a:r>
            <a:r>
              <a:rPr lang="en-US" sz="1100" dirty="0" smtClean="0"/>
              <a:t>atherosclerosis</a:t>
            </a:r>
            <a:r>
              <a:rPr lang="en-US" sz="1100" i="1" dirty="0" smtClean="0"/>
              <a:t> (APOE4 is also related with atherosclerosis)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 dirty="0" smtClean="0"/>
              <a:t>NANOS1-related pathway includes </a:t>
            </a:r>
            <a:r>
              <a:rPr lang="en-US" sz="1100" dirty="0"/>
              <a:t>Disease and PEDF Induced Signaling. GO annotations </a:t>
            </a:r>
            <a:r>
              <a:rPr lang="en-US" sz="1100" dirty="0" smtClean="0"/>
              <a:t>include </a:t>
            </a:r>
            <a:r>
              <a:rPr lang="en-US" sz="1100" dirty="0"/>
              <a:t>RNA binding and translation repressor </a:t>
            </a:r>
            <a:r>
              <a:rPr lang="en-US" sz="1100" dirty="0" smtClean="0"/>
              <a:t>activity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 dirty="0"/>
              <a:t>Mutant locus is an open region in neuron by ATAC </a:t>
            </a:r>
            <a:r>
              <a:rPr lang="en-US" sz="1100" dirty="0" smtClean="0"/>
              <a:t>sequencing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7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no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2"/>
          <a:stretch/>
        </p:blipFill>
        <p:spPr>
          <a:xfrm>
            <a:off x="4862104" y="1442273"/>
            <a:ext cx="3320325" cy="1554480"/>
          </a:xfrm>
          <a:prstGeom prst="rect">
            <a:avLst/>
          </a:prstGeom>
        </p:spPr>
      </p:pic>
      <p:pic>
        <p:nvPicPr>
          <p:cNvPr id="4" name="Picture 3" descr="geno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2"/>
          <a:stretch/>
        </p:blipFill>
        <p:spPr>
          <a:xfrm>
            <a:off x="4862104" y="2836599"/>
            <a:ext cx="3320325" cy="1554480"/>
          </a:xfrm>
          <a:prstGeom prst="rect">
            <a:avLst/>
          </a:prstGeom>
        </p:spPr>
      </p:pic>
      <p:pic>
        <p:nvPicPr>
          <p:cNvPr id="8" name="Picture 7" descr="GLM_SNP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6" y="1310329"/>
            <a:ext cx="4800600" cy="3200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1157" y="4882310"/>
            <a:ext cx="7465968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L: LOD score of variants </a:t>
            </a:r>
            <a:r>
              <a:rPr lang="en-US" sz="1200" dirty="0"/>
              <a:t>variants in +/- 250 Kb range </a:t>
            </a:r>
            <a:r>
              <a:rPr lang="en-US" sz="1200" dirty="0" smtClean="0"/>
              <a:t>of rs966384</a:t>
            </a:r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R: Genotype of rs966384 (up) and APOE2/rs966384 minor allele </a:t>
            </a:r>
            <a:r>
              <a:rPr lang="en-US" sz="1200" dirty="0"/>
              <a:t>c</a:t>
            </a:r>
            <a:r>
              <a:rPr lang="en-US" sz="1200" dirty="0" smtClean="0"/>
              <a:t>ombination by AD status</a:t>
            </a:r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LRG1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err="1"/>
              <a:t>Leucine</a:t>
            </a:r>
            <a:r>
              <a:rPr lang="en-US" sz="1200" dirty="0"/>
              <a:t>-Rich Alpha-2-Glycoprotein 1) is a Protein Coding gene. Diseases associated with LRG1 include normal pressure hydrocephalus</a:t>
            </a:r>
            <a:r>
              <a:rPr lang="en-US" sz="12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5546" y="418819"/>
            <a:ext cx="8101254" cy="87413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Protective missense variant works with APOE2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46059" y="1841501"/>
            <a:ext cx="4042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</a:t>
            </a:r>
            <a:r>
              <a:rPr lang="en-US" sz="1050" baseline="30000" dirty="0" smtClean="0"/>
              <a:t>-/-</a:t>
            </a:r>
          </a:p>
          <a:p>
            <a:r>
              <a:rPr lang="en-US" sz="1050" dirty="0"/>
              <a:t>B</a:t>
            </a:r>
            <a:r>
              <a:rPr lang="en-US" sz="1050" baseline="30000" dirty="0"/>
              <a:t>-</a:t>
            </a:r>
            <a:r>
              <a:rPr lang="en-US" sz="1050" baseline="30000" dirty="0" smtClean="0"/>
              <a:t>/+</a:t>
            </a:r>
            <a:endParaRPr lang="en-US" sz="1050" baseline="30000" dirty="0"/>
          </a:p>
          <a:p>
            <a:r>
              <a:rPr lang="en-US" sz="1050" dirty="0" smtClean="0"/>
              <a:t>B</a:t>
            </a:r>
            <a:r>
              <a:rPr lang="en-US" sz="1050" baseline="30000" dirty="0" smtClean="0"/>
              <a:t>+/</a:t>
            </a:r>
            <a:r>
              <a:rPr lang="en-US" sz="1050" baseline="30000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2383" y="2942336"/>
            <a:ext cx="6752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</a:t>
            </a:r>
            <a:r>
              <a:rPr lang="en-US" sz="1000" baseline="30000" dirty="0" smtClean="0"/>
              <a:t>-</a:t>
            </a:r>
            <a:r>
              <a:rPr lang="en-US" sz="1000" baseline="30000" dirty="0"/>
              <a:t>/</a:t>
            </a:r>
            <a:r>
              <a:rPr lang="en-US" sz="1000" baseline="30000" dirty="0" smtClean="0"/>
              <a:t>-</a:t>
            </a:r>
            <a:r>
              <a:rPr lang="en-US" sz="1000" dirty="0" smtClean="0"/>
              <a:t>/B</a:t>
            </a:r>
            <a:r>
              <a:rPr lang="en-US" sz="1000" baseline="30000" dirty="0" smtClean="0"/>
              <a:t>-/-</a:t>
            </a:r>
          </a:p>
          <a:p>
            <a:r>
              <a:rPr lang="en-US" sz="1000" dirty="0"/>
              <a:t>A</a:t>
            </a:r>
            <a:r>
              <a:rPr lang="en-US" sz="1000" baseline="30000" dirty="0"/>
              <a:t>-/-</a:t>
            </a:r>
            <a:r>
              <a:rPr lang="en-US" sz="1000" dirty="0"/>
              <a:t>/B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</a:t>
            </a:r>
            <a:r>
              <a:rPr lang="en-US" sz="1000" baseline="30000" dirty="0"/>
              <a:t>+</a:t>
            </a:r>
            <a:endParaRPr lang="en-US" sz="1000" baseline="30000" dirty="0" smtClean="0"/>
          </a:p>
          <a:p>
            <a:r>
              <a:rPr lang="en-US" sz="1000" dirty="0"/>
              <a:t>A</a:t>
            </a:r>
            <a:r>
              <a:rPr lang="en-US" sz="1000" baseline="30000" dirty="0"/>
              <a:t>-/-</a:t>
            </a:r>
            <a:r>
              <a:rPr lang="en-US" sz="1000" dirty="0"/>
              <a:t>/</a:t>
            </a:r>
            <a:r>
              <a:rPr lang="en-US" sz="1000" dirty="0" smtClean="0"/>
              <a:t>B</a:t>
            </a:r>
            <a:r>
              <a:rPr lang="en-US" sz="1000" baseline="30000" dirty="0" smtClean="0"/>
              <a:t>+/+</a:t>
            </a:r>
            <a:endParaRPr lang="en-US" sz="1000" baseline="30000" dirty="0"/>
          </a:p>
          <a:p>
            <a:r>
              <a:rPr lang="en-US" sz="1000" dirty="0"/>
              <a:t>A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/+</a:t>
            </a:r>
            <a:r>
              <a:rPr lang="en-US" sz="1000" dirty="0" smtClean="0"/>
              <a:t>/</a:t>
            </a:r>
            <a:r>
              <a:rPr lang="en-US" sz="1000" dirty="0"/>
              <a:t>B</a:t>
            </a:r>
            <a:r>
              <a:rPr lang="en-US" sz="1000" baseline="30000" dirty="0"/>
              <a:t>-/-</a:t>
            </a:r>
          </a:p>
          <a:p>
            <a:r>
              <a:rPr lang="en-US" sz="1000" dirty="0"/>
              <a:t>A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</a:t>
            </a:r>
            <a:r>
              <a:rPr lang="en-US" sz="1000" baseline="30000" dirty="0"/>
              <a:t>+</a:t>
            </a:r>
            <a:r>
              <a:rPr lang="en-US" sz="1000" dirty="0" smtClean="0"/>
              <a:t>/B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/+</a:t>
            </a:r>
            <a:endParaRPr lang="en-US" sz="1000" baseline="30000" dirty="0"/>
          </a:p>
          <a:p>
            <a:r>
              <a:rPr lang="en-US" sz="1000" dirty="0"/>
              <a:t>A</a:t>
            </a:r>
            <a:r>
              <a:rPr lang="en-US" sz="1000" baseline="30000" dirty="0"/>
              <a:t>-</a:t>
            </a:r>
            <a:r>
              <a:rPr lang="en-US" sz="1000" baseline="30000" dirty="0" smtClean="0"/>
              <a:t>/+</a:t>
            </a:r>
            <a:r>
              <a:rPr lang="en-US" sz="1000" dirty="0" smtClean="0"/>
              <a:t>/B</a:t>
            </a:r>
            <a:r>
              <a:rPr lang="en-US" sz="1000" baseline="30000" dirty="0" smtClean="0"/>
              <a:t>+/+</a:t>
            </a:r>
          </a:p>
          <a:p>
            <a:r>
              <a:rPr lang="en-US" sz="1000" dirty="0" smtClean="0"/>
              <a:t>A</a:t>
            </a:r>
            <a:r>
              <a:rPr lang="en-US" sz="1000" baseline="30000" dirty="0" smtClean="0"/>
              <a:t>+/</a:t>
            </a:r>
            <a:r>
              <a:rPr lang="en-US" sz="1000" baseline="30000" dirty="0"/>
              <a:t>+</a:t>
            </a:r>
            <a:r>
              <a:rPr lang="en-US" sz="1000" dirty="0"/>
              <a:t>/</a:t>
            </a:r>
            <a:r>
              <a:rPr lang="en-US" sz="1000" dirty="0" smtClean="0"/>
              <a:t>B</a:t>
            </a:r>
            <a:r>
              <a:rPr lang="en-US" sz="1000" baseline="30000" dirty="0" smtClean="0"/>
              <a:t>-/+</a:t>
            </a:r>
            <a:endParaRPr lang="en-US" sz="1000" baseline="30000" dirty="0"/>
          </a:p>
        </p:txBody>
      </p:sp>
    </p:spTree>
    <p:extLst>
      <p:ext uri="{BB962C8B-B14F-4D97-AF65-F5344CB8AC3E}">
        <p14:creationId xmlns:p14="http://schemas.microsoft.com/office/powerpoint/2010/main" val="90455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Acknowledgement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sz="2000" dirty="0" err="1" smtClean="0"/>
              <a:t>Pyewacket</a:t>
            </a:r>
            <a:r>
              <a:rPr lang="en-US" sz="2000" dirty="0" smtClean="0"/>
              <a:t> Foundation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70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418819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MAP1S</a:t>
            </a:r>
            <a:endParaRPr lang="en-US" dirty="0"/>
          </a:p>
        </p:txBody>
      </p:sp>
      <p:pic>
        <p:nvPicPr>
          <p:cNvPr id="2" name="Picture 1" descr="19-17830077_LOD_Apoe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6" y="1592946"/>
            <a:ext cx="4800600" cy="3200400"/>
          </a:xfrm>
          <a:prstGeom prst="rect">
            <a:avLst/>
          </a:prstGeom>
        </p:spPr>
      </p:pic>
      <p:pic>
        <p:nvPicPr>
          <p:cNvPr id="5" name="Picture 4" descr="19-1783007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47" y="1741720"/>
            <a:ext cx="3730752" cy="1554480"/>
          </a:xfrm>
          <a:prstGeom prst="rect">
            <a:avLst/>
          </a:prstGeom>
        </p:spPr>
      </p:pic>
      <p:pic>
        <p:nvPicPr>
          <p:cNvPr id="6" name="Picture 5" descr="19-17830077_Apo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47" y="3148152"/>
            <a:ext cx="3730752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4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07 at 9.3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2" y="1553361"/>
            <a:ext cx="4013200" cy="2692400"/>
          </a:xfrm>
          <a:prstGeom prst="rect">
            <a:avLst/>
          </a:prstGeom>
        </p:spPr>
      </p:pic>
      <p:pic>
        <p:nvPicPr>
          <p:cNvPr id="5" name="Picture 4" descr="Screen Shot 2015-10-07 at 9.30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28" y="1553361"/>
            <a:ext cx="3657600" cy="284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978" y="1018441"/>
            <a:ext cx="430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L: Nanos1 and Apoe4 genotype partition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7625" y="1018441"/>
            <a:ext cx="400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 Lrg1 and Apoe2 genotype partition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782" y="4765336"/>
            <a:ext cx="833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table (upper) was genotype partition of the variant</a:t>
            </a:r>
          </a:p>
          <a:p>
            <a:r>
              <a:rPr lang="en-US" dirty="0" smtClean="0"/>
              <a:t>Second table (lower) was genotype partition of the Apoe4/variant (Left) and Apoe2/variant (Right)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7458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52" y="274640"/>
            <a:ext cx="8294251" cy="649878"/>
          </a:xfrm>
        </p:spPr>
        <p:txBody>
          <a:bodyPr/>
          <a:lstStyle/>
          <a:p>
            <a:r>
              <a:rPr lang="en-US" dirty="0" smtClean="0"/>
              <a:t>Alzheimer’s disease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lzBr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96" y="1495727"/>
            <a:ext cx="3099515" cy="3196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882" y="5039700"/>
            <a:ext cx="7979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Alzheimer’s disease (AD) affects over 35 million people worldwide.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Late-onset Alzheimer’s disease accounts for about 90% of total Alzheimer’s disease cases.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What are the risky and protective genomic mutations for AD?</a:t>
            </a:r>
          </a:p>
        </p:txBody>
      </p:sp>
    </p:spTree>
    <p:extLst>
      <p:ext uri="{BB962C8B-B14F-4D97-AF65-F5344CB8AC3E}">
        <p14:creationId xmlns:p14="http://schemas.microsoft.com/office/powerpoint/2010/main" val="74441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Alzheimer’s Disease Sequencing Project (ADSP)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7812" y="1583504"/>
            <a:ext cx="8108988" cy="72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Objective:</a:t>
            </a:r>
            <a:r>
              <a:rPr lang="en-US" sz="1400" dirty="0" smtClean="0"/>
              <a:t> Identify genomic variants that increase or decrease the risk of developing AD.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ADSP project has released the </a:t>
            </a:r>
            <a:r>
              <a:rPr lang="en-US" sz="1400" dirty="0" smtClean="0">
                <a:solidFill>
                  <a:srgbClr val="FF0000"/>
                </a:solidFill>
              </a:rPr>
              <a:t>whole genome sequencing</a:t>
            </a:r>
            <a:r>
              <a:rPr lang="en-US" sz="1400" dirty="0" smtClean="0"/>
              <a:t> data for 584 people across 111 families.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5368" y="5374085"/>
            <a:ext cx="5186948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rgbClr val="2C2A29"/>
                </a:solidFill>
              </a:rPr>
              <a:t>AD diagnosis for 584 people across 111 families. 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/>
              <a:t>Age, Sex, and </a:t>
            </a:r>
            <a:r>
              <a:rPr lang="en-US" sz="1400" dirty="0" smtClean="0">
                <a:solidFill>
                  <a:srgbClr val="FF0000"/>
                </a:solidFill>
              </a:rPr>
              <a:t>APOE genotype </a:t>
            </a:r>
            <a:r>
              <a:rPr lang="en-US" sz="1400" dirty="0" smtClean="0"/>
              <a:t>data were collected</a:t>
            </a:r>
            <a:endParaRPr lang="en-US" sz="1400" dirty="0"/>
          </a:p>
        </p:txBody>
      </p:sp>
      <p:pic>
        <p:nvPicPr>
          <p:cNvPr id="4" name="Picture 3" descr="AdDistPi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22611"/>
          <a:stretch/>
        </p:blipFill>
        <p:spPr>
          <a:xfrm>
            <a:off x="2366210" y="2627379"/>
            <a:ext cx="4027341" cy="24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2132" y="274638"/>
            <a:ext cx="799466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APOE e4 is the greatest genetic risk factor for LOAD</a:t>
            </a:r>
            <a:endParaRPr lang="en-US" sz="3200" dirty="0"/>
          </a:p>
        </p:txBody>
      </p:sp>
      <p:pic>
        <p:nvPicPr>
          <p:cNvPr id="9" name="Picture 8" descr="apoe_pi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4" b="29452"/>
          <a:stretch/>
        </p:blipFill>
        <p:spPr>
          <a:xfrm>
            <a:off x="640012" y="1844991"/>
            <a:ext cx="4057255" cy="2034040"/>
          </a:xfrm>
          <a:prstGeom prst="rect">
            <a:avLst/>
          </a:prstGeom>
        </p:spPr>
      </p:pic>
      <p:pic>
        <p:nvPicPr>
          <p:cNvPr id="10" name="Picture 9" descr="apoe_ba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7" y="1717991"/>
            <a:ext cx="3840483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7210" y="4517904"/>
            <a:ext cx="769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APOE makes </a:t>
            </a:r>
            <a:r>
              <a:rPr lang="en-US" sz="1200" dirty="0" err="1" smtClean="0"/>
              <a:t>apolipoprotein</a:t>
            </a:r>
            <a:r>
              <a:rPr lang="en-US" sz="1200" dirty="0" smtClean="0"/>
              <a:t> E which is critical in cholesterol/fat metabolism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There </a:t>
            </a:r>
            <a:r>
              <a:rPr lang="en-US" sz="1200" dirty="0"/>
              <a:t>are at least </a:t>
            </a:r>
            <a:r>
              <a:rPr lang="en-US" sz="1200" dirty="0" smtClean="0"/>
              <a:t>three versions </a:t>
            </a:r>
            <a:r>
              <a:rPr lang="en-US" sz="1200" dirty="0"/>
              <a:t>of the APOE gene (</a:t>
            </a:r>
            <a:r>
              <a:rPr lang="en-US" sz="1200" dirty="0" smtClean="0"/>
              <a:t>APOE e2/e3/e4</a:t>
            </a:r>
            <a:r>
              <a:rPr lang="en-US" sz="1200" dirty="0"/>
              <a:t>) determined by two SNPs</a:t>
            </a:r>
            <a:r>
              <a:rPr lang="en-US" sz="1200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/>
              <a:t>APOE </a:t>
            </a:r>
            <a:r>
              <a:rPr lang="en-US" sz="1200" dirty="0" smtClean="0"/>
              <a:t>e4 </a:t>
            </a:r>
            <a:r>
              <a:rPr lang="en-US" sz="1200" dirty="0"/>
              <a:t>present in about 25 to 30% of population and in about 40 % of people with LOAD</a:t>
            </a:r>
            <a:r>
              <a:rPr lang="en-US" sz="1200" dirty="0" smtClean="0"/>
              <a:t>.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APOE genotype proportion in all samples (Left) and samples grouped by AD status (Right).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What are the effects of APOE genotypes and sex in a statistical model?</a:t>
            </a:r>
          </a:p>
        </p:txBody>
      </p:sp>
    </p:spTree>
    <p:extLst>
      <p:ext uri="{BB962C8B-B14F-4D97-AF65-F5344CB8AC3E}">
        <p14:creationId xmlns:p14="http://schemas.microsoft.com/office/powerpoint/2010/main" val="114083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5714" y="274638"/>
            <a:ext cx="796108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Generalized linear mixed model (GLMM)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57210" y="3085261"/>
            <a:ext cx="744250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AD status was modeled with an ordered categorical model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b="1" dirty="0" smtClean="0"/>
              <a:t>X</a:t>
            </a:r>
            <a:r>
              <a:rPr lang="en-US" sz="1200" dirty="0" smtClean="0"/>
              <a:t> are covariates, which include Age, Sex, Apoe2, Apoe4, and a specific variant in the additive models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b="1" dirty="0" smtClean="0"/>
              <a:t>X</a:t>
            </a:r>
            <a:r>
              <a:rPr lang="en-US" sz="1200" dirty="0" smtClean="0"/>
              <a:t> include an additional variant by Apoe4 or variant by Apoe2 term in the epistasis models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Genotype-based population structure was modeled by a mixed effect with covariance the kinship matrix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Chromosome-specific kinship relatedness was computed using variants of the other 21 autosomes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Model parameters were estimated with STAN (</a:t>
            </a:r>
            <a:r>
              <a:rPr lang="en-US" sz="1200" dirty="0" smtClean="0">
                <a:solidFill>
                  <a:srgbClr val="0000FF"/>
                </a:solidFill>
                <a:hlinkClick r:id="rId3"/>
              </a:rPr>
              <a:t>http://mc-stan.org/</a:t>
            </a:r>
            <a:r>
              <a:rPr lang="en-US" sz="1200" dirty="0" smtClean="0"/>
              <a:t>)</a:t>
            </a:r>
          </a:p>
        </p:txBody>
      </p:sp>
      <p:pic>
        <p:nvPicPr>
          <p:cNvPr id="5" name="Picture 4" descr="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7" b="35302"/>
          <a:stretch/>
        </p:blipFill>
        <p:spPr>
          <a:xfrm>
            <a:off x="1157210" y="1509174"/>
            <a:ext cx="5479970" cy="11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7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187825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725714" y="274638"/>
            <a:ext cx="796108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Females are more likely to develop LOAD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57210" y="4953324"/>
            <a:ext cx="74425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Point and bar are the first mode and 95% credible interval of covariant effect’s posterior distribution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Effects of APOE genotypes concord with the literature</a:t>
            </a:r>
          </a:p>
        </p:txBody>
      </p:sp>
    </p:spTree>
    <p:extLst>
      <p:ext uri="{BB962C8B-B14F-4D97-AF65-F5344CB8AC3E}">
        <p14:creationId xmlns:p14="http://schemas.microsoft.com/office/powerpoint/2010/main" val="402567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hattan_lab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6" y="1130371"/>
            <a:ext cx="8575314" cy="4287657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68686" y="274638"/>
            <a:ext cx="8118114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GWAS scan identified many new risky and protective variants</a:t>
            </a:r>
            <a:endParaRPr lang="en-US" sz="2800" dirty="0">
              <a:solidFill>
                <a:srgbClr val="A6001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686" y="5277644"/>
            <a:ext cx="778881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To identify risky and protective genomic variants of LOAD, a generalized linear mixed model was run on 14 million genomic variants.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Graph shows the top 0.1% variants. Color represent risky (red) </a:t>
            </a:r>
            <a:r>
              <a:rPr lang="en-US" sz="1200" dirty="0"/>
              <a:t>and protective (blue</a:t>
            </a:r>
            <a:r>
              <a:rPr lang="en-US" sz="1200" dirty="0" smtClean="0"/>
              <a:t>) effect. Size represents effect size.</a:t>
            </a:r>
          </a:p>
        </p:txBody>
      </p:sp>
    </p:spTree>
    <p:extLst>
      <p:ext uri="{BB962C8B-B14F-4D97-AF65-F5344CB8AC3E}">
        <p14:creationId xmlns:p14="http://schemas.microsoft.com/office/powerpoint/2010/main" val="341298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1380" y="274638"/>
            <a:ext cx="798542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Consequences of </a:t>
            </a:r>
            <a:r>
              <a:rPr lang="en-US" dirty="0"/>
              <a:t>t</a:t>
            </a:r>
            <a:r>
              <a:rPr lang="en-US" dirty="0" smtClean="0"/>
              <a:t>op variants (0.001 LOD quantile)</a:t>
            </a:r>
            <a:endParaRPr lang="en-US" dirty="0">
              <a:solidFill>
                <a:srgbClr val="A6001C"/>
              </a:solidFill>
            </a:endParaRPr>
          </a:p>
        </p:txBody>
      </p:sp>
      <p:pic>
        <p:nvPicPr>
          <p:cNvPr id="6" name="Picture 5" descr="cons_gl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721"/>
            <a:ext cx="9144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686" y="4681908"/>
            <a:ext cx="72247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Variant consequences were predicted by </a:t>
            </a:r>
            <a:r>
              <a:rPr lang="en-US" sz="1200" dirty="0" err="1" smtClean="0"/>
              <a:t>Ensembl</a:t>
            </a:r>
            <a:r>
              <a:rPr lang="en-US" sz="1200" dirty="0" smtClean="0"/>
              <a:t> VEP.</a:t>
            </a:r>
            <a:endParaRPr lang="en-US" sz="1200" dirty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Most top variants are </a:t>
            </a:r>
            <a:r>
              <a:rPr lang="en-US" sz="1200" dirty="0" err="1" smtClean="0"/>
              <a:t>intronic</a:t>
            </a:r>
            <a:r>
              <a:rPr lang="en-US" sz="1200" dirty="0" smtClean="0"/>
              <a:t>.</a:t>
            </a:r>
            <a:endParaRPr lang="en-US" sz="1200" dirty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We identified 180 protein coding consequences from 69 variants.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What are the 69 variants?</a:t>
            </a:r>
          </a:p>
        </p:txBody>
      </p:sp>
      <p:sp>
        <p:nvSpPr>
          <p:cNvPr id="3" name="Rectangle 2"/>
          <p:cNvSpPr/>
          <p:nvPr/>
        </p:nvSpPr>
        <p:spPr>
          <a:xfrm>
            <a:off x="447524" y="3493237"/>
            <a:ext cx="8696476" cy="8829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4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1380" y="175069"/>
            <a:ext cx="7985420" cy="9305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69 top protein coding variants</a:t>
            </a:r>
            <a:endParaRPr lang="en-US" dirty="0">
              <a:solidFill>
                <a:srgbClr val="A6001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686" y="5588746"/>
            <a:ext cx="75029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Rare variants show bigger effects (both risky and protective), suggesting a process of nature selection.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Red: risky; Blue: protective. Size represents LOD value.</a:t>
            </a:r>
          </a:p>
        </p:txBody>
      </p:sp>
      <p:pic>
        <p:nvPicPr>
          <p:cNvPr id="5" name="Picture 4" descr="glm_codi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18" y="924189"/>
            <a:ext cx="6020957" cy="46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9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29297</TotalTime>
  <Words>908</Words>
  <Application>Microsoft Macintosh PowerPoint</Application>
  <PresentationFormat>On-screen Show (4:3)</PresentationFormat>
  <Paragraphs>90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Powerpoint_Template</vt:lpstr>
      <vt:lpstr>A GWAS study to identify novel genomic variants for Late-onset Alzheimer’s Disease</vt:lpstr>
      <vt:lpstr>Alzheimer’s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1549</cp:revision>
  <cp:lastPrinted>2014-10-23T06:27:53Z</cp:lastPrinted>
  <dcterms:created xsi:type="dcterms:W3CDTF">2013-08-05T13:22:57Z</dcterms:created>
  <dcterms:modified xsi:type="dcterms:W3CDTF">2015-10-16T19:33:21Z</dcterms:modified>
</cp:coreProperties>
</file>