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2" r:id="rId2"/>
    <p:sldId id="314" r:id="rId3"/>
    <p:sldId id="311" r:id="rId4"/>
    <p:sldId id="312" r:id="rId5"/>
    <p:sldId id="313" r:id="rId6"/>
    <p:sldId id="278" r:id="rId7"/>
    <p:sldId id="283" r:id="rId8"/>
    <p:sldId id="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27" autoAdjust="0"/>
  </p:normalViewPr>
  <p:slideViewPr>
    <p:cSldViewPr snapToGrid="0" snapToObjects="1">
      <p:cViewPr varScale="1">
        <p:scale>
          <a:sx n="149" d="100"/>
          <a:sy n="149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06F7-8C73-0242-94F9-D1F0B6A49645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7486-62B5-1D4B-97C2-43F6778CC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 whole</a:t>
            </a:r>
            <a:r>
              <a:rPr lang="en-US" sz="1200" baseline="0" dirty="0" smtClean="0">
                <a:latin typeface="Helvetica"/>
                <a:cs typeface="Helvetica"/>
              </a:rPr>
              <a:t> genome sequencing project</a:t>
            </a:r>
            <a:r>
              <a:rPr lang="en-US" sz="1200" dirty="0" smtClean="0">
                <a:latin typeface="Helvetica"/>
                <a:cs typeface="Helvetica"/>
              </a:rPr>
              <a:t> participants. </a:t>
            </a:r>
            <a:r>
              <a:rPr lang="en-US" sz="1200" b="1" dirty="0" smtClean="0">
                <a:latin typeface="Helvetica"/>
                <a:cs typeface="Helvetica"/>
              </a:rPr>
              <a:t>A. </a:t>
            </a:r>
            <a:r>
              <a:rPr lang="en-US" sz="1200" dirty="0" smtClean="0">
                <a:latin typeface="Helvetica"/>
                <a:cs typeface="Helvetica"/>
              </a:rPr>
              <a:t>AD diagnosis for 576 individuals across 111 families.</a:t>
            </a:r>
            <a:r>
              <a:rPr lang="en-US" sz="1200" baseline="0" dirty="0" smtClean="0">
                <a:latin typeface="Helvetica"/>
                <a:cs typeface="Helvetica"/>
              </a:rPr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B. </a:t>
            </a:r>
            <a:r>
              <a:rPr lang="en-US" sz="1200" baseline="0" dirty="0" smtClean="0">
                <a:latin typeface="Helvetica"/>
                <a:cs typeface="Helvetica"/>
              </a:rPr>
              <a:t>Age distributions of individuals in each AD status. </a:t>
            </a:r>
            <a:r>
              <a:rPr lang="en-US" sz="1200" b="1" baseline="0" dirty="0" smtClean="0">
                <a:latin typeface="Helvetica"/>
                <a:cs typeface="Helvetica"/>
              </a:rPr>
              <a:t>C.</a:t>
            </a:r>
            <a:r>
              <a:rPr lang="en-US" sz="1200" baseline="0" dirty="0" smtClean="0">
                <a:latin typeface="Helvetica"/>
                <a:cs typeface="Helvetica"/>
              </a:rPr>
              <a:t> APOE allele-type composition. </a:t>
            </a:r>
            <a:r>
              <a:rPr lang="en-US" sz="1200" b="1" baseline="0" dirty="0" smtClean="0">
                <a:latin typeface="Helvetica"/>
                <a:cs typeface="Helvetica"/>
              </a:rPr>
              <a:t>D.</a:t>
            </a:r>
            <a:r>
              <a:rPr lang="en-US" sz="1200" baseline="0" dirty="0" smtClean="0">
                <a:latin typeface="Helvetica"/>
                <a:cs typeface="Helvetica"/>
              </a:rPr>
              <a:t> APOE allele-type composition in each AD status. </a:t>
            </a:r>
            <a:r>
              <a:rPr lang="en-US" sz="1200" b="1" baseline="0" dirty="0" smtClean="0">
                <a:latin typeface="Helvetica"/>
                <a:cs typeface="Helvetica"/>
              </a:rPr>
              <a:t>E.</a:t>
            </a:r>
            <a:r>
              <a:rPr lang="en-US" sz="1200" baseline="0" dirty="0" smtClean="0">
                <a:latin typeface="Helvetica"/>
                <a:cs typeface="Helvetica"/>
              </a:rPr>
              <a:t> Sex composition. </a:t>
            </a:r>
            <a:r>
              <a:rPr lang="en-US" sz="1200" b="1" baseline="0" dirty="0" smtClean="0">
                <a:latin typeface="Helvetica"/>
                <a:cs typeface="Helvetica"/>
              </a:rPr>
              <a:t>F. </a:t>
            </a:r>
            <a:r>
              <a:rPr lang="en-US" sz="1200" baseline="0" dirty="0" smtClean="0">
                <a:latin typeface="Helvetica"/>
                <a:cs typeface="Helvetica"/>
              </a:rPr>
              <a:t>Sex composition in each AD status. 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</a:t>
            </a:r>
            <a:r>
              <a:rPr lang="en-US" sz="1200" dirty="0" smtClean="0">
                <a:latin typeface="Helvetica"/>
                <a:cs typeface="Helvetica"/>
              </a:rPr>
              <a:t>IBS</a:t>
            </a:r>
            <a:r>
              <a:rPr lang="en-US" sz="1200" baseline="0" dirty="0" smtClean="0">
                <a:latin typeface="Helvetica"/>
                <a:cs typeface="Helvetica"/>
              </a:rPr>
              <a:t> kinship relatedness of individual pairs. In and out mean in or out of the same family from the recorded pedigree.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3. </a:t>
            </a:r>
            <a:r>
              <a:rPr lang="en-US" b="0" baseline="0" dirty="0" smtClean="0"/>
              <a:t>Pairwise scatterplot of LOD by GLMM and LMM. GLMM: generalized linear mixed model. LMM: linear mixed model.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4.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12.6 million bi-allelic SNP</a:t>
            </a:r>
            <a:r>
              <a:rPr lang="en-US" sz="1200" b="1" baseline="0" dirty="0" smtClean="0">
                <a:latin typeface="Helvetica"/>
                <a:cs typeface="Helvetica"/>
              </a:rPr>
              <a:t> (a) </a:t>
            </a:r>
            <a:r>
              <a:rPr lang="en-US" sz="1200" baseline="0" dirty="0" smtClean="0">
                <a:latin typeface="Helvetica"/>
                <a:cs typeface="Helvetica"/>
              </a:rPr>
              <a:t>and 1.5 million bi-allelic INDEL</a:t>
            </a:r>
            <a:r>
              <a:rPr lang="en-US" sz="1200" b="1" baseline="0" dirty="0" smtClean="0">
                <a:latin typeface="Helvetica"/>
                <a:cs typeface="Helvetica"/>
              </a:rPr>
              <a:t> (b)</a:t>
            </a:r>
            <a:r>
              <a:rPr lang="en-US" sz="1200" baseline="0" dirty="0" smtClean="0">
                <a:latin typeface="Helvetica"/>
                <a:cs typeface="Helvetica"/>
              </a:rPr>
              <a:t>, with MAF cutoff 0.01, were included in the GWAS.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5. </a:t>
            </a:r>
            <a:r>
              <a:rPr lang="en-US" b="1" baseline="0" dirty="0" smtClean="0"/>
              <a:t> </a:t>
            </a:r>
            <a:r>
              <a:rPr lang="en-US" sz="1200" b="0" baseline="0" dirty="0" smtClean="0">
                <a:latin typeface="Helvetica"/>
                <a:cs typeface="Helvetica"/>
              </a:rPr>
              <a:t>Estimation of model covariates by sampling. Points and error bars are the first mode and </a:t>
            </a:r>
            <a:r>
              <a:rPr lang="en-US" sz="1200" baseline="0" dirty="0" smtClean="0">
                <a:latin typeface="Helvetica"/>
                <a:cs typeface="Helvetica"/>
              </a:rPr>
              <a:t>and 95% CI of posterior distributions for each covariate.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6. </a:t>
            </a:r>
            <a:r>
              <a:rPr lang="en-US" b="1" baseline="0" dirty="0" smtClean="0"/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="0" baseline="0" dirty="0" smtClean="0">
                <a:latin typeface="Helvetica"/>
                <a:cs typeface="Helvetica"/>
              </a:rPr>
              <a:t>GWAS Manhattan. 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QQ plot of GWAS LOD from true and randomized genotypes of each variants. </a:t>
            </a:r>
            <a:r>
              <a:rPr lang="en-US" sz="1200" b="1" baseline="0" dirty="0" smtClean="0">
                <a:latin typeface="Helvetica"/>
                <a:cs typeface="Helvetic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1" baseline="0" dirty="0" smtClean="0"/>
              <a:t> (a) </a:t>
            </a:r>
            <a:r>
              <a:rPr lang="en-US" sz="1200" dirty="0" smtClean="0">
                <a:latin typeface="Helvetica"/>
                <a:cs typeface="Helvetica"/>
              </a:rPr>
              <a:t>244 variants with</a:t>
            </a:r>
            <a:r>
              <a:rPr lang="en-US" sz="12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1200" dirty="0" smtClean="0">
                <a:latin typeface="Helvetica"/>
                <a:cs typeface="Helvetica"/>
              </a:rPr>
              <a:t>by the additive</a:t>
            </a:r>
            <a:r>
              <a:rPr lang="en-US" sz="1200" baseline="0" dirty="0" smtClean="0">
                <a:latin typeface="Helvetica"/>
                <a:cs typeface="Helvetica"/>
              </a:rPr>
              <a:t> model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b="1" dirty="0" smtClean="0">
                <a:latin typeface="Helvetica"/>
                <a:cs typeface="Helvetica"/>
              </a:rPr>
              <a:t>(b) </a:t>
            </a:r>
            <a:r>
              <a:rPr lang="en-US" sz="1200" b="0" dirty="0" smtClean="0">
                <a:latin typeface="Helvetica"/>
                <a:cs typeface="Helvetica"/>
              </a:rPr>
              <a:t>Effect</a:t>
            </a:r>
            <a:r>
              <a:rPr lang="en-US" sz="1200" b="0" baseline="0" dirty="0" smtClean="0">
                <a:latin typeface="Helvetica"/>
                <a:cs typeface="Helvetica"/>
              </a:rPr>
              <a:t> sizes of variants surrounding the first peak by point estimation (x) and sampling (y)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 </a:t>
            </a:r>
            <a:r>
              <a:rPr lang="en-US" sz="1200" b="0" baseline="0" dirty="0" smtClean="0">
                <a:latin typeface="Helvetica"/>
                <a:cs typeface="Helvetica"/>
              </a:rPr>
              <a:t>WAIC and LOC profiles in the region</a:t>
            </a:r>
            <a:r>
              <a:rPr lang="en-US" sz="1200" baseline="0" dirty="0" smtClean="0">
                <a:latin typeface="Helvetica"/>
                <a:cs typeface="Helvetica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1" baseline="0" dirty="0" smtClean="0"/>
              <a:t> (a) </a:t>
            </a:r>
            <a:r>
              <a:rPr lang="en-US" sz="1200" dirty="0" smtClean="0">
                <a:latin typeface="Helvetica"/>
                <a:cs typeface="Helvetica"/>
              </a:rPr>
              <a:t>244 variants with</a:t>
            </a:r>
            <a:r>
              <a:rPr lang="en-US" sz="12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1200" dirty="0" smtClean="0">
                <a:latin typeface="Helvetica"/>
                <a:cs typeface="Helvetica"/>
              </a:rPr>
              <a:t>by the additive</a:t>
            </a:r>
            <a:r>
              <a:rPr lang="en-US" sz="1200" baseline="0" dirty="0" smtClean="0">
                <a:latin typeface="Helvetica"/>
                <a:cs typeface="Helvetica"/>
              </a:rPr>
              <a:t> model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b="1" dirty="0" smtClean="0">
                <a:latin typeface="Helvetica"/>
                <a:cs typeface="Helvetica"/>
              </a:rPr>
              <a:t>(b) </a:t>
            </a:r>
            <a:r>
              <a:rPr lang="en-US" sz="1200" b="0" dirty="0" smtClean="0">
                <a:latin typeface="Helvetica"/>
                <a:cs typeface="Helvetica"/>
              </a:rPr>
              <a:t>Effect</a:t>
            </a:r>
            <a:r>
              <a:rPr lang="en-US" sz="1200" b="0" baseline="0" dirty="0" smtClean="0">
                <a:latin typeface="Helvetica"/>
                <a:cs typeface="Helvetica"/>
              </a:rPr>
              <a:t> sizes of variants surrounding the first peak by point estimation (x) and sampling (y)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 </a:t>
            </a:r>
            <a:r>
              <a:rPr lang="en-US" sz="1200" b="0" baseline="0" dirty="0" smtClean="0">
                <a:latin typeface="Helvetica"/>
                <a:cs typeface="Helvetica"/>
              </a:rPr>
              <a:t>WAIC and LOC profiles in the region</a:t>
            </a:r>
            <a:r>
              <a:rPr lang="en-US" sz="1200" baseline="0" dirty="0" smtClean="0">
                <a:latin typeface="Helvetica"/>
                <a:cs typeface="Helvetica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3B61-A301-F942-AFE5-B6B57AEF861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oe_b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32" y="2614218"/>
            <a:ext cx="3012076" cy="2008051"/>
          </a:xfrm>
          <a:prstGeom prst="rect">
            <a:avLst/>
          </a:prstGeom>
        </p:spPr>
      </p:pic>
      <p:pic>
        <p:nvPicPr>
          <p:cNvPr id="9" name="Picture 8" descr="age_bo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30" y="784927"/>
            <a:ext cx="2576085" cy="1932064"/>
          </a:xfrm>
          <a:prstGeom prst="rect">
            <a:avLst/>
          </a:prstGeom>
        </p:spPr>
      </p:pic>
      <p:pic>
        <p:nvPicPr>
          <p:cNvPr id="17" name="Picture 16" descr="ad_pi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3" b="29981"/>
          <a:stretch/>
        </p:blipFill>
        <p:spPr>
          <a:xfrm>
            <a:off x="1241687" y="1033510"/>
            <a:ext cx="2886400" cy="1370644"/>
          </a:xfrm>
          <a:prstGeom prst="rect">
            <a:avLst/>
          </a:prstGeom>
        </p:spPr>
      </p:pic>
      <p:pic>
        <p:nvPicPr>
          <p:cNvPr id="19" name="Picture 18" descr="apoe_pie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4" b="29452"/>
          <a:stretch/>
        </p:blipFill>
        <p:spPr>
          <a:xfrm>
            <a:off x="1241687" y="2828022"/>
            <a:ext cx="2969480" cy="1488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449" y="91752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455" y="4756522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0005" y="4756522"/>
            <a:ext cx="29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0011" y="2798939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3609" y="883771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455" y="2798939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8" name="Picture 7" descr="sex_pie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0" b="29289"/>
          <a:stretch/>
        </p:blipFill>
        <p:spPr>
          <a:xfrm>
            <a:off x="1241687" y="4877546"/>
            <a:ext cx="2886400" cy="13465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8514" y="262038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1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5" name="Picture 4" descr="sex_bar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30" y="4554083"/>
            <a:ext cx="2947104" cy="1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shi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109133"/>
            <a:ext cx="41148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2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2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m-lm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91" y="1232804"/>
            <a:ext cx="4829995" cy="40249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3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024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059" y="92465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5065" y="34761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5" name="Picture 4" descr="ind_summar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90" y="3476104"/>
            <a:ext cx="6027702" cy="3013851"/>
          </a:xfrm>
          <a:prstGeom prst="rect">
            <a:avLst/>
          </a:prstGeom>
        </p:spPr>
      </p:pic>
      <p:pic>
        <p:nvPicPr>
          <p:cNvPr id="10" name="Picture 9" descr="snp_summar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34" y="530147"/>
            <a:ext cx="5891916" cy="29459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4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775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5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4" name="Picture 3" descr="cov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4732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nhatt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90" y="652211"/>
            <a:ext cx="7888629" cy="3944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350" y="632461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554" y="4425517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23" name="Picture 22" descr="q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81" y="4529622"/>
            <a:ext cx="2654085" cy="2211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6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5753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2275" y="77375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3684" y="3665176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7</a:t>
            </a:r>
            <a:endParaRPr lang="en-US" sz="1600" b="1" dirty="0">
              <a:latin typeface="Helvetica"/>
              <a:cs typeface="Helvetica"/>
            </a:endParaRPr>
          </a:p>
        </p:txBody>
      </p:sp>
      <p:pic>
        <p:nvPicPr>
          <p:cNvPr id="4" name="Picture 3" descr="scat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38" y="3812082"/>
            <a:ext cx="4073651" cy="2715768"/>
          </a:xfrm>
          <a:prstGeom prst="rect">
            <a:avLst/>
          </a:prstGeom>
        </p:spPr>
      </p:pic>
      <p:pic>
        <p:nvPicPr>
          <p:cNvPr id="5" name="Picture 4" descr="gl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9" y="89109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1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6021" y="731796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8" name="Picture 7" descr="wai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59" y="397821"/>
            <a:ext cx="3996081" cy="5708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7563" y="241821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Figure 7</a:t>
            </a:r>
            <a:endParaRPr lang="en-US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12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20844</TotalTime>
  <Words>361</Words>
  <Application>Microsoft Macintosh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379</cp:revision>
  <cp:lastPrinted>2015-02-27T19:29:41Z</cp:lastPrinted>
  <dcterms:created xsi:type="dcterms:W3CDTF">2015-01-27T04:14:41Z</dcterms:created>
  <dcterms:modified xsi:type="dcterms:W3CDTF">2015-11-11T14:09:26Z</dcterms:modified>
</cp:coreProperties>
</file>