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88" r:id="rId4"/>
    <p:sldId id="261" r:id="rId5"/>
    <p:sldId id="284" r:id="rId6"/>
    <p:sldId id="265" r:id="rId7"/>
    <p:sldId id="292" r:id="rId8"/>
    <p:sldId id="268" r:id="rId9"/>
    <p:sldId id="291" r:id="rId10"/>
    <p:sldId id="276" r:id="rId11"/>
    <p:sldId id="293" r:id="rId12"/>
    <p:sldId id="278" r:id="rId13"/>
    <p:sldId id="294" r:id="rId14"/>
    <p:sldId id="287" r:id="rId15"/>
    <p:sldId id="280" r:id="rId16"/>
    <p:sldId id="269" r:id="rId17"/>
    <p:sldId id="282" r:id="rId18"/>
    <p:sldId id="283" r:id="rId19"/>
    <p:sldId id="281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09" autoAdjust="0"/>
  </p:normalViewPr>
  <p:slideViewPr>
    <p:cSldViewPr snapToGrid="0">
      <p:cViewPr varScale="1">
        <p:scale>
          <a:sx n="67" d="100"/>
          <a:sy n="67" d="100"/>
        </p:scale>
        <p:origin x="1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8BA17-5692-4FD7-87F2-05759FA8C42C}" type="datetimeFigureOut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67698-C4F6-44B3-B0DF-565D187F0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7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Hello, everyone!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I’m Yanan Li from Beijing University of Posts and Telecommunications.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Today, I will introduce our work “ELASTIC: Edge Workload Forecasting based on Collaborative Cloud-Edge Deep Learning”.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This is a joint work with Nanyang Technological University and Tsinghua University.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4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evaluation settings are as follows:</a:t>
            </a:r>
          </a:p>
          <a:p>
            <a:pPr marL="228600" indent="-228600">
              <a:buAutoNum type="arabicPeriod"/>
            </a:pPr>
            <a:r>
              <a:rPr lang="en-US" altLang="zh-CN" dirty="0"/>
              <a:t>We utilize realistic workload datasets 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To simulate the slow, median, and fast network conditions, we throttle the bandwidth between edge and cloud to 4, 16, and 50 Mbps, respectively.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The </a:t>
            </a:r>
            <a:r>
              <a:rPr lang="en-US" altLang="zh-CN" dirty="0" err="1"/>
              <a:t>comparision</a:t>
            </a:r>
            <a:r>
              <a:rPr lang="en-US" altLang="zh-CN" dirty="0"/>
              <a:t> baselines are classified into:</a:t>
            </a:r>
          </a:p>
          <a:p>
            <a:pPr marL="0" indent="0">
              <a:buNone/>
            </a:pPr>
            <a:r>
              <a:rPr lang="en-US" altLang="zh-CN" dirty="0"/>
              <a:t>And all this methods are implemented in the cloud-only manner.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8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we list three parts of our experimental results:</a:t>
            </a:r>
          </a:p>
          <a:p>
            <a:r>
              <a:rPr lang="en-US" altLang="zh-CN" dirty="0"/>
              <a:t>Firstly, ELASTIC can achieve better prediction accuracy while the time consumption is significantly reduced.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54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Finally, both training and inference time consumption are  significantly reduced.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summary, our contributions are three-fold: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41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Cloud gaming, video conferencing, live streaming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3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the edge computing face the following challenges:</a:t>
            </a:r>
          </a:p>
          <a:p>
            <a:r>
              <a:rPr lang="en-US" altLang="zh-CN" dirty="0"/>
              <a:t>For example, the centralized cloud contains thousands or even millions of physical severs, while each edge site only contains tens or hundreds.</a:t>
            </a:r>
          </a:p>
          <a:p>
            <a:endParaRPr lang="en-US" altLang="zh-CN" dirty="0"/>
          </a:p>
          <a:p>
            <a:r>
              <a:rPr lang="en-US" altLang="zh-CN" dirty="0"/>
              <a:t>Moreover, 47% VMs of centralized cloud with CPU utilization less than 10%, while the number of edge platform is 74%.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6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It’s natural for ESPs to want to know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3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can be applied into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 example, it has the potential to reduce operating costs up to </a:t>
            </a:r>
            <a:r>
              <a:rPr lang="en-US" altLang="zh-CN" dirty="0">
                <a:solidFill>
                  <a:srgbClr val="FF0000"/>
                </a:solidFill>
              </a:rPr>
              <a:t>65%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Improve user experience more than </a:t>
            </a:r>
            <a:r>
              <a:rPr lang="en-US" altLang="zh-CN" dirty="0">
                <a:solidFill>
                  <a:srgbClr val="FF0000"/>
                </a:solidFill>
              </a:rPr>
              <a:t>30%.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9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XXX and XXX</a:t>
            </a:r>
          </a:p>
          <a:p>
            <a:r>
              <a:rPr lang="en-US" altLang="zh-CN" dirty="0"/>
              <a:t>The former divides </a:t>
            </a:r>
          </a:p>
          <a:p>
            <a:r>
              <a:rPr lang="en-US" altLang="zh-CN" dirty="0"/>
              <a:t>The latter trains DNN models on data distributed participants.</a:t>
            </a:r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7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Their functions are decreasing time consumption and capturing </a:t>
            </a:r>
            <a:r>
              <a:rPr lang="en-US" altLang="zh-CN" sz="1200" dirty="0"/>
              <a:t>intra-site correlation respectively.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1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Their functions are capturing </a:t>
            </a:r>
            <a:r>
              <a:rPr lang="en-US" altLang="zh-CN" sz="1200" dirty="0"/>
              <a:t>inter-site correlation and increasing the model accuracy by fusing both inter-site and </a:t>
            </a:r>
            <a:r>
              <a:rPr lang="en-US" altLang="zh-CN" sz="1200"/>
              <a:t>intra-site correlations </a:t>
            </a:r>
            <a:r>
              <a:rPr lang="en-US" altLang="zh-CN" sz="1200" dirty="0"/>
              <a:t>respectively.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7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also analysis the time complexity of these three types of methods:</a:t>
            </a:r>
          </a:p>
          <a:p>
            <a:r>
              <a:rPr lang="en-US" altLang="zh-CN" dirty="0"/>
              <a:t>The results are that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67698-C4F6-44B3-B0DF-565D187F01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2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39FB1-6730-4254-A084-B5099DB14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EBC476-B447-4331-863E-2D74A2BE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AEC52-BF40-4E7A-92F8-9EBE8D93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FC6E-105F-4452-8140-41B3E76D37BE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84668-2583-4F27-A422-433EE7A2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66E29-E59D-4293-A526-BCE0212C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7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488C-0706-4A58-8DB5-94955186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2DBD4B-86DB-4E8C-BF07-8AB34E46D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B5D90-7263-4683-8E57-AFD56F5D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F51C-9001-412C-831A-A31CEF73234F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3BD6A-6554-4838-A525-A2183962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C8C19-642A-408E-9487-895969FA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08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44A092-44E3-4D6A-ACBA-5D3E094C7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9C48C3-0888-4FA3-968E-F95BFA89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26807-8A48-4203-B278-676CBF2B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5FD-317D-4242-ADD9-001A47A0DD67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31DA4-6394-4802-BA3B-3C605E3B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F6B8B-68B6-47CD-8752-54C2C01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8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38A00-CBDE-4C2F-826A-3154B0C8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EA1FB20-3A09-4295-B47B-64DEE37377F0}"/>
              </a:ext>
            </a:extLst>
          </p:cNvPr>
          <p:cNvSpPr/>
          <p:nvPr userDrawn="1"/>
        </p:nvSpPr>
        <p:spPr>
          <a:xfrm rot="13511362">
            <a:off x="-346964" y="680942"/>
            <a:ext cx="693929" cy="693929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D5C3031-B4AA-47ED-BCC7-DF5A3FBF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BE32DC70-DD0F-4EDE-B4BF-73E6995B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D992DE15-3B64-4548-B966-85BC0AE9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8F35C51A-F435-469C-9435-00F7F8A9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94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948C3-B0FC-4D0C-AC7E-5B2BF777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00AC5-F88D-409F-AFBC-60AE9AD90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2A10F-B06D-461E-8886-399D86EF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C668-AD5F-4C66-B479-7009C1745BC3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B267A-A0A6-4FAB-AC90-A567C540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C750A-A6CD-410B-A792-5B33282E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1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BBF50-D4CF-4F5E-BD2B-6DB78400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CDD72-BAD1-4AF5-89B8-4E4A8269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43D90A-EEA6-4080-81BB-4207A650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0D396-E902-457F-B19F-34FC3187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B114-3B88-4E56-89C3-A762C04DC631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BA018-1FB6-4873-9F2D-8810BDB8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5168B-0BB6-4084-9D57-EAF5185F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4EF1-0FF0-4735-BF94-442EC60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2303D-C5B5-4CE8-9C8B-0E80BC871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C1291-62CD-44D8-9232-B997EF8E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72F95B-6BA3-4A34-B7D9-5EE52C9DC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873335-FB31-4E3B-9D0B-ED5CEA4B2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259648-4CA7-4B91-8D74-272C7673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59F9-01C9-4D08-8839-84BE898C19ED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7B77ED-D0F3-49D0-AABC-01C77EBC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4F9A7B-E84A-436E-B826-770D45CC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9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52D07-5992-4EC8-832B-27682A87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0EB40-0304-4262-92C2-32B22B3C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07D0-DED2-476F-B9F7-7927BA1F75DE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B3D9DB-E1E6-4F6F-8BCB-9FD2482E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623037-E694-4FD9-B62B-AB74227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8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DB9108-C4DF-479D-AB15-9293114E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50A7-2D90-4395-87C8-9BBC1D2D7696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AD15E-D4B8-4BBC-9526-821314FD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2697B-25BD-43BD-9687-770D4E86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4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61E88-2A28-46A3-B09C-A71D02CD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C8D9E-46B1-44FB-AE00-93729136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067F48-4644-4B9D-89BB-F7406473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E1D2C-93FA-4153-BFEC-4BA42B6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9022-BFEF-4A3D-9248-EC3652F97691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5D338-996B-446B-BADE-184AEBD3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11AA5-9342-4139-9EBA-42C9D284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4FD9A-195D-4812-8374-9369CEA4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65B37-9C4E-4532-8C47-6BC49021D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EE45-AD73-4611-AE05-2D400BB67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A4D98-0A6B-4CA4-B5BA-7D139540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51D2-1107-4B44-81B5-4E6D99A9E0B1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C7A42-0D38-4ED0-8C75-7591ACF6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33C26-46AD-4D9E-8B96-F9CB883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8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44262C-E381-4580-B837-18F00EE2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6F1CE-D50A-4DDE-AC66-7F63AF667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BF5DA-257C-4A6E-A7B7-98FB2E833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653B-557F-4550-973E-9EAA9605AAB8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E7A48-7001-4A78-8B81-CB4DD6922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08245-077D-45D3-B9BC-DB36A5387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FFB2-FEA3-4A0E-83E0-DB7085FC4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3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mengwei/EdgeWorkloadsTrac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EAF-689D-4E94-933F-156F2E179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627" y="1122363"/>
            <a:ext cx="9496213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ELASTIC: Edge Workload Forecasting based on Collaborative Cloud-Edge Deep Learning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E229B-8C3F-43B7-B126-70769E10E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u="sng" dirty="0">
                <a:latin typeface="Calibri" panose="020F0502020204030204" pitchFamily="34" charset="0"/>
                <a:cs typeface="Calibri" panose="020F0502020204030204" pitchFamily="34" charset="0"/>
              </a:rPr>
              <a:t>Yanan Li</a:t>
            </a:r>
            <a:r>
              <a: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Haitao Yuan</a:t>
            </a:r>
            <a:r>
              <a: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Zhe Fu</a:t>
            </a:r>
            <a:r>
              <a: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Xiao Ma</a:t>
            </a:r>
            <a:r>
              <a: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Mengwei Xu</a:t>
            </a:r>
            <a:r>
              <a: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and Shangguang Wang</a:t>
            </a:r>
            <a:r>
              <a: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7BFE51-7850-48AD-859A-CE7243C9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11" y="4864956"/>
            <a:ext cx="3232784" cy="9698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8A9BA3-BBBC-4DFF-BA4F-C39D44DB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161" y="4862137"/>
            <a:ext cx="2717589" cy="975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39B01D-9D3D-4A3F-92FF-0BD90D4DF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416" y="4862137"/>
            <a:ext cx="2807436" cy="9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89"/>
    </mc:Choice>
    <mc:Fallback xmlns="">
      <p:transition spd="slow" advTm="240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AC8F71-75E8-4422-A596-3EDDAC89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Stage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7E038-2BF1-42FF-A9B2-F1EDE7C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43B65-0581-452E-A9FF-C9DA8789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7940E-A17D-4CAF-B366-04BFFBCB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1">
                <a:extLst>
                  <a:ext uri="{FF2B5EF4-FFF2-40B4-BE49-F238E27FC236}">
                    <a16:creationId xmlns:a16="http://schemas.microsoft.com/office/drawing/2014/main" id="{7C5AFB61-3C58-497F-9D29-88EF81685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690688"/>
                <a:ext cx="570314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/>
                  <a:t>The global stage consists of: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200" dirty="0">
                    <a:solidFill>
                      <a:srgbClr val="2F5597"/>
                    </a:solidFill>
                  </a:rPr>
                  <a:t>The aggregation layers </a:t>
                </a:r>
                <a:r>
                  <a:rPr lang="en-US" altLang="zh-CN" sz="2200" dirty="0"/>
                  <a:t>on each edge site first aggregate the raw data of each edge site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altLang="zh-CN" sz="2200" dirty="0"/>
                  <a:t>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altLang="zh-CN" sz="2200" dirty="0"/>
                  <a:t> and then send to the centralized cloud.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200" dirty="0"/>
                  <a:t>The </a:t>
                </a:r>
                <a:r>
                  <a:rPr lang="en-US" altLang="zh-CN" sz="2200" dirty="0">
                    <a:solidFill>
                      <a:srgbClr val="2F5597"/>
                    </a:solidFill>
                  </a:rPr>
                  <a:t>global spatial-temporal model </a:t>
                </a:r>
                <a:r>
                  <a:rPr lang="en-US" altLang="zh-CN" sz="2200" dirty="0"/>
                  <a:t>on the centralized cloud first concatenate the aggregated data together and then capture the inter-site correlations using SOTA methods.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10" name="内容占位符 1">
                <a:extLst>
                  <a:ext uri="{FF2B5EF4-FFF2-40B4-BE49-F238E27FC236}">
                    <a16:creationId xmlns:a16="http://schemas.microsoft.com/office/drawing/2014/main" id="{7C5AFB61-3C58-497F-9D29-88EF81685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90688"/>
                <a:ext cx="5703147" cy="4351338"/>
              </a:xfrm>
              <a:prstGeom prst="rect">
                <a:avLst/>
              </a:prstGeom>
              <a:blipFill>
                <a:blip r:embed="rId2"/>
                <a:stretch>
                  <a:fillRect l="-1389" r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BC79CDF-2B0B-4E32-9103-9235A445A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366" y="2297801"/>
            <a:ext cx="5706633" cy="31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AC8F71-75E8-4422-A596-3EDDAC89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Stage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7E038-2BF1-42FF-A9B2-F1EDE7C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43B65-0581-452E-A9FF-C9DA8789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7940E-A17D-4CAF-B366-04BFFBCB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1">
                <a:extLst>
                  <a:ext uri="{FF2B5EF4-FFF2-40B4-BE49-F238E27FC236}">
                    <a16:creationId xmlns:a16="http://schemas.microsoft.com/office/drawing/2014/main" id="{7C5AFB61-3C58-497F-9D29-88EF81685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690688"/>
                <a:ext cx="570314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/>
                  <a:t>The global stage consists of: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200" dirty="0">
                    <a:solidFill>
                      <a:srgbClr val="2F5597"/>
                    </a:solidFill>
                  </a:rPr>
                  <a:t>The aggregation layers </a:t>
                </a:r>
                <a:r>
                  <a:rPr lang="en-US" altLang="zh-CN" sz="2200" dirty="0"/>
                  <a:t>on each edge site first aggregate the raw data of each edge site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altLang="zh-CN" sz="2200" dirty="0"/>
                  <a:t>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altLang="zh-CN" sz="2200" dirty="0"/>
                  <a:t> and then send to the centralized cloud.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200" dirty="0"/>
                  <a:t>The </a:t>
                </a:r>
                <a:r>
                  <a:rPr lang="en-US" altLang="zh-CN" sz="2200" dirty="0">
                    <a:solidFill>
                      <a:srgbClr val="2F5597"/>
                    </a:solidFill>
                  </a:rPr>
                  <a:t>global spatial-temporal model </a:t>
                </a:r>
                <a:r>
                  <a:rPr lang="en-US" altLang="zh-CN" sz="2200" dirty="0"/>
                  <a:t>on the centralized cloud first concatenate the aggregated data together and then capture the inter-site correlations using SOTA methods.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10" name="内容占位符 1">
                <a:extLst>
                  <a:ext uri="{FF2B5EF4-FFF2-40B4-BE49-F238E27FC236}">
                    <a16:creationId xmlns:a16="http://schemas.microsoft.com/office/drawing/2014/main" id="{7C5AFB61-3C58-497F-9D29-88EF81685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90688"/>
                <a:ext cx="5703147" cy="4351338"/>
              </a:xfrm>
              <a:prstGeom prst="rect">
                <a:avLst/>
              </a:prstGeom>
              <a:blipFill>
                <a:blip r:embed="rId3"/>
                <a:stretch>
                  <a:fillRect l="-1389" r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BC79CDF-2B0B-4E32-9103-9235A445A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9366" y="2297801"/>
            <a:ext cx="5706633" cy="3137111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D79F2F2A-8101-7FFB-DAF5-364D7A4FE444}"/>
              </a:ext>
            </a:extLst>
          </p:cNvPr>
          <p:cNvSpPr/>
          <p:nvPr/>
        </p:nvSpPr>
        <p:spPr>
          <a:xfrm>
            <a:off x="6374673" y="2220686"/>
            <a:ext cx="5347064" cy="1742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1. Decrease time consumption</a:t>
            </a:r>
            <a:endParaRPr lang="zh-CN" altLang="en-US" sz="28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B0232A-CCDE-F07A-91F9-1C88FC67CF70}"/>
              </a:ext>
            </a:extLst>
          </p:cNvPr>
          <p:cNvSpPr/>
          <p:nvPr/>
        </p:nvSpPr>
        <p:spPr>
          <a:xfrm>
            <a:off x="6374673" y="3963375"/>
            <a:ext cx="5347064" cy="17426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2. Capture intra-site correlation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5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AC8F71-75E8-4422-A596-3EDDAC89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Stage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7E038-2BF1-42FF-A9B2-F1EDE7C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43B65-0581-452E-A9FF-C9DA8789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7940E-A17D-4CAF-B366-04BFFBCB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C5AFB61-3C58-497F-9D29-88EF8168572B}"/>
              </a:ext>
            </a:extLst>
          </p:cNvPr>
          <p:cNvSpPr txBox="1">
            <a:spLocks/>
          </p:cNvSpPr>
          <p:nvPr/>
        </p:nvSpPr>
        <p:spPr>
          <a:xfrm>
            <a:off x="6096000" y="2002367"/>
            <a:ext cx="5421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The local stage of each edge site consists of :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2F5597"/>
                </a:solidFill>
              </a:rPr>
              <a:t>local spatial-temporal model </a:t>
            </a:r>
            <a:r>
              <a:rPr lang="en-US" altLang="zh-CN" sz="2200" dirty="0"/>
              <a:t>can utilize SOTA models to capture the intra-site correlations among VMs of same sites.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2F5597"/>
                </a:solidFill>
              </a:rPr>
              <a:t>disaggregation layer </a:t>
            </a:r>
            <a:r>
              <a:rPr lang="en-US" altLang="zh-CN" sz="2200" dirty="0"/>
              <a:t>finally fuse the results of global and local stages in both </a:t>
            </a:r>
            <a:r>
              <a:rPr lang="en-US" altLang="zh-CN" sz="2200" dirty="0">
                <a:solidFill>
                  <a:srgbClr val="FF0000"/>
                </a:solidFill>
              </a:rPr>
              <a:t>linear</a:t>
            </a:r>
            <a:r>
              <a:rPr lang="en-US" altLang="zh-CN" sz="2200" dirty="0"/>
              <a:t> and </a:t>
            </a:r>
            <a:r>
              <a:rPr lang="en-US" altLang="zh-CN" sz="2200" dirty="0">
                <a:solidFill>
                  <a:srgbClr val="FF0000"/>
                </a:solidFill>
              </a:rPr>
              <a:t>nonlinear</a:t>
            </a:r>
            <a:r>
              <a:rPr lang="en-US" altLang="zh-CN" sz="2200" dirty="0"/>
              <a:t> manner.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5EBEE6-8099-4F82-BED5-53C90862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9442"/>
            <a:ext cx="5000413" cy="35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4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AC8F71-75E8-4422-A596-3EDDAC89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Stage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7E038-2BF1-42FF-A9B2-F1EDE7C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43B65-0581-452E-A9FF-C9DA8789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7940E-A17D-4CAF-B366-04BFFBCB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C5AFB61-3C58-497F-9D29-88EF8168572B}"/>
              </a:ext>
            </a:extLst>
          </p:cNvPr>
          <p:cNvSpPr txBox="1">
            <a:spLocks/>
          </p:cNvSpPr>
          <p:nvPr/>
        </p:nvSpPr>
        <p:spPr>
          <a:xfrm>
            <a:off x="6096000" y="2002367"/>
            <a:ext cx="54211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The local stage of each edge site consists of :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2F5597"/>
                </a:solidFill>
              </a:rPr>
              <a:t>local spatial-temporal model </a:t>
            </a:r>
            <a:r>
              <a:rPr lang="en-US" altLang="zh-CN" sz="2200" dirty="0"/>
              <a:t>can utilize SOTA models to capture the intra-site correlations among VMs of same sites.</a:t>
            </a:r>
          </a:p>
          <a:p>
            <a:pPr>
              <a:lnSpc>
                <a:spcPct val="120000"/>
              </a:lnSpc>
            </a:pPr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2F5597"/>
                </a:solidFill>
              </a:rPr>
              <a:t>disaggregation layer </a:t>
            </a:r>
            <a:r>
              <a:rPr lang="en-US" altLang="zh-CN" sz="2200" dirty="0"/>
              <a:t>finally fuse the results of global and local stages in both </a:t>
            </a:r>
            <a:r>
              <a:rPr lang="en-US" altLang="zh-CN" sz="2200" dirty="0">
                <a:solidFill>
                  <a:srgbClr val="FF0000"/>
                </a:solidFill>
              </a:rPr>
              <a:t>linear</a:t>
            </a:r>
            <a:r>
              <a:rPr lang="en-US" altLang="zh-CN" sz="2200" dirty="0"/>
              <a:t> and </a:t>
            </a:r>
            <a:r>
              <a:rPr lang="en-US" altLang="zh-CN" sz="2200" dirty="0">
                <a:solidFill>
                  <a:srgbClr val="FF0000"/>
                </a:solidFill>
              </a:rPr>
              <a:t>nonlinear</a:t>
            </a:r>
            <a:r>
              <a:rPr lang="en-US" altLang="zh-CN" sz="2200" dirty="0"/>
              <a:t> manner.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5EBEE6-8099-4F82-BED5-53C90862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9442"/>
            <a:ext cx="5000413" cy="355190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23E983E-554A-83C1-9659-23EE22A5719F}"/>
              </a:ext>
            </a:extLst>
          </p:cNvPr>
          <p:cNvSpPr/>
          <p:nvPr/>
        </p:nvSpPr>
        <p:spPr>
          <a:xfrm>
            <a:off x="6365966" y="2586446"/>
            <a:ext cx="4987834" cy="1140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1. Capture inter-site correlation</a:t>
            </a:r>
            <a:endParaRPr lang="zh-CN" altLang="en-US" sz="2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079DCA7-D8E8-B0A7-091F-2C3B36ED8E94}"/>
              </a:ext>
            </a:extLst>
          </p:cNvPr>
          <p:cNvSpPr/>
          <p:nvPr/>
        </p:nvSpPr>
        <p:spPr>
          <a:xfrm>
            <a:off x="6365966" y="3899663"/>
            <a:ext cx="4987834" cy="1140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2. Increase model  accuracy by fusion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DB06A18-2BF3-436B-8D41-3909FEE14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2F5597"/>
                    </a:solidFill>
                  </a:rPr>
                  <a:t>Edge-only methods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2F5597"/>
                    </a:solidFill>
                  </a:rPr>
                  <a:t>Cloud-only methods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𝑂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);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2F5597"/>
                    </a:solidFill>
                  </a:rPr>
                  <a:t>ELASTIC</a:t>
                </a:r>
                <a:r>
                  <a:rPr lang="en-US" altLang="zh-CN" dirty="0"/>
                  <a:t> :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;</a:t>
                </a:r>
                <a:endParaRPr lang="en-US" altLang="zh-CN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000" dirty="0"/>
                  <a:t>where </a:t>
                </a:r>
                <a:r>
                  <a:rPr lang="zh-CN" altLang="en-US" sz="2000" dirty="0"/>
                  <a:t>𝑀 </a:t>
                </a:r>
                <a:r>
                  <a:rPr lang="en-US" altLang="zh-CN" sz="2000" dirty="0"/>
                  <a:t>is the number of edge sites,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is the total number of VMs among </a:t>
                </a:r>
                <a:r>
                  <a:rPr lang="zh-CN" altLang="en-US" sz="2000" dirty="0"/>
                  <a:t>𝑀 </a:t>
                </a:r>
                <a:r>
                  <a:rPr lang="en-US" altLang="zh-CN" sz="2000" dirty="0"/>
                  <a:t>edge sites,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dirty="0"/>
                  <a:t> is the average number of VMs of each edge site.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0DB06A18-2BF3-436B-8D41-3909FEE14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CD3BD9C-9027-4268-AB84-EFF3ACBB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 Analysis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474DE-6F0E-4532-BCB4-DDF2A3F2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C5666-60CA-4C93-8297-550492F4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925F8-7CD2-475E-A3AF-8E028FC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74FF38-8FC7-47EA-A249-69BAC08288E3}"/>
              </a:ext>
            </a:extLst>
          </p:cNvPr>
          <p:cNvSpPr/>
          <p:nvPr/>
        </p:nvSpPr>
        <p:spPr>
          <a:xfrm>
            <a:off x="5992707" y="2530687"/>
            <a:ext cx="5235786" cy="179662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2F5597"/>
                </a:solidFill>
              </a:rPr>
              <a:t>ELASTIC</a:t>
            </a:r>
            <a:r>
              <a:rPr lang="en-US" altLang="zh-CN" sz="2800" dirty="0"/>
              <a:t> is </a:t>
            </a:r>
            <a:r>
              <a:rPr lang="en-US" altLang="zh-CN" sz="2800" dirty="0">
                <a:solidFill>
                  <a:srgbClr val="FF0000"/>
                </a:solidFill>
              </a:rPr>
              <a:t>similar</a:t>
            </a:r>
            <a:r>
              <a:rPr lang="en-US" altLang="zh-CN" sz="2800" dirty="0"/>
              <a:t> to </a:t>
            </a:r>
            <a:r>
              <a:rPr lang="en-US" altLang="zh-CN" sz="2800" dirty="0">
                <a:solidFill>
                  <a:srgbClr val="2F5597"/>
                </a:solidFill>
              </a:rPr>
              <a:t>edge-only</a:t>
            </a:r>
            <a:r>
              <a:rPr lang="en-US" altLang="zh-CN" sz="2800" dirty="0"/>
              <a:t> methods and </a:t>
            </a:r>
            <a:r>
              <a:rPr lang="en-US" altLang="zh-CN" sz="2800" dirty="0">
                <a:solidFill>
                  <a:srgbClr val="FF0000"/>
                </a:solidFill>
              </a:rPr>
              <a:t>smaller</a:t>
            </a:r>
            <a:r>
              <a:rPr lang="en-US" altLang="zh-CN" sz="2800" dirty="0"/>
              <a:t> than </a:t>
            </a:r>
          </a:p>
          <a:p>
            <a:pPr algn="ctr"/>
            <a:r>
              <a:rPr lang="en-US" altLang="zh-CN" sz="2800" dirty="0">
                <a:solidFill>
                  <a:srgbClr val="2F5597"/>
                </a:solidFill>
              </a:rPr>
              <a:t>cloud-only </a:t>
            </a:r>
            <a:r>
              <a:rPr lang="en-US" altLang="zh-CN" sz="2800" dirty="0"/>
              <a:t>methods.</a:t>
            </a:r>
          </a:p>
        </p:txBody>
      </p:sp>
    </p:spTree>
    <p:extLst>
      <p:ext uri="{BB962C8B-B14F-4D97-AF65-F5344CB8AC3E}">
        <p14:creationId xmlns:p14="http://schemas.microsoft.com/office/powerpoint/2010/main" val="3037305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615B82-B0D8-4683-9FAF-94A2D2D0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F5597"/>
                </a:solidFill>
              </a:rPr>
              <a:t>Datasets.</a:t>
            </a:r>
            <a:r>
              <a:rPr lang="en-US" altLang="zh-CN" sz="2200" dirty="0"/>
              <a:t> Realistic workload (CPU and bandwidth) datasets collected from Alibaba ENS, one of the largest ESPs in China [5].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2F5597"/>
                </a:solidFill>
              </a:rPr>
              <a:t>Network environments.</a:t>
            </a:r>
            <a:r>
              <a:rPr lang="en-US" altLang="zh-CN" sz="2200" dirty="0"/>
              <a:t> To simulate the bandwidth between edge sites and cloud.</a:t>
            </a:r>
          </a:p>
          <a:p>
            <a:pPr lvl="1"/>
            <a:r>
              <a:rPr lang="en-US" altLang="zh-CN" sz="2200" dirty="0"/>
              <a:t>Slow: 4 Mbps</a:t>
            </a:r>
          </a:p>
          <a:p>
            <a:pPr lvl="1"/>
            <a:r>
              <a:rPr lang="en-US" altLang="zh-CN" sz="2200" dirty="0"/>
              <a:t>Medium: 16Mbps</a:t>
            </a:r>
          </a:p>
          <a:p>
            <a:pPr lvl="1"/>
            <a:r>
              <a:rPr lang="en-US" altLang="zh-CN" sz="2200" dirty="0"/>
              <a:t>Fast: 50 Mbps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2F5597"/>
                </a:solidFill>
              </a:rPr>
              <a:t>Baselines.</a:t>
            </a:r>
            <a:endParaRPr lang="en-US" altLang="zh-CN" sz="2200" dirty="0"/>
          </a:p>
          <a:p>
            <a:pPr lvl="1"/>
            <a:r>
              <a:rPr lang="en-US" altLang="zh-CN" sz="2200" dirty="0"/>
              <a:t>Classical methods: ARIMA, Holt;</a:t>
            </a:r>
          </a:p>
          <a:p>
            <a:pPr lvl="1"/>
            <a:r>
              <a:rPr lang="en-US" altLang="zh-CN" sz="2200" dirty="0"/>
              <a:t>DNN-based methods: LSTM, GRU;</a:t>
            </a:r>
          </a:p>
          <a:p>
            <a:pPr lvl="1"/>
            <a:r>
              <a:rPr lang="en-US" altLang="zh-CN" sz="2200" dirty="0"/>
              <a:t>Spatial-temporal methods: STGCN, HGCN, GWNET.</a:t>
            </a:r>
            <a:endParaRPr lang="zh-CN" altLang="en-US" sz="2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631C51-617C-4B35-B9F5-2BF79572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Setup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80CF6-99F3-48A0-88FB-240BB16B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785CB-22F1-4966-8910-47EC9C3A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794EA-42BD-44FD-9D92-AF80E721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19CC25-D6C5-4447-AACA-5056F513101F}"/>
              </a:ext>
            </a:extLst>
          </p:cNvPr>
          <p:cNvSpPr txBox="1"/>
          <p:nvPr/>
        </p:nvSpPr>
        <p:spPr>
          <a:xfrm>
            <a:off x="796712" y="6033184"/>
            <a:ext cx="105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[5] EdgeWorkloadsTraces.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https://github.com/xumengwei/EdgeWorkloadsTraces</a:t>
            </a:r>
            <a:endParaRPr lang="en-US" altLang="zh-CN" b="0" i="0" dirty="0">
              <a:solidFill>
                <a:srgbClr val="222222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1DA47F-2684-464A-9060-B2EEBBCC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with SOTA Methods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C034-DDB5-47E3-8443-3F16764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2C16B-7C2A-46A4-990D-5BC3B884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57C0B-7306-413A-9A6F-3027E5A2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23F783-C8DF-457C-9521-EC109E7C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79" y="1564862"/>
            <a:ext cx="6027050" cy="42306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2B49C6-0C9E-43E7-A1ED-752B9C448182}"/>
              </a:ext>
            </a:extLst>
          </p:cNvPr>
          <p:cNvSpPr txBox="1"/>
          <p:nvPr/>
        </p:nvSpPr>
        <p:spPr>
          <a:xfrm>
            <a:off x="7522030" y="2897219"/>
            <a:ext cx="4486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F5597"/>
                </a:solidFill>
              </a:rPr>
              <a:t>ELASTIC can achieve better prediction accuracy while the time consumption is significantly reduced.</a:t>
            </a:r>
            <a:endParaRPr lang="zh-CN" altLang="en-US" sz="2000" dirty="0">
              <a:solidFill>
                <a:srgbClr val="2F5597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585BF4C-7E5A-B5F2-3248-E15F6DC7DD9D}"/>
              </a:ext>
            </a:extLst>
          </p:cNvPr>
          <p:cNvCxnSpPr>
            <a:cxnSpLocks/>
          </p:cNvCxnSpPr>
          <p:nvPr/>
        </p:nvCxnSpPr>
        <p:spPr>
          <a:xfrm>
            <a:off x="1555939" y="1961213"/>
            <a:ext cx="0" cy="32570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77356A0-FF83-6276-7979-C510F3A6050F}"/>
              </a:ext>
            </a:extLst>
          </p:cNvPr>
          <p:cNvCxnSpPr>
            <a:cxnSpLocks/>
          </p:cNvCxnSpPr>
          <p:nvPr/>
        </p:nvCxnSpPr>
        <p:spPr>
          <a:xfrm flipH="1">
            <a:off x="2795452" y="5795490"/>
            <a:ext cx="41104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654DF-F61D-D38F-D7BA-5F5EDB2A9536}"/>
              </a:ext>
            </a:extLst>
          </p:cNvPr>
          <p:cNvSpPr txBox="1"/>
          <p:nvPr/>
        </p:nvSpPr>
        <p:spPr>
          <a:xfrm>
            <a:off x="571869" y="3373757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81.19%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668457-EBE2-4304-398C-A00E93377F91}"/>
              </a:ext>
            </a:extLst>
          </p:cNvPr>
          <p:cNvSpPr txBox="1"/>
          <p:nvPr/>
        </p:nvSpPr>
        <p:spPr>
          <a:xfrm>
            <a:off x="4358640" y="5891253"/>
            <a:ext cx="98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81.43%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4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AA80D6-7514-447D-BBA7-57C4BB6E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Studies of ELASTIC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375AF-9755-4DA5-9AE0-AF19B14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5242E-B18B-466D-9CF0-BA0BC7CA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5F69C-51BB-4062-A44C-FF3A80C7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7829DD-6934-4BBB-9F9E-6619AC6FAFFF}"/>
              </a:ext>
            </a:extLst>
          </p:cNvPr>
          <p:cNvSpPr txBox="1"/>
          <p:nvPr/>
        </p:nvSpPr>
        <p:spPr>
          <a:xfrm>
            <a:off x="1645920" y="5846263"/>
            <a:ext cx="910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2F5597"/>
                </a:solidFill>
              </a:rPr>
              <a:t>Ablation studies further confirm the effectiveness of different modules.</a:t>
            </a:r>
            <a:endParaRPr lang="zh-CN" altLang="en-US" sz="2400" dirty="0">
              <a:solidFill>
                <a:srgbClr val="2F5597"/>
              </a:solidFill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3F3D73E-45AA-B74F-8C40-54D7E4E2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63" y="1753189"/>
            <a:ext cx="6787136" cy="38735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4F10101-5B7E-5AB3-840B-6AEB296501F6}"/>
              </a:ext>
            </a:extLst>
          </p:cNvPr>
          <p:cNvSpPr txBox="1"/>
          <p:nvPr/>
        </p:nvSpPr>
        <p:spPr>
          <a:xfrm>
            <a:off x="7014049" y="1764468"/>
            <a:ext cx="5425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CPU Datasets: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F5597"/>
                </a:solidFill>
              </a:rPr>
              <a:t>MAE</a:t>
            </a:r>
            <a:r>
              <a:rPr lang="en-US" altLang="zh-CN" sz="2800" dirty="0"/>
              <a:t> have decreased </a:t>
            </a:r>
            <a:r>
              <a:rPr lang="en-US" altLang="zh-CN" sz="2800" dirty="0">
                <a:solidFill>
                  <a:srgbClr val="FF0000"/>
                </a:solidFill>
              </a:rPr>
              <a:t>13.98%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F5597"/>
                </a:solidFill>
              </a:rPr>
              <a:t>SMAPE</a:t>
            </a:r>
            <a:r>
              <a:rPr lang="en-US" altLang="zh-CN" sz="2800" dirty="0"/>
              <a:t> have decreased </a:t>
            </a:r>
            <a:r>
              <a:rPr lang="en-US" altLang="zh-CN" sz="2800" dirty="0">
                <a:solidFill>
                  <a:srgbClr val="FF0000"/>
                </a:solidFill>
              </a:rPr>
              <a:t>18.82%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F5597"/>
                </a:solidFill>
              </a:rPr>
              <a:t>MSE</a:t>
            </a:r>
            <a:r>
              <a:rPr lang="en-US" altLang="zh-CN" sz="2800" dirty="0"/>
              <a:t> have decreased </a:t>
            </a:r>
            <a:r>
              <a:rPr lang="en-US" altLang="zh-CN" sz="2800" dirty="0">
                <a:solidFill>
                  <a:srgbClr val="FF0000"/>
                </a:solidFill>
              </a:rPr>
              <a:t>13.60%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C0F4AB-462F-DDDF-0EAF-8AC733B864FA}"/>
              </a:ext>
            </a:extLst>
          </p:cNvPr>
          <p:cNvSpPr txBox="1"/>
          <p:nvPr/>
        </p:nvSpPr>
        <p:spPr>
          <a:xfrm>
            <a:off x="6956899" y="3689973"/>
            <a:ext cx="5425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BW Datasets: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F5597"/>
                </a:solidFill>
              </a:rPr>
              <a:t>MAE</a:t>
            </a:r>
            <a:r>
              <a:rPr lang="en-US" altLang="zh-CN" sz="2800" dirty="0"/>
              <a:t> have decreased </a:t>
            </a:r>
            <a:r>
              <a:rPr lang="en-US" altLang="zh-CN" sz="2800" dirty="0">
                <a:solidFill>
                  <a:srgbClr val="FF0000"/>
                </a:solidFill>
              </a:rPr>
              <a:t>37.64%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F5597"/>
                </a:solidFill>
              </a:rPr>
              <a:t>SMAPE</a:t>
            </a:r>
            <a:r>
              <a:rPr lang="en-US" altLang="zh-CN" sz="2800" dirty="0"/>
              <a:t> have decreased </a:t>
            </a:r>
            <a:r>
              <a:rPr lang="en-US" altLang="zh-CN" sz="2800" dirty="0">
                <a:solidFill>
                  <a:srgbClr val="FF0000"/>
                </a:solidFill>
              </a:rPr>
              <a:t>10.52%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F5597"/>
                </a:solidFill>
              </a:rPr>
              <a:t>MSE</a:t>
            </a:r>
            <a:r>
              <a:rPr lang="en-US" altLang="zh-CN" sz="2800" dirty="0"/>
              <a:t> have decreased </a:t>
            </a:r>
            <a:r>
              <a:rPr lang="en-US" altLang="zh-CN" sz="2800" dirty="0">
                <a:solidFill>
                  <a:srgbClr val="FF0000"/>
                </a:solidFill>
              </a:rPr>
              <a:t>55.23%</a:t>
            </a:r>
            <a:endParaRPr lang="zh-CN" altLang="en-US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90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B2DBB15-3F54-DD7A-71A0-1E44B3A9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2" y="3763041"/>
            <a:ext cx="5791498" cy="2514729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CDCA7B5-DBFD-AB79-6A59-4C2B05624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405" t="5839"/>
          <a:stretch/>
        </p:blipFill>
        <p:spPr>
          <a:xfrm>
            <a:off x="75902" y="1454945"/>
            <a:ext cx="5791498" cy="2308095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FAB462D-100D-4A55-9B7B-4AFD50E8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Consumption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D689D-3491-4F77-9858-F0FDF575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55D98-09A2-4586-8A39-2310F39B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C844D-A7CE-43C2-B669-085B53C6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EEB9D14-6A73-4634-9D83-442FFF26EC23}"/>
              </a:ext>
            </a:extLst>
          </p:cNvPr>
          <p:cNvSpPr txBox="1">
            <a:spLocks/>
          </p:cNvSpPr>
          <p:nvPr/>
        </p:nvSpPr>
        <p:spPr>
          <a:xfrm>
            <a:off x="5734050" y="1454945"/>
            <a:ext cx="6457950" cy="4665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CPU </a:t>
            </a:r>
            <a:r>
              <a:rPr lang="en-US" altLang="zh-CN" sz="2800" dirty="0"/>
              <a:t>Datasets</a:t>
            </a:r>
            <a:r>
              <a:rPr lang="en-US" altLang="zh-CN" dirty="0"/>
              <a:t>:	</a:t>
            </a:r>
          </a:p>
          <a:p>
            <a:pPr lvl="1"/>
            <a:r>
              <a:rPr lang="en-US" altLang="zh-CN" sz="2800" dirty="0">
                <a:solidFill>
                  <a:srgbClr val="2F5597"/>
                </a:solidFill>
              </a:rPr>
              <a:t>Training time </a:t>
            </a:r>
            <a:r>
              <a:rPr lang="en-US" altLang="zh-CN" sz="2800" dirty="0"/>
              <a:t>have decreased </a:t>
            </a:r>
            <a:r>
              <a:rPr lang="en-US" altLang="zh-CN" sz="2800" dirty="0">
                <a:solidFill>
                  <a:srgbClr val="FF0000"/>
                </a:solidFill>
              </a:rPr>
              <a:t>38.11%</a:t>
            </a:r>
          </a:p>
          <a:p>
            <a:pPr lvl="1"/>
            <a:r>
              <a:rPr lang="en-US" altLang="zh-CN" sz="2800" dirty="0">
                <a:solidFill>
                  <a:srgbClr val="2F5597"/>
                </a:solidFill>
              </a:rPr>
              <a:t>Inference time </a:t>
            </a:r>
            <a:r>
              <a:rPr lang="en-US" altLang="zh-CN" sz="2800" dirty="0"/>
              <a:t>have decreased </a:t>
            </a:r>
            <a:r>
              <a:rPr lang="en-US" altLang="zh-CN" sz="2800" dirty="0">
                <a:solidFill>
                  <a:srgbClr val="FF0000"/>
                </a:solidFill>
              </a:rPr>
              <a:t>61.74%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BW </a:t>
            </a:r>
            <a:r>
              <a:rPr lang="en-US" altLang="zh-CN" sz="2800" dirty="0"/>
              <a:t>Datasets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sz="2800" dirty="0">
                <a:solidFill>
                  <a:srgbClr val="2F5597"/>
                </a:solidFill>
              </a:rPr>
              <a:t>Training time </a:t>
            </a:r>
            <a:r>
              <a:rPr lang="en-US" altLang="zh-CN" sz="2800" dirty="0"/>
              <a:t>have decreased </a:t>
            </a:r>
            <a:r>
              <a:rPr lang="en-US" altLang="zh-CN" sz="2800" dirty="0">
                <a:solidFill>
                  <a:srgbClr val="FF0000"/>
                </a:solidFill>
              </a:rPr>
              <a:t>39.23%</a:t>
            </a:r>
            <a:r>
              <a:rPr lang="en-US" altLang="zh-CN" sz="2800" dirty="0"/>
              <a:t>  </a:t>
            </a:r>
          </a:p>
          <a:p>
            <a:pPr lvl="1"/>
            <a:r>
              <a:rPr lang="en-US" altLang="zh-CN" sz="2800" dirty="0">
                <a:solidFill>
                  <a:srgbClr val="2F5597"/>
                </a:solidFill>
              </a:rPr>
              <a:t>Inference time </a:t>
            </a:r>
            <a:r>
              <a:rPr lang="en-US" altLang="zh-CN" sz="2800" dirty="0"/>
              <a:t>have decreased </a:t>
            </a:r>
            <a:r>
              <a:rPr lang="en-US" altLang="zh-CN" sz="2800" dirty="0">
                <a:solidFill>
                  <a:srgbClr val="FF0000"/>
                </a:solidFill>
              </a:rPr>
              <a:t>62.14%</a:t>
            </a:r>
            <a:r>
              <a:rPr lang="en-US" altLang="zh-CN" sz="2800" dirty="0"/>
              <a:t>.</a:t>
            </a:r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27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C7D5B1-D8A8-4603-B01B-2D5518D6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This is the </a:t>
            </a:r>
            <a:r>
              <a:rPr lang="en-US" altLang="zh-CN" dirty="0">
                <a:solidFill>
                  <a:srgbClr val="2F5597"/>
                </a:solidFill>
              </a:rPr>
              <a:t>first</a:t>
            </a:r>
            <a:r>
              <a:rPr lang="en-US" altLang="zh-CN" dirty="0"/>
              <a:t> study that leverages the </a:t>
            </a:r>
            <a:r>
              <a:rPr lang="en-US" altLang="zh-CN" dirty="0">
                <a:solidFill>
                  <a:srgbClr val="2F5597"/>
                </a:solidFill>
              </a:rPr>
              <a:t>collaborative cloud-edge</a:t>
            </a:r>
            <a:r>
              <a:rPr lang="en-US" altLang="zh-CN" dirty="0"/>
              <a:t> paradigm for </a:t>
            </a:r>
            <a:r>
              <a:rPr lang="en-US" altLang="zh-CN" dirty="0">
                <a:solidFill>
                  <a:srgbClr val="2F5597"/>
                </a:solidFill>
              </a:rPr>
              <a:t>edge workload forecasting</a:t>
            </a:r>
            <a:r>
              <a:rPr lang="en-US" altLang="zh-CN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We propose </a:t>
            </a:r>
            <a:r>
              <a:rPr lang="en-US" altLang="zh-CN" dirty="0">
                <a:solidFill>
                  <a:srgbClr val="2F5597"/>
                </a:solidFill>
              </a:rPr>
              <a:t>ELASTIC</a:t>
            </a:r>
            <a:r>
              <a:rPr lang="en-US" altLang="zh-CN" dirty="0"/>
              <a:t>, a novel two-stage framework capturing both intra-site and inter-site correlations, which not only increase prediction accuracy but also decrease time consumption.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Extensive evaluation utilizing the </a:t>
            </a:r>
            <a:r>
              <a:rPr lang="en-US" altLang="zh-CN" dirty="0">
                <a:solidFill>
                  <a:srgbClr val="2F5597"/>
                </a:solidFill>
              </a:rPr>
              <a:t>real-world datasets</a:t>
            </a:r>
            <a:r>
              <a:rPr lang="en-US" altLang="zh-CN" dirty="0"/>
              <a:t> demonstrates the effectiveness of ELASTIC.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1DA47F-2684-464A-9060-B2EEBBCC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C034-DDB5-47E3-8443-3F16764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2C16B-7C2A-46A4-990D-5BC3B884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57C0B-7306-413A-9A6F-3027E5A2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1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0EAF9A6-69DF-4B36-B047-6E686DC0B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60" b="15414"/>
          <a:stretch/>
        </p:blipFill>
        <p:spPr>
          <a:xfrm>
            <a:off x="6307617" y="2381197"/>
            <a:ext cx="1702442" cy="1185334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78EF3BA-D09D-474D-AFFA-9E93EF3B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many companies have launched edge computing services.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More and more web services are adopting edge computing due to the advantages of </a:t>
            </a:r>
            <a:r>
              <a:rPr lang="en-US" altLang="zh-CN" b="1" u="sng" dirty="0"/>
              <a:t>low latency</a:t>
            </a:r>
            <a:r>
              <a:rPr lang="en-US" altLang="zh-CN" dirty="0"/>
              <a:t> and </a:t>
            </a:r>
            <a:r>
              <a:rPr lang="en-US" altLang="zh-CN" b="1" u="sng" dirty="0"/>
              <a:t>high bandwidth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B3668B-5157-4C31-ACCD-E99220B7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Background-Edge is Gaining Momentum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A4BA6-9744-4AE6-9470-55112708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8CCE-8294-411D-85B9-187ECB7290E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74053-3A3C-4DBE-B159-E48D9692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E591C-42BA-4917-B13C-49592E26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E4BF85-E540-4FD2-8A40-A19DF473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726" y="2431627"/>
            <a:ext cx="1702442" cy="1084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433DF3-2EBC-4678-B35C-1A5416505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422" y="2431627"/>
            <a:ext cx="1936561" cy="10844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DE1B127-33AE-4D59-9C78-B1710B150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893" y="2410328"/>
            <a:ext cx="1878453" cy="112707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E8E47C-02E9-4B6A-AD45-808DC7980B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648" y="4958804"/>
            <a:ext cx="2248535" cy="11822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668CF3-CD5E-4F1A-852C-1534165835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7758" y="4958804"/>
            <a:ext cx="2248535" cy="12591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D6644E-CF01-4248-B67B-D326A85D39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1630" y="4958804"/>
            <a:ext cx="1264801" cy="12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20"/>
    </mc:Choice>
    <mc:Fallback xmlns="">
      <p:transition spd="slow" advTm="194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073DFC-939A-4A07-8B7C-FA712BCC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Thank You</a:t>
            </a:r>
            <a:endParaRPr lang="zh-CN" altLang="en-US" sz="4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1DEA3-A599-46A9-9418-351E55A1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5A4C7-A92B-4D40-AD93-1503FCF6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DCDB7-7A8A-46EF-9C31-FEC5875C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8A7517-C67F-4920-83C6-1101CCE271BD}"/>
              </a:ext>
            </a:extLst>
          </p:cNvPr>
          <p:cNvSpPr/>
          <p:nvPr/>
        </p:nvSpPr>
        <p:spPr>
          <a:xfrm>
            <a:off x="838199" y="3650827"/>
            <a:ext cx="10515599" cy="88053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7AC89B-066F-4BDB-9244-7FC928DDF142}"/>
              </a:ext>
            </a:extLst>
          </p:cNvPr>
          <p:cNvSpPr txBox="1"/>
          <p:nvPr/>
        </p:nvSpPr>
        <p:spPr>
          <a:xfrm>
            <a:off x="838199" y="3894667"/>
            <a:ext cx="472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Yanan Li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YaNanLi@bupt.edu.cn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5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D64F431-22CC-432F-90A3-860FE4B6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 of physical servers:</a:t>
            </a:r>
          </a:p>
          <a:p>
            <a:pPr lvl="1"/>
            <a:r>
              <a:rPr lang="en-US" altLang="zh-CN" dirty="0">
                <a:solidFill>
                  <a:srgbClr val="2F5597"/>
                </a:solidFill>
              </a:rPr>
              <a:t>Centralized cloud</a:t>
            </a:r>
            <a:r>
              <a:rPr lang="en-US" altLang="zh-CN" dirty="0"/>
              <a:t>: thousands or even millions;</a:t>
            </a:r>
          </a:p>
          <a:p>
            <a:pPr lvl="1"/>
            <a:r>
              <a:rPr lang="en-US" altLang="zh-CN" dirty="0">
                <a:solidFill>
                  <a:srgbClr val="2F5597"/>
                </a:solidFill>
              </a:rPr>
              <a:t>Each edge site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tens or hundreds.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CPU utilization [1]:</a:t>
            </a:r>
          </a:p>
          <a:p>
            <a:pPr lvl="1"/>
            <a:r>
              <a:rPr lang="en-US" altLang="zh-CN" dirty="0">
                <a:solidFill>
                  <a:srgbClr val="2F5597"/>
                </a:solidFill>
              </a:rPr>
              <a:t>Centralized cloud</a:t>
            </a:r>
            <a:r>
              <a:rPr lang="en-US" altLang="zh-CN" dirty="0"/>
              <a:t>: 47% VMs less than 10%;</a:t>
            </a:r>
          </a:p>
          <a:p>
            <a:pPr lvl="1"/>
            <a:r>
              <a:rPr lang="en-US" altLang="zh-CN" dirty="0">
                <a:solidFill>
                  <a:srgbClr val="2F5597"/>
                </a:solidFill>
              </a:rPr>
              <a:t>Edge platform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74% </a:t>
            </a:r>
            <a:r>
              <a:rPr lang="en-US" altLang="zh-CN" dirty="0"/>
              <a:t>VMs less than 10%.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268C3E-FB5F-437F-8460-23519724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limited and lower resource utilization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658FC-67A5-4B30-841A-D8C8CBCD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0EA6E-50DC-423E-A3E9-E1A0BA44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6F765-3DE5-4F56-BCFC-E656ECE4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A1F186-68A9-4B76-9C27-3AA1AC2A95AC}"/>
              </a:ext>
            </a:extLst>
          </p:cNvPr>
          <p:cNvSpPr txBox="1"/>
          <p:nvPr/>
        </p:nvSpPr>
        <p:spPr>
          <a:xfrm>
            <a:off x="899160" y="5807949"/>
            <a:ext cx="1039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[1] Xu, Mengwei, et al. "From cloud to edge: a first look at public edge platforms." 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IMC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2021.</a:t>
            </a:r>
          </a:p>
        </p:txBody>
      </p:sp>
    </p:spTree>
    <p:extLst>
      <p:ext uri="{BB962C8B-B14F-4D97-AF65-F5344CB8AC3E}">
        <p14:creationId xmlns:p14="http://schemas.microsoft.com/office/powerpoint/2010/main" val="53394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3BF5C9-5793-4AE3-A1EE-85BE1E0B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50A7-2D90-4395-87C8-9BBC1D2D7696}" type="datetime1">
              <a:rPr lang="zh-CN" altLang="en-US" smtClean="0"/>
              <a:t>2023-05-11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39FC6-8D30-4A84-BBC5-1697444F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68F7E-FAE3-4879-A9C7-39A4DED9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93EB1EC5-72C3-40A7-8464-B1AAA3499EB2}"/>
              </a:ext>
            </a:extLst>
          </p:cNvPr>
          <p:cNvSpPr txBox="1">
            <a:spLocks/>
          </p:cNvSpPr>
          <p:nvPr/>
        </p:nvSpPr>
        <p:spPr>
          <a:xfrm>
            <a:off x="838200" y="16452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For edge service providers (ESPs), how to </a:t>
            </a: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make the most of limited edge resources?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7EE417-B896-467D-9688-C7F632DD97CC}"/>
              </a:ext>
            </a:extLst>
          </p:cNvPr>
          <p:cNvGrpSpPr/>
          <p:nvPr/>
        </p:nvGrpSpPr>
        <p:grpSpPr>
          <a:xfrm>
            <a:off x="3420533" y="3481636"/>
            <a:ext cx="7023946" cy="1569660"/>
            <a:chOff x="3420533" y="3481636"/>
            <a:chExt cx="7023946" cy="15696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BD91F3-2C09-4BAC-9066-FE92E7CE8013}"/>
                </a:ext>
              </a:extLst>
            </p:cNvPr>
            <p:cNvSpPr txBox="1"/>
            <p:nvPr/>
          </p:nvSpPr>
          <p:spPr>
            <a:xfrm>
              <a:off x="3420533" y="3481636"/>
              <a:ext cx="141897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>
                  <a:solidFill>
                    <a:schemeClr val="accent1">
                      <a:lumMod val="75000"/>
                    </a:schemeClr>
                  </a:solidFill>
                </a:rPr>
                <a:t>💡</a:t>
              </a:r>
              <a:endParaRPr lang="zh-CN" altLang="en-US" sz="3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7D7EB2-56EB-485D-9FA4-6A4CD6E6BC20}"/>
                </a:ext>
              </a:extLst>
            </p:cNvPr>
            <p:cNvSpPr txBox="1"/>
            <p:nvPr/>
          </p:nvSpPr>
          <p:spPr>
            <a:xfrm>
              <a:off x="4714239" y="3943300"/>
              <a:ext cx="573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</a:rPr>
                <a:t>Edge workload forecasting</a:t>
              </a:r>
              <a:endParaRPr lang="zh-CN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314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4C251C-770B-4679-809E-BFA276E6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8360" cy="4351338"/>
          </a:xfrm>
        </p:spPr>
        <p:txBody>
          <a:bodyPr/>
          <a:lstStyle/>
          <a:p>
            <a:r>
              <a:rPr lang="en-US" altLang="zh-CN" dirty="0"/>
              <a:t>Usage: </a:t>
            </a:r>
          </a:p>
          <a:p>
            <a:pPr lvl="1"/>
            <a:r>
              <a:rPr lang="en-US" altLang="zh-CN" dirty="0"/>
              <a:t>Resource provisioning;</a:t>
            </a:r>
          </a:p>
          <a:p>
            <a:pPr lvl="1"/>
            <a:r>
              <a:rPr lang="en-US" altLang="zh-CN" dirty="0"/>
              <a:t>Request offload scheduling;</a:t>
            </a:r>
          </a:p>
          <a:p>
            <a:pPr lvl="1"/>
            <a:r>
              <a:rPr lang="en-US" altLang="zh-CN" dirty="0"/>
              <a:t>Adaptive bitrate (ABR) schemes.</a:t>
            </a:r>
          </a:p>
          <a:p>
            <a:r>
              <a:rPr lang="en-US" altLang="zh-CN" dirty="0"/>
              <a:t>Effect: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>
                <a:solidFill>
                  <a:srgbClr val="0070C0"/>
                </a:solidFill>
              </a:rPr>
              <a:t>NSDI’21</a:t>
            </a:r>
            <a:r>
              <a:rPr lang="en-US" altLang="zh-CN" dirty="0"/>
              <a:t>] Reduce operating costs up to </a:t>
            </a:r>
            <a:r>
              <a:rPr lang="en-US" altLang="zh-CN" dirty="0">
                <a:solidFill>
                  <a:srgbClr val="FF0000"/>
                </a:solidFill>
              </a:rPr>
              <a:t>65%;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en-US" altLang="zh-CN" dirty="0">
                <a:solidFill>
                  <a:srgbClr val="0070C0"/>
                </a:solidFill>
              </a:rPr>
              <a:t>WWW’21</a:t>
            </a:r>
            <a:r>
              <a:rPr lang="en-US" altLang="zh-CN" dirty="0"/>
              <a:t>] Improve user experience more than </a:t>
            </a:r>
            <a:r>
              <a:rPr lang="en-US" altLang="zh-CN" dirty="0">
                <a:solidFill>
                  <a:srgbClr val="FF0000"/>
                </a:solidFill>
              </a:rPr>
              <a:t>30%.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6C2127-7197-4CF4-BF8F-DD0B973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Workload forecasting is the cornerstone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EACA3-7DCA-4397-890F-D14DB67F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444E2-F797-467B-9637-A55D3FC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7517A-B6CA-4AC9-9CC9-5169369E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5A4BBC-8716-45C1-8C31-58511B4D6801}"/>
              </a:ext>
            </a:extLst>
          </p:cNvPr>
          <p:cNvSpPr txBox="1"/>
          <p:nvPr/>
        </p:nvSpPr>
        <p:spPr>
          <a:xfrm>
            <a:off x="977900" y="5253633"/>
            <a:ext cx="1055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[2] Singh, Rachee, et al. "Cost-effective cloud </a:t>
            </a:r>
            <a:r>
              <a:rPr lang="en-US" altLang="zh-CN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dge </a:t>
            </a:r>
            <a:r>
              <a:rPr lang="en-US" altLang="zh-CN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raffic </a:t>
            </a:r>
            <a:r>
              <a:rPr lang="en-US" altLang="zh-CN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ngineering with cascara." 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NSDI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2021.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[3] Ye, Fanghua, et al. "Outlier-resilient web service QoS prediction."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WWW. </a:t>
            </a:r>
            <a:r>
              <a:rPr lang="en-US" altLang="zh-CN" b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2021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zh-CN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937D88-CB7C-4FF6-8023-BDC13A2E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</a:rPr>
              <a:t>“Edge-only” methods.</a:t>
            </a:r>
            <a:r>
              <a:rPr lang="en-US" altLang="zh-CN" dirty="0"/>
              <a:t> Each edge site deploys their model separately and individually to only capture the correlation among VMs of same edge sites, namely intra-site correlations.                             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Limitations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it does not (or poorly) consider the </a:t>
            </a:r>
            <a:r>
              <a:rPr lang="en-US" altLang="zh-CN" sz="2800" dirty="0">
                <a:solidFill>
                  <a:srgbClr val="FF0000"/>
                </a:solidFill>
              </a:rPr>
              <a:t>inter-site</a:t>
            </a:r>
            <a:r>
              <a:rPr lang="en-US" altLang="zh-CN" sz="2800" dirty="0"/>
              <a:t> correlations.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</a:rPr>
              <a:t>“Cloud-only” methods.</a:t>
            </a:r>
            <a:r>
              <a:rPr lang="en-US" altLang="zh-CN" dirty="0"/>
              <a:t> Each edge site transmit the whole workload data to the centralized cloud for centralized model training and inference. </a:t>
            </a:r>
            <a:r>
              <a:rPr lang="en-US" altLang="zh-CN" sz="2800" dirty="0">
                <a:solidFill>
                  <a:srgbClr val="FF0000"/>
                </a:solidFill>
              </a:rPr>
              <a:t>Limitations:</a:t>
            </a:r>
            <a:r>
              <a:rPr lang="en-US" altLang="zh-CN" dirty="0"/>
              <a:t> 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600" dirty="0"/>
              <a:t>Huge data transmission overhead; 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600" dirty="0"/>
              <a:t>Additional time consumption of large models’ training and inferencing;</a:t>
            </a:r>
            <a:endParaRPr lang="zh-CN" altLang="en-US" sz="2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7CE716-622C-4558-A02F-821F66C6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Forecasting Methods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B03DC-2886-4670-AFE2-B758D246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B4958-811F-4F1F-9C98-CA9D07AF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6A113-95A4-4DD9-BA7F-E7EE0649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80F40C-5130-240A-9660-8707DD6D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600" dirty="0">
                <a:solidFill>
                  <a:srgbClr val="0070C0"/>
                </a:solidFill>
              </a:rPr>
              <a:t>DNN model partition</a:t>
            </a:r>
            <a:r>
              <a:rPr lang="en-US" altLang="zh-CN" dirty="0"/>
              <a:t> divides the giant model into different sub-models and deploys them on the cloud and the edge separately.       </a:t>
            </a:r>
            <a:r>
              <a:rPr lang="en-US" altLang="zh-CN" dirty="0">
                <a:solidFill>
                  <a:srgbClr val="FF0000"/>
                </a:solidFill>
              </a:rPr>
              <a:t>Limitations</a:t>
            </a:r>
            <a:r>
              <a:rPr lang="en-US" altLang="zh-CN" dirty="0"/>
              <a:t>: it is mainly applied to </a:t>
            </a:r>
            <a:r>
              <a:rPr lang="en-US" altLang="zh-CN" dirty="0">
                <a:solidFill>
                  <a:srgbClr val="FF0000"/>
                </a:solidFill>
              </a:rPr>
              <a:t>model inference</a:t>
            </a:r>
            <a:r>
              <a:rPr lang="en-US" altLang="zh-CN" dirty="0"/>
              <a:t> and need an </a:t>
            </a:r>
            <a:r>
              <a:rPr lang="en-US" altLang="zh-CN" dirty="0">
                <a:solidFill>
                  <a:srgbClr val="FF0000"/>
                </a:solidFill>
              </a:rPr>
              <a:t>offline profiling phase</a:t>
            </a:r>
            <a:r>
              <a:rPr lang="en-US" altLang="zh-CN" dirty="0"/>
              <a:t> for each edge site and cloud pair separately.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sz="2600" dirty="0">
                <a:solidFill>
                  <a:srgbClr val="0070C0"/>
                </a:solidFill>
              </a:rPr>
              <a:t>Federated learning</a:t>
            </a:r>
            <a:r>
              <a:rPr lang="en-US" altLang="zh-CN" dirty="0"/>
              <a:t> is another type of collaboration paradigm to training DNN models on data distributed participants.</a:t>
            </a:r>
            <a:r>
              <a:rPr lang="zh-CN" altLang="en-US" dirty="0"/>
              <a:t>            </a:t>
            </a:r>
            <a:r>
              <a:rPr lang="en-US" altLang="zh-CN" dirty="0">
                <a:solidFill>
                  <a:srgbClr val="FF0000"/>
                </a:solidFill>
              </a:rPr>
              <a:t>Limitations</a:t>
            </a:r>
            <a:r>
              <a:rPr lang="en-US" altLang="zh-CN" dirty="0"/>
              <a:t>: it requires all participants to train </a:t>
            </a:r>
            <a:r>
              <a:rPr lang="en-US" altLang="zh-CN" dirty="0">
                <a:solidFill>
                  <a:srgbClr val="FF0000"/>
                </a:solidFill>
              </a:rPr>
              <a:t>a common model</a:t>
            </a:r>
            <a:r>
              <a:rPr lang="en-US" altLang="zh-CN" dirty="0"/>
              <a:t>, which cannot be directly applied to workload forecasting scenario, since each edge site generally has a different number of VMs.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841A70-F8B2-E629-E42E-EFB96A30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Collaboration Methods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96FF2-A757-D8D3-0FAF-229A2415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B7AED-D443-E620-2D40-CD54C753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1C341-008C-1CD5-0FB5-146DF164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4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DC659A-8B90-407B-8192-1D21E8A9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476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It mainly consists of two stages: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The global stage </a:t>
            </a:r>
            <a:r>
              <a:rPr lang="en-US" altLang="zh-CN" dirty="0"/>
              <a:t>performs </a:t>
            </a:r>
            <a:r>
              <a:rPr lang="en-US" altLang="zh-CN" dirty="0">
                <a:solidFill>
                  <a:schemeClr val="accent2"/>
                </a:solidFill>
              </a:rPr>
              <a:t>coarse-grained spatial-temporal </a:t>
            </a:r>
            <a:r>
              <a:rPr lang="en-US" altLang="zh-CN" dirty="0"/>
              <a:t>forecasting at the centralized cloud;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local stage performs fine-grained spatial-temporal forecasting at each edge site.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final forecasting results combine both the intra-site and inter-site correlations.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F59CC-E89C-494C-9161-9322F15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ELASTIC: A Collaborative Cloud-Edge Approach</a:t>
            </a:r>
            <a:endParaRPr lang="zh-CN" altLang="en-US" sz="4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08C9-2A38-49BC-AD4D-9D221486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DBFF0-54FD-4A52-A53E-2A66ECEE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E2D24-F81C-4D72-9C76-06B25F56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935BC9-FAA8-4651-947C-3214837B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77" y="1690688"/>
            <a:ext cx="6312107" cy="4142648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727935D-BE0E-4997-BF73-D126B5179CD7}"/>
              </a:ext>
            </a:extLst>
          </p:cNvPr>
          <p:cNvSpPr/>
          <p:nvPr/>
        </p:nvSpPr>
        <p:spPr>
          <a:xfrm>
            <a:off x="5717178" y="1621639"/>
            <a:ext cx="6152606" cy="4280746"/>
          </a:xfrm>
          <a:custGeom>
            <a:avLst/>
            <a:gdLst>
              <a:gd name="connsiteX0" fmla="*/ 20320 w 6488853"/>
              <a:gd name="connsiteY0" fmla="*/ 3454400 h 4280746"/>
              <a:gd name="connsiteX1" fmla="*/ 3413760 w 6488853"/>
              <a:gd name="connsiteY1" fmla="*/ 3461173 h 4280746"/>
              <a:gd name="connsiteX2" fmla="*/ 3434080 w 6488853"/>
              <a:gd name="connsiteY2" fmla="*/ 0 h 4280746"/>
              <a:gd name="connsiteX3" fmla="*/ 6488853 w 6488853"/>
              <a:gd name="connsiteY3" fmla="*/ 6773 h 4280746"/>
              <a:gd name="connsiteX4" fmla="*/ 6488853 w 6488853"/>
              <a:gd name="connsiteY4" fmla="*/ 4280746 h 4280746"/>
              <a:gd name="connsiteX5" fmla="*/ 0 w 6488853"/>
              <a:gd name="connsiteY5" fmla="*/ 4280746 h 4280746"/>
              <a:gd name="connsiteX6" fmla="*/ 20320 w 6488853"/>
              <a:gd name="connsiteY6" fmla="*/ 3454400 h 428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8853" h="4280746">
                <a:moveTo>
                  <a:pt x="20320" y="3454400"/>
                </a:moveTo>
                <a:lnTo>
                  <a:pt x="3413760" y="3461173"/>
                </a:lnTo>
                <a:lnTo>
                  <a:pt x="3434080" y="0"/>
                </a:lnTo>
                <a:lnTo>
                  <a:pt x="6488853" y="6773"/>
                </a:lnTo>
                <a:lnTo>
                  <a:pt x="6488853" y="4280746"/>
                </a:lnTo>
                <a:lnTo>
                  <a:pt x="0" y="4280746"/>
                </a:lnTo>
                <a:cubicBezTo>
                  <a:pt x="2258" y="4003039"/>
                  <a:pt x="4515" y="3725333"/>
                  <a:pt x="20320" y="3454400"/>
                </a:cubicBezTo>
                <a:close/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DC659A-8B90-407B-8192-1D21E8A9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12" y="1743505"/>
            <a:ext cx="503476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It mainly consists of two stages: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global stage performs coarse-grained spatial-temporal forecasting at the centralized cloud;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The local stage </a:t>
            </a:r>
            <a:r>
              <a:rPr lang="en-US" altLang="zh-CN" dirty="0"/>
              <a:t>performs </a:t>
            </a:r>
            <a:r>
              <a:rPr lang="en-US" altLang="zh-CN" dirty="0">
                <a:solidFill>
                  <a:srgbClr val="0070C0"/>
                </a:solidFill>
              </a:rPr>
              <a:t>fine-grained</a:t>
            </a:r>
            <a:r>
              <a:rPr lang="en-US" altLang="zh-CN" dirty="0"/>
              <a:t> spatial-temporal forecasting at each edge site.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final forecasting results combine both the intra-site and inter-site correlations.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FF59CC-E89C-494C-9161-9322F15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ELASTIC: A Collaborative Cloud-Edge Approach</a:t>
            </a:r>
            <a:endParaRPr lang="zh-CN" altLang="en-US" sz="4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08C9-2A38-49BC-AD4D-9D221486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2B3D-2D15-437A-A353-6515817C0305}" type="datetime1">
              <a:rPr lang="zh-CN" altLang="en-US" smtClean="0"/>
              <a:t>2023-05-11</a:t>
            </a:fld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DBFF0-54FD-4A52-A53E-2A66ECEE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ELASTIC: Edge Workload Forecasting based on Collaborative Cloud-Edge Deep Learning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E2D24-F81C-4D72-9C76-06B25F56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BFFB2-FEA3-4A0E-83E0-DB7085FC4D4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935BC9-FAA8-4651-947C-3214837B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77" y="1690688"/>
            <a:ext cx="6312107" cy="4142648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A734A3D-E6CF-493A-8A41-476424B13684}"/>
              </a:ext>
            </a:extLst>
          </p:cNvPr>
          <p:cNvSpPr/>
          <p:nvPr/>
        </p:nvSpPr>
        <p:spPr>
          <a:xfrm>
            <a:off x="5635577" y="1629728"/>
            <a:ext cx="3237653" cy="3406987"/>
          </a:xfrm>
          <a:custGeom>
            <a:avLst/>
            <a:gdLst>
              <a:gd name="connsiteX0" fmla="*/ 27093 w 3237653"/>
              <a:gd name="connsiteY0" fmla="*/ 27094 h 3406987"/>
              <a:gd name="connsiteX1" fmla="*/ 0 w 3237653"/>
              <a:gd name="connsiteY1" fmla="*/ 3406987 h 3406987"/>
              <a:gd name="connsiteX2" fmla="*/ 3237653 w 3237653"/>
              <a:gd name="connsiteY2" fmla="*/ 3406987 h 3406987"/>
              <a:gd name="connsiteX3" fmla="*/ 3237653 w 3237653"/>
              <a:gd name="connsiteY3" fmla="*/ 0 h 3406987"/>
              <a:gd name="connsiteX4" fmla="*/ 27093 w 3237653"/>
              <a:gd name="connsiteY4" fmla="*/ 27094 h 340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7653" h="3406987">
                <a:moveTo>
                  <a:pt x="27093" y="27094"/>
                </a:moveTo>
                <a:lnTo>
                  <a:pt x="0" y="3406987"/>
                </a:lnTo>
                <a:lnTo>
                  <a:pt x="3237653" y="3406987"/>
                </a:lnTo>
                <a:lnTo>
                  <a:pt x="3237653" y="0"/>
                </a:lnTo>
                <a:lnTo>
                  <a:pt x="27093" y="27094"/>
                </a:lnTo>
                <a:close/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98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1729</Words>
  <Application>Microsoft Office PowerPoint</Application>
  <PresentationFormat>宽屏</PresentationFormat>
  <Paragraphs>222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 ELASTIC: Edge Workload Forecasting based on Collaborative Cloud-Edge Deep Learning</vt:lpstr>
      <vt:lpstr>Background-Edge is Gaining Momentum</vt:lpstr>
      <vt:lpstr>More limited and lower resource utilization</vt:lpstr>
      <vt:lpstr>PowerPoint 演示文稿</vt:lpstr>
      <vt:lpstr>Workload forecasting is the cornerstone</vt:lpstr>
      <vt:lpstr>Existing Forecasting Methods</vt:lpstr>
      <vt:lpstr>Existing Collaboration Methods</vt:lpstr>
      <vt:lpstr>ELASTIC: A Collaborative Cloud-Edge Approach</vt:lpstr>
      <vt:lpstr>ELASTIC: A Collaborative Cloud-Edge Approach</vt:lpstr>
      <vt:lpstr>Global Stage </vt:lpstr>
      <vt:lpstr>Global Stage </vt:lpstr>
      <vt:lpstr>Local Stage </vt:lpstr>
      <vt:lpstr>Local Stage </vt:lpstr>
      <vt:lpstr>Complexity Analysis</vt:lpstr>
      <vt:lpstr>Evaluation Setup</vt:lpstr>
      <vt:lpstr>Comparison with SOTA Methods</vt:lpstr>
      <vt:lpstr>Ablation Studies of ELASTIC</vt:lpstr>
      <vt:lpstr>Time Consumption</vt:lpstr>
      <vt:lpstr>Our Contributions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ELASTIC: Edge Workload Forecasting based on Collaborative Cloud-Edge Deep Learning</dc:title>
  <dc:creator>李 亚楠</dc:creator>
  <cp:lastModifiedBy>李 亚楠</cp:lastModifiedBy>
  <cp:revision>150</cp:revision>
  <dcterms:created xsi:type="dcterms:W3CDTF">2023-02-10T12:03:51Z</dcterms:created>
  <dcterms:modified xsi:type="dcterms:W3CDTF">2023-05-11T15:45:35Z</dcterms:modified>
</cp:coreProperties>
</file>