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133" y="76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4AE5-A1A0-4DCF-B4DD-57D618693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B0A9D01-8DA8-43E4-979D-931361386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0C0C102-40D4-45D5-9637-860F419AD7B1}"/>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FED27420-3390-433B-91CA-6EEC4E0FE00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15609D-5B0C-454D-A677-01345D74713E}"/>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422239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7D5-C868-4BA2-8A67-18569CA299B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99A65D-5303-4614-BF24-DCAF311BB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FFC643-F1C5-417A-9742-505AADEEB69C}"/>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2C3A9237-91BC-43C4-BB7B-99DB08681CA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20D43A-F8BD-4660-BCCC-6EFBAD55A5B7}"/>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81082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5CA06-50A8-46CC-9696-107835A6A3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6AC6906-883A-4364-A333-C63B56568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C1C3437-B4EF-492A-A277-433109228D69}"/>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FF2C2B09-C104-4228-A75B-7CB7AA4C96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D9F2C31-CFDF-408B-B332-E0F2531F1280}"/>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244897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069D-E6F3-4E6E-A3A9-D6919E7BD66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176F608-43CC-4948-9A9B-CFD6AE985A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45CF609-10FB-462C-9BF9-6E50EAD37C7B}"/>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D63859F8-90F2-41E1-8784-F47D72E8FC7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89FAD53-36AA-456E-9A58-59B0E050BB9C}"/>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377330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A263-824C-4F81-84C6-E3B7CAB7C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0DA7A0F-14CA-4A5E-814F-EC0AF89FB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6515C-93F2-4F88-B863-3CCDAA691661}"/>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BF0C5AB1-9029-4941-A16A-07483DFEE18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5C0113-2655-407E-99E1-95F01C613B66}"/>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209571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CE4D-4B87-4F16-AE9B-43D05D6EE7A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8F75893-7156-49BE-AB69-6B1E2F32FC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A930FBC-3E07-4D2E-B85B-ADF26FCEE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CEAD03E-C671-4122-A24E-3AA1E69E29EB}"/>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6" name="Footer Placeholder 5">
            <a:extLst>
              <a:ext uri="{FF2B5EF4-FFF2-40B4-BE49-F238E27FC236}">
                <a16:creationId xmlns:a16="http://schemas.microsoft.com/office/drawing/2014/main" id="{A50ED9D1-7085-4879-988E-DFE8F901FB5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8123B27-8AB9-49C8-AFA9-55C4D368E319}"/>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356211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964E-84E0-4EA6-A44B-690EC15A985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39436C6-BE90-409B-952D-E25510C91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B9493-3BB8-4164-9489-2B4C382551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26ADB68-34E1-415E-BD50-A1EF228DD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2F07D-B03E-4DF4-9EC5-624F100BE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7864120-C80C-4093-B83B-7D004A971373}"/>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8" name="Footer Placeholder 7">
            <a:extLst>
              <a:ext uri="{FF2B5EF4-FFF2-40B4-BE49-F238E27FC236}">
                <a16:creationId xmlns:a16="http://schemas.microsoft.com/office/drawing/2014/main" id="{8A269752-083C-4FEB-AE82-9A89E109172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9F0C9C1-B2C7-4874-8142-192250CDCB0F}"/>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3875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09C4-D541-4EF8-A097-11475A5F3A5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3E90FFF-64DD-4021-B489-4AFF91152420}"/>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4" name="Footer Placeholder 3">
            <a:extLst>
              <a:ext uri="{FF2B5EF4-FFF2-40B4-BE49-F238E27FC236}">
                <a16:creationId xmlns:a16="http://schemas.microsoft.com/office/drawing/2014/main" id="{DA8E9073-B130-4888-B513-5A7849C1CB2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F5DC206-9C6D-4F56-9569-FAF49CF884BC}"/>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35458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AC64A-46B4-4F78-AA1A-BFCCAA395F68}"/>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3" name="Footer Placeholder 2">
            <a:extLst>
              <a:ext uri="{FF2B5EF4-FFF2-40B4-BE49-F238E27FC236}">
                <a16:creationId xmlns:a16="http://schemas.microsoft.com/office/drawing/2014/main" id="{29DD2BF5-4184-47D7-B7C1-8935B21063A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DA6B5C6-5B85-4C7E-AC78-9ACF0E0EE3A3}"/>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258093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B8A2-9458-4D25-B776-9B4B352C2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FA9A676-EA1F-4EA4-809C-9E6A737A0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27FF716-2330-46D3-9705-5205B196A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38270-67E9-4099-A5DE-AF7503CCC201}"/>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6" name="Footer Placeholder 5">
            <a:extLst>
              <a:ext uri="{FF2B5EF4-FFF2-40B4-BE49-F238E27FC236}">
                <a16:creationId xmlns:a16="http://schemas.microsoft.com/office/drawing/2014/main" id="{28C0F5D0-1FDC-4D33-A6CA-AE36BCBFEE2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3E4EA4F-26E6-420F-A1C3-D0A23458C120}"/>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275477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4087-3F05-41A8-912A-11A028BA5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7C297D3-5AD3-40B7-8DB9-03A191F79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ECF45DC-7C47-46CB-9F5F-44E6B6A4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6A8AB-1226-4748-BE7F-ED320CBFC1F8}"/>
              </a:ext>
            </a:extLst>
          </p:cNvPr>
          <p:cNvSpPr>
            <a:spLocks noGrp="1"/>
          </p:cNvSpPr>
          <p:nvPr>
            <p:ph type="dt" sz="half" idx="10"/>
          </p:nvPr>
        </p:nvSpPr>
        <p:spPr/>
        <p:txBody>
          <a:bodyPr/>
          <a:lstStyle/>
          <a:p>
            <a:fld id="{FD13E382-1EF5-4DB5-B40E-9A7E351E314B}" type="datetimeFigureOut">
              <a:rPr lang="en-ID" smtClean="0"/>
              <a:t>10/04/2024</a:t>
            </a:fld>
            <a:endParaRPr lang="en-ID"/>
          </a:p>
        </p:txBody>
      </p:sp>
      <p:sp>
        <p:nvSpPr>
          <p:cNvPr id="6" name="Footer Placeholder 5">
            <a:extLst>
              <a:ext uri="{FF2B5EF4-FFF2-40B4-BE49-F238E27FC236}">
                <a16:creationId xmlns:a16="http://schemas.microsoft.com/office/drawing/2014/main" id="{44128757-C552-454D-86F8-081BBDC4CA3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BB4104F-B410-4318-9522-AA6A9C18F2E8}"/>
              </a:ext>
            </a:extLst>
          </p:cNvPr>
          <p:cNvSpPr>
            <a:spLocks noGrp="1"/>
          </p:cNvSpPr>
          <p:nvPr>
            <p:ph type="sldNum" sz="quarter" idx="12"/>
          </p:nvPr>
        </p:nvSpPr>
        <p:spPr/>
        <p:txBody>
          <a:bodyPr/>
          <a:lstStyle/>
          <a:p>
            <a:fld id="{27D515F2-5281-4F29-9A5C-3C1F55C078C3}" type="slidenum">
              <a:rPr lang="en-ID" smtClean="0"/>
              <a:t>‹#›</a:t>
            </a:fld>
            <a:endParaRPr lang="en-ID"/>
          </a:p>
        </p:txBody>
      </p:sp>
    </p:spTree>
    <p:extLst>
      <p:ext uri="{BB962C8B-B14F-4D97-AF65-F5344CB8AC3E}">
        <p14:creationId xmlns:p14="http://schemas.microsoft.com/office/powerpoint/2010/main" val="112251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20FB2-6FD4-41CD-AF54-87AECDD0F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7498CCD-FAE1-41EB-8731-22F7BEE9F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33EBCA3-8AA3-4791-9B07-AC4CBFC99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3E382-1EF5-4DB5-B40E-9A7E351E314B}" type="datetimeFigureOut">
              <a:rPr lang="en-ID" smtClean="0"/>
              <a:t>10/04/2024</a:t>
            </a:fld>
            <a:endParaRPr lang="en-ID"/>
          </a:p>
        </p:txBody>
      </p:sp>
      <p:sp>
        <p:nvSpPr>
          <p:cNvPr id="5" name="Footer Placeholder 4">
            <a:extLst>
              <a:ext uri="{FF2B5EF4-FFF2-40B4-BE49-F238E27FC236}">
                <a16:creationId xmlns:a16="http://schemas.microsoft.com/office/drawing/2014/main" id="{C663CE4D-E203-44C3-BD2C-2B5E9832C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7DCA04F-E5A3-4535-8072-51741CCE1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515F2-5281-4F29-9A5C-3C1F55C078C3}" type="slidenum">
              <a:rPr lang="en-ID" smtClean="0"/>
              <a:t>‹#›</a:t>
            </a:fld>
            <a:endParaRPr lang="en-ID"/>
          </a:p>
        </p:txBody>
      </p:sp>
    </p:spTree>
    <p:extLst>
      <p:ext uri="{BB962C8B-B14F-4D97-AF65-F5344CB8AC3E}">
        <p14:creationId xmlns:p14="http://schemas.microsoft.com/office/powerpoint/2010/main" val="280074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4FEB0E-2286-46EE-815E-158C6023BC7A}"/>
              </a:ext>
            </a:extLst>
          </p:cNvPr>
          <p:cNvSpPr txBox="1"/>
          <p:nvPr/>
        </p:nvSpPr>
        <p:spPr>
          <a:xfrm>
            <a:off x="168834" y="1744378"/>
            <a:ext cx="4603793" cy="1569660"/>
          </a:xfrm>
          <a:prstGeom prst="rect">
            <a:avLst/>
          </a:prstGeom>
          <a:noFill/>
        </p:spPr>
        <p:txBody>
          <a:bodyPr wrap="square" rtlCol="0">
            <a:spAutoFit/>
          </a:bodyPr>
          <a:lstStyle/>
          <a:p>
            <a:pPr algn="r"/>
            <a:r>
              <a:rPr lang="en-US" sz="1600" dirty="0">
                <a:latin typeface="Bahnschrift Light" panose="020B0502040204020203" pitchFamily="34" charset="0"/>
              </a:rPr>
              <a:t>How</a:t>
            </a:r>
            <a:r>
              <a:rPr lang="en-US" sz="1400" dirty="0">
                <a:latin typeface="Bahnschrift Light" panose="020B0502040204020203" pitchFamily="34" charset="0"/>
              </a:rPr>
              <a:t> </a:t>
            </a:r>
          </a:p>
          <a:p>
            <a:pPr algn="r"/>
            <a:r>
              <a:rPr lang="en-US" sz="2400" b="1" dirty="0">
                <a:solidFill>
                  <a:schemeClr val="accent6">
                    <a:lumMod val="75000"/>
                  </a:schemeClr>
                </a:solidFill>
                <a:latin typeface="Bahnschrift Light" panose="020B0502040204020203" pitchFamily="34" charset="0"/>
              </a:rPr>
              <a:t>Park Connector Network </a:t>
            </a:r>
          </a:p>
          <a:p>
            <a:pPr algn="r"/>
            <a:r>
              <a:rPr lang="en-US" sz="1600" dirty="0">
                <a:latin typeface="Bahnschrift Light" panose="020B0502040204020203" pitchFamily="34" charset="0"/>
              </a:rPr>
              <a:t>Planning Effectively </a:t>
            </a:r>
          </a:p>
          <a:p>
            <a:pPr algn="r"/>
            <a:r>
              <a:rPr lang="en-US" sz="2400" b="1" dirty="0">
                <a:solidFill>
                  <a:schemeClr val="accent6">
                    <a:lumMod val="75000"/>
                  </a:schemeClr>
                </a:solidFill>
                <a:latin typeface="Bahnschrift Light" panose="020B0502040204020203" pitchFamily="34" charset="0"/>
              </a:rPr>
              <a:t>Support Daily Activities</a:t>
            </a:r>
            <a:r>
              <a:rPr lang="en-US" sz="1600" dirty="0">
                <a:solidFill>
                  <a:schemeClr val="accent6">
                    <a:lumMod val="75000"/>
                  </a:schemeClr>
                </a:solidFill>
                <a:latin typeface="Bahnschrift Light" panose="020B0502040204020203" pitchFamily="34" charset="0"/>
              </a:rPr>
              <a:t> </a:t>
            </a:r>
          </a:p>
          <a:p>
            <a:pPr algn="r"/>
            <a:r>
              <a:rPr lang="en-US" sz="1600" dirty="0">
                <a:latin typeface="Bahnschrift Light" panose="020B0502040204020203" pitchFamily="34" charset="0"/>
              </a:rPr>
              <a:t>for </a:t>
            </a:r>
            <a:r>
              <a:rPr lang="en-US" sz="1600" b="1" dirty="0">
                <a:latin typeface="Bahnschrift Light" panose="020B0502040204020203" pitchFamily="34" charset="0"/>
              </a:rPr>
              <a:t>People</a:t>
            </a:r>
            <a:r>
              <a:rPr lang="en-US" sz="1600" dirty="0">
                <a:latin typeface="Bahnschrift Light" panose="020B0502040204020203" pitchFamily="34" charset="0"/>
              </a:rPr>
              <a:t> in Singapore?</a:t>
            </a:r>
            <a:endParaRPr lang="en-ID" sz="2000" dirty="0">
              <a:latin typeface="Bahnschrift Light" panose="020B0502040204020203" pitchFamily="34" charset="0"/>
            </a:endParaRPr>
          </a:p>
        </p:txBody>
      </p:sp>
      <p:pic>
        <p:nvPicPr>
          <p:cNvPr id="1032" name="Picture 8">
            <a:extLst>
              <a:ext uri="{FF2B5EF4-FFF2-40B4-BE49-F238E27FC236}">
                <a16:creationId xmlns:a16="http://schemas.microsoft.com/office/drawing/2014/main" id="{DE433D4C-6050-486C-81B9-AF75795EA2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92" b="32819"/>
          <a:stretch/>
        </p:blipFill>
        <p:spPr bwMode="auto">
          <a:xfrm>
            <a:off x="4865226" y="0"/>
            <a:ext cx="7326774" cy="68676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15A80A4-ECBC-4555-9EB0-EB0FEA0EC25B}"/>
              </a:ext>
            </a:extLst>
          </p:cNvPr>
          <p:cNvSpPr txBox="1"/>
          <p:nvPr/>
        </p:nvSpPr>
        <p:spPr>
          <a:xfrm>
            <a:off x="215133" y="6189258"/>
            <a:ext cx="4603793" cy="523220"/>
          </a:xfrm>
          <a:prstGeom prst="rect">
            <a:avLst/>
          </a:prstGeom>
          <a:noFill/>
        </p:spPr>
        <p:txBody>
          <a:bodyPr wrap="square" rtlCol="0">
            <a:spAutoFit/>
          </a:bodyPr>
          <a:lstStyle/>
          <a:p>
            <a:pPr algn="r"/>
            <a:r>
              <a:rPr lang="en-US" sz="1400" dirty="0">
                <a:latin typeface="Bahnschrift Light" panose="020B0502040204020203" pitchFamily="34" charset="0"/>
              </a:rPr>
              <a:t>Judah Yosia. 1008352</a:t>
            </a:r>
          </a:p>
          <a:p>
            <a:pPr algn="r"/>
            <a:r>
              <a:rPr lang="en-US" sz="1400" dirty="0">
                <a:latin typeface="Bahnschrift Light" panose="020B0502040204020203" pitchFamily="34" charset="0"/>
              </a:rPr>
              <a:t>Michael S. Susanto. 1008350</a:t>
            </a:r>
            <a:endParaRPr lang="en-ID" dirty="0">
              <a:latin typeface="Bahnschrift Light" panose="020B0502040204020203" pitchFamily="34" charset="0"/>
            </a:endParaRPr>
          </a:p>
        </p:txBody>
      </p:sp>
    </p:spTree>
    <p:extLst>
      <p:ext uri="{BB962C8B-B14F-4D97-AF65-F5344CB8AC3E}">
        <p14:creationId xmlns:p14="http://schemas.microsoft.com/office/powerpoint/2010/main" val="286207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DAE43-46AB-46FD-8CD0-CB46FEBBB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226" y="898011"/>
            <a:ext cx="7117055" cy="5061978"/>
          </a:xfrm>
          <a:prstGeom prst="rect">
            <a:avLst/>
          </a:prstGeom>
        </p:spPr>
      </p:pic>
      <p:sp>
        <p:nvSpPr>
          <p:cNvPr id="6" name="TextBox 5">
            <a:extLst>
              <a:ext uri="{FF2B5EF4-FFF2-40B4-BE49-F238E27FC236}">
                <a16:creationId xmlns:a16="http://schemas.microsoft.com/office/drawing/2014/main" id="{E75F74B8-CB6B-4019-A79F-6F650D4DFC29}"/>
              </a:ext>
            </a:extLst>
          </p:cNvPr>
          <p:cNvSpPr txBox="1"/>
          <p:nvPr/>
        </p:nvSpPr>
        <p:spPr>
          <a:xfrm>
            <a:off x="8327620" y="458041"/>
            <a:ext cx="3654661" cy="338554"/>
          </a:xfrm>
          <a:prstGeom prst="rect">
            <a:avLst/>
          </a:prstGeom>
          <a:noFill/>
        </p:spPr>
        <p:txBody>
          <a:bodyPr wrap="square" rtlCol="0">
            <a:spAutoFit/>
          </a:bodyPr>
          <a:lstStyle/>
          <a:p>
            <a:pPr algn="r"/>
            <a:r>
              <a:rPr lang="en-US" sz="1600" b="1" dirty="0">
                <a:latin typeface="Bahnschrift Light" panose="020B0502040204020203" pitchFamily="34" charset="0"/>
              </a:rPr>
              <a:t>Singapore’s Park Connector Network</a:t>
            </a:r>
            <a:endParaRPr lang="en-ID" sz="2000" b="1" dirty="0">
              <a:latin typeface="Bahnschrift Light" panose="020B0502040204020203" pitchFamily="34" charset="0"/>
            </a:endParaRPr>
          </a:p>
        </p:txBody>
      </p:sp>
      <p:sp>
        <p:nvSpPr>
          <p:cNvPr id="13" name="TextBox 12">
            <a:extLst>
              <a:ext uri="{FF2B5EF4-FFF2-40B4-BE49-F238E27FC236}">
                <a16:creationId xmlns:a16="http://schemas.microsoft.com/office/drawing/2014/main" id="{10B5A890-6235-46AD-9725-09D4341FCD72}"/>
              </a:ext>
            </a:extLst>
          </p:cNvPr>
          <p:cNvSpPr txBox="1"/>
          <p:nvPr/>
        </p:nvSpPr>
        <p:spPr>
          <a:xfrm>
            <a:off x="209719" y="3189999"/>
            <a:ext cx="4524327" cy="1384995"/>
          </a:xfrm>
          <a:prstGeom prst="rect">
            <a:avLst/>
          </a:prstGeom>
          <a:noFill/>
        </p:spPr>
        <p:txBody>
          <a:bodyPr wrap="square">
            <a:spAutoFit/>
          </a:bodyPr>
          <a:lstStyle/>
          <a:p>
            <a:pPr algn="just"/>
            <a:r>
              <a:rPr lang="en-US" sz="1400" b="0" i="0" dirty="0">
                <a:solidFill>
                  <a:srgbClr val="1E1E2D"/>
                </a:solidFill>
                <a:effectLst/>
                <a:latin typeface="Bahnschrift Light" panose="020B0502040204020203" pitchFamily="34" charset="0"/>
              </a:rPr>
              <a:t>The Park Connector Network (PCN) was developed to create a matrix of green connectors linking Singapore's parks, gardens, and nature reserves. It aimed to increase residents' accessibility to nature and greenery while promoting environmental stewardship</a:t>
            </a:r>
            <a:endParaRPr lang="en-ID" sz="1400" dirty="0">
              <a:latin typeface="Bahnschrift Light" panose="020B0502040204020203" pitchFamily="34" charset="0"/>
            </a:endParaRPr>
          </a:p>
        </p:txBody>
      </p:sp>
      <p:sp>
        <p:nvSpPr>
          <p:cNvPr id="14" name="TextBox 13">
            <a:extLst>
              <a:ext uri="{FF2B5EF4-FFF2-40B4-BE49-F238E27FC236}">
                <a16:creationId xmlns:a16="http://schemas.microsoft.com/office/drawing/2014/main" id="{0C76D7AB-9E25-4371-87A8-026521FEA8D5}"/>
              </a:ext>
            </a:extLst>
          </p:cNvPr>
          <p:cNvSpPr txBox="1"/>
          <p:nvPr/>
        </p:nvSpPr>
        <p:spPr>
          <a:xfrm>
            <a:off x="209719" y="4574994"/>
            <a:ext cx="4524327" cy="1384995"/>
          </a:xfrm>
          <a:prstGeom prst="rect">
            <a:avLst/>
          </a:prstGeom>
          <a:noFill/>
        </p:spPr>
        <p:txBody>
          <a:bodyPr wrap="square">
            <a:spAutoFit/>
          </a:bodyPr>
          <a:lstStyle/>
          <a:p>
            <a:pPr algn="just"/>
            <a:r>
              <a:rPr lang="en-US" sz="1400" b="0" i="0" dirty="0">
                <a:solidFill>
                  <a:srgbClr val="1E1E2D"/>
                </a:solidFill>
                <a:effectLst/>
                <a:latin typeface="Bahnschrift Light" panose="020B0502040204020203" pitchFamily="34" charset="0"/>
              </a:rPr>
              <a:t>The PCN has revolutionized commuting and recreation in Singapore, allowing residents to cycle or walk through green corridors. It promotes a healthier lifestyle, provides a refreshing commute to work, and contributes to Singapore's goal of becoming a car-light city </a:t>
            </a:r>
            <a:r>
              <a:rPr lang="da-DK" sz="1400" dirty="0">
                <a:solidFill>
                  <a:srgbClr val="1E1E2D"/>
                </a:solidFill>
                <a:effectLst/>
                <a:latin typeface="Bahnschrift Light" panose="020B0502040204020203" pitchFamily="34" charset="0"/>
              </a:rPr>
              <a:t>(Lee, Zhan et al. 2020)</a:t>
            </a:r>
            <a:r>
              <a:rPr lang="en-US" sz="1400" b="0" i="0" dirty="0">
                <a:solidFill>
                  <a:srgbClr val="1E1E2D"/>
                </a:solidFill>
                <a:effectLst/>
                <a:latin typeface="Bahnschrift Light" panose="020B0502040204020203" pitchFamily="34" charset="0"/>
              </a:rPr>
              <a:t>. </a:t>
            </a:r>
            <a:endParaRPr lang="en-ID" sz="1400" dirty="0">
              <a:latin typeface="Bahnschrift Light" panose="020B0502040204020203" pitchFamily="34" charset="0"/>
            </a:endParaRPr>
          </a:p>
        </p:txBody>
      </p:sp>
      <p:sp>
        <p:nvSpPr>
          <p:cNvPr id="16" name="TextBox 15">
            <a:extLst>
              <a:ext uri="{FF2B5EF4-FFF2-40B4-BE49-F238E27FC236}">
                <a16:creationId xmlns:a16="http://schemas.microsoft.com/office/drawing/2014/main" id="{3AD343AD-05BE-476E-B154-B820A135BA1C}"/>
              </a:ext>
            </a:extLst>
          </p:cNvPr>
          <p:cNvSpPr txBox="1"/>
          <p:nvPr/>
        </p:nvSpPr>
        <p:spPr>
          <a:xfrm>
            <a:off x="4865226" y="6061405"/>
            <a:ext cx="7117055" cy="430887"/>
          </a:xfrm>
          <a:prstGeom prst="rect">
            <a:avLst/>
          </a:prstGeom>
          <a:noFill/>
        </p:spPr>
        <p:txBody>
          <a:bodyPr wrap="square">
            <a:spAutoFit/>
          </a:bodyPr>
          <a:lstStyle/>
          <a:p>
            <a:r>
              <a:rPr lang="en-US" sz="1100" dirty="0">
                <a:effectLst/>
              </a:rPr>
              <a:t>Source : </a:t>
            </a:r>
            <a:r>
              <a:rPr lang="en-US" sz="1100" dirty="0" err="1">
                <a:effectLst/>
              </a:rPr>
              <a:t>NParks</a:t>
            </a:r>
            <a:r>
              <a:rPr lang="en-US" sz="1100" dirty="0">
                <a:effectLst/>
              </a:rPr>
              <a:t>. (2024). </a:t>
            </a:r>
            <a:r>
              <a:rPr lang="en-US" sz="1100" i="1" dirty="0">
                <a:effectLst/>
              </a:rPr>
              <a:t>Island-wide routes</a:t>
            </a:r>
            <a:r>
              <a:rPr lang="en-US" sz="1100" dirty="0">
                <a:effectLst/>
              </a:rPr>
              <a:t>. </a:t>
            </a:r>
            <a:r>
              <a:rPr lang="en-US" sz="1100" dirty="0" err="1">
                <a:effectLst/>
              </a:rPr>
              <a:t>NParks</a:t>
            </a:r>
            <a:r>
              <a:rPr lang="en-US" sz="1100" dirty="0">
                <a:effectLst/>
              </a:rPr>
              <a:t> Park Connector Network. https://pcn.nparks.gov.sg/know-our-pcn/island-wide-routes/ </a:t>
            </a:r>
          </a:p>
        </p:txBody>
      </p:sp>
    </p:spTree>
    <p:extLst>
      <p:ext uri="{BB962C8B-B14F-4D97-AF65-F5344CB8AC3E}">
        <p14:creationId xmlns:p14="http://schemas.microsoft.com/office/powerpoint/2010/main" val="65833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FE5F0DB-79F8-4AEC-B125-23B15DE97464}"/>
              </a:ext>
            </a:extLst>
          </p:cNvPr>
          <p:cNvPicPr>
            <a:picLocks noChangeAspect="1"/>
          </p:cNvPicPr>
          <p:nvPr/>
        </p:nvPicPr>
        <p:blipFill rotWithShape="1">
          <a:blip r:embed="rId2"/>
          <a:srcRect l="1015"/>
          <a:stretch/>
        </p:blipFill>
        <p:spPr>
          <a:xfrm>
            <a:off x="4865226" y="893397"/>
            <a:ext cx="7117055" cy="5163395"/>
          </a:xfrm>
          <a:prstGeom prst="rect">
            <a:avLst/>
          </a:prstGeom>
          <a:ln w="12700">
            <a:solidFill>
              <a:schemeClr val="tx1"/>
            </a:solidFill>
          </a:ln>
        </p:spPr>
      </p:pic>
      <p:sp>
        <p:nvSpPr>
          <p:cNvPr id="6" name="TextBox 5">
            <a:extLst>
              <a:ext uri="{FF2B5EF4-FFF2-40B4-BE49-F238E27FC236}">
                <a16:creationId xmlns:a16="http://schemas.microsoft.com/office/drawing/2014/main" id="{E75F74B8-CB6B-4019-A79F-6F650D4DFC29}"/>
              </a:ext>
            </a:extLst>
          </p:cNvPr>
          <p:cNvSpPr txBox="1"/>
          <p:nvPr/>
        </p:nvSpPr>
        <p:spPr>
          <a:xfrm>
            <a:off x="8327620" y="458041"/>
            <a:ext cx="3654661" cy="338554"/>
          </a:xfrm>
          <a:prstGeom prst="rect">
            <a:avLst/>
          </a:prstGeom>
          <a:noFill/>
        </p:spPr>
        <p:txBody>
          <a:bodyPr wrap="square" rtlCol="0">
            <a:spAutoFit/>
          </a:bodyPr>
          <a:lstStyle/>
          <a:p>
            <a:pPr algn="r"/>
            <a:r>
              <a:rPr lang="en-US" sz="1600" b="1" dirty="0">
                <a:latin typeface="Bahnschrift Light" panose="020B0502040204020203" pitchFamily="34" charset="0"/>
              </a:rPr>
              <a:t>What</a:t>
            </a:r>
            <a:endParaRPr lang="en-ID" sz="2000" b="1" dirty="0">
              <a:latin typeface="Bahnschrift Light" panose="020B0502040204020203" pitchFamily="34" charset="0"/>
            </a:endParaRPr>
          </a:p>
        </p:txBody>
      </p:sp>
      <p:sp>
        <p:nvSpPr>
          <p:cNvPr id="13" name="TextBox 12">
            <a:extLst>
              <a:ext uri="{FF2B5EF4-FFF2-40B4-BE49-F238E27FC236}">
                <a16:creationId xmlns:a16="http://schemas.microsoft.com/office/drawing/2014/main" id="{10B5A890-6235-46AD-9725-09D4341FCD72}"/>
              </a:ext>
            </a:extLst>
          </p:cNvPr>
          <p:cNvSpPr txBox="1"/>
          <p:nvPr/>
        </p:nvSpPr>
        <p:spPr>
          <a:xfrm>
            <a:off x="209719" y="4456354"/>
            <a:ext cx="4524327" cy="1600438"/>
          </a:xfrm>
          <a:prstGeom prst="rect">
            <a:avLst/>
          </a:prstGeom>
          <a:noFill/>
        </p:spPr>
        <p:txBody>
          <a:bodyPr wrap="square">
            <a:spAutoFit/>
          </a:bodyPr>
          <a:lstStyle/>
          <a:p>
            <a:pPr algn="just"/>
            <a:r>
              <a:rPr lang="en-US" sz="1400" b="0" i="0" dirty="0">
                <a:solidFill>
                  <a:srgbClr val="1E1E2D"/>
                </a:solidFill>
                <a:effectLst/>
                <a:latin typeface="Bahnschrift Light" panose="020B0502040204020203" pitchFamily="34" charset="0"/>
              </a:rPr>
              <a:t>The Dat</a:t>
            </a:r>
            <a:r>
              <a:rPr lang="en-US" sz="1400" dirty="0">
                <a:solidFill>
                  <a:srgbClr val="1E1E2D"/>
                </a:solidFill>
                <a:latin typeface="Bahnschrift Light" panose="020B0502040204020203" pitchFamily="34" charset="0"/>
              </a:rPr>
              <a:t>a will involve : </a:t>
            </a:r>
          </a:p>
          <a:p>
            <a:pPr marL="342900" indent="-342900" algn="just">
              <a:buAutoNum type="arabicPeriod"/>
            </a:pPr>
            <a:r>
              <a:rPr lang="en-US" sz="1400" dirty="0">
                <a:solidFill>
                  <a:srgbClr val="1E1E2D"/>
                </a:solidFill>
                <a:latin typeface="Bahnschrift Light" panose="020B0502040204020203" pitchFamily="34" charset="0"/>
              </a:rPr>
              <a:t>Singapore Maps</a:t>
            </a:r>
          </a:p>
          <a:p>
            <a:pPr marL="342900" indent="-342900" algn="just">
              <a:buAutoNum type="arabicPeriod"/>
            </a:pPr>
            <a:r>
              <a:rPr lang="en-US" sz="1400" dirty="0">
                <a:solidFill>
                  <a:srgbClr val="1E1E2D"/>
                </a:solidFill>
                <a:latin typeface="Bahnschrift Light" panose="020B0502040204020203" pitchFamily="34" charset="0"/>
              </a:rPr>
              <a:t>Park Connector Loop Datasets from Both </a:t>
            </a:r>
            <a:r>
              <a:rPr lang="en-US" sz="1400" dirty="0" err="1">
                <a:solidFill>
                  <a:srgbClr val="1E1E2D"/>
                </a:solidFill>
                <a:latin typeface="Bahnschrift Light" panose="020B0502040204020203" pitchFamily="34" charset="0"/>
              </a:rPr>
              <a:t>Nparks</a:t>
            </a:r>
            <a:r>
              <a:rPr lang="en-US" sz="1400" dirty="0">
                <a:solidFill>
                  <a:srgbClr val="1E1E2D"/>
                </a:solidFill>
                <a:latin typeface="Bahnschrift Light" panose="020B0502040204020203" pitchFamily="34" charset="0"/>
              </a:rPr>
              <a:t> and URA</a:t>
            </a:r>
          </a:p>
          <a:p>
            <a:pPr marL="342900" indent="-342900" algn="just">
              <a:buAutoNum type="arabicPeriod"/>
            </a:pPr>
            <a:r>
              <a:rPr lang="en-US" sz="1400" dirty="0">
                <a:solidFill>
                  <a:srgbClr val="1E1E2D"/>
                </a:solidFill>
                <a:latin typeface="Bahnschrift Light" panose="020B0502040204020203" pitchFamily="34" charset="0"/>
              </a:rPr>
              <a:t>Park Connector Masterplan 2019 from URA</a:t>
            </a:r>
          </a:p>
          <a:p>
            <a:pPr marL="342900" indent="-342900" algn="just">
              <a:buAutoNum type="arabicPeriod"/>
            </a:pPr>
            <a:r>
              <a:rPr lang="en-US" sz="1400" dirty="0">
                <a:solidFill>
                  <a:srgbClr val="FF0000"/>
                </a:solidFill>
                <a:latin typeface="Bahnschrift Light" panose="020B0502040204020203" pitchFamily="34" charset="0"/>
              </a:rPr>
              <a:t>Spatial Data of HDBs</a:t>
            </a:r>
          </a:p>
          <a:p>
            <a:pPr marL="342900" indent="-342900" algn="just">
              <a:buAutoNum type="arabicPeriod"/>
            </a:pPr>
            <a:r>
              <a:rPr lang="en-US" sz="1400" dirty="0">
                <a:solidFill>
                  <a:srgbClr val="FF0000"/>
                </a:solidFill>
                <a:latin typeface="Bahnschrift Light" panose="020B0502040204020203" pitchFamily="34" charset="0"/>
              </a:rPr>
              <a:t>Spatial Data of Offices and Amenities</a:t>
            </a:r>
          </a:p>
        </p:txBody>
      </p:sp>
      <p:sp>
        <p:nvSpPr>
          <p:cNvPr id="16" name="TextBox 15">
            <a:extLst>
              <a:ext uri="{FF2B5EF4-FFF2-40B4-BE49-F238E27FC236}">
                <a16:creationId xmlns:a16="http://schemas.microsoft.com/office/drawing/2014/main" id="{3AD343AD-05BE-476E-B154-B820A135BA1C}"/>
              </a:ext>
            </a:extLst>
          </p:cNvPr>
          <p:cNvSpPr txBox="1"/>
          <p:nvPr/>
        </p:nvSpPr>
        <p:spPr>
          <a:xfrm>
            <a:off x="4865226" y="6061405"/>
            <a:ext cx="7117055" cy="261610"/>
          </a:xfrm>
          <a:prstGeom prst="rect">
            <a:avLst/>
          </a:prstGeom>
          <a:noFill/>
        </p:spPr>
        <p:txBody>
          <a:bodyPr wrap="square">
            <a:spAutoFit/>
          </a:bodyPr>
          <a:lstStyle/>
          <a:p>
            <a:r>
              <a:rPr lang="en-US" sz="1100" dirty="0">
                <a:effectLst/>
              </a:rPr>
              <a:t>Source : </a:t>
            </a:r>
            <a:r>
              <a:rPr lang="en-US" sz="1100" dirty="0" err="1">
                <a:effectLst/>
              </a:rPr>
              <a:t>NParks</a:t>
            </a:r>
            <a:r>
              <a:rPr lang="en-US" sz="1100" dirty="0">
                <a:effectLst/>
              </a:rPr>
              <a:t> (2023), URA (2024)</a:t>
            </a:r>
          </a:p>
        </p:txBody>
      </p:sp>
      <p:pic>
        <p:nvPicPr>
          <p:cNvPr id="15" name="Picture 14">
            <a:extLst>
              <a:ext uri="{FF2B5EF4-FFF2-40B4-BE49-F238E27FC236}">
                <a16:creationId xmlns:a16="http://schemas.microsoft.com/office/drawing/2014/main" id="{BDC388BC-8B2B-4286-91F6-03533D1CBD08}"/>
              </a:ext>
            </a:extLst>
          </p:cNvPr>
          <p:cNvPicPr>
            <a:picLocks noChangeAspect="1"/>
          </p:cNvPicPr>
          <p:nvPr/>
        </p:nvPicPr>
        <p:blipFill rotWithShape="1">
          <a:blip r:embed="rId3"/>
          <a:srcRect l="65" b="4991"/>
          <a:stretch/>
        </p:blipFill>
        <p:spPr>
          <a:xfrm>
            <a:off x="9903764" y="893397"/>
            <a:ext cx="2078517" cy="1210201"/>
          </a:xfrm>
          <a:prstGeom prst="rect">
            <a:avLst/>
          </a:prstGeom>
          <a:ln w="12700">
            <a:solidFill>
              <a:schemeClr val="tx1"/>
            </a:solidFill>
          </a:ln>
        </p:spPr>
      </p:pic>
      <p:pic>
        <p:nvPicPr>
          <p:cNvPr id="19" name="Picture 18">
            <a:extLst>
              <a:ext uri="{FF2B5EF4-FFF2-40B4-BE49-F238E27FC236}">
                <a16:creationId xmlns:a16="http://schemas.microsoft.com/office/drawing/2014/main" id="{9F029C10-DE12-4CB0-B93A-F2FB9ECB304D}"/>
              </a:ext>
            </a:extLst>
          </p:cNvPr>
          <p:cNvPicPr>
            <a:picLocks noChangeAspect="1"/>
          </p:cNvPicPr>
          <p:nvPr/>
        </p:nvPicPr>
        <p:blipFill>
          <a:blip r:embed="rId4"/>
          <a:stretch>
            <a:fillRect/>
          </a:stretch>
        </p:blipFill>
        <p:spPr>
          <a:xfrm>
            <a:off x="9903764" y="4694714"/>
            <a:ext cx="2078517" cy="1371304"/>
          </a:xfrm>
          <a:prstGeom prst="rect">
            <a:avLst/>
          </a:prstGeom>
          <a:ln w="12700">
            <a:solidFill>
              <a:schemeClr val="tx1"/>
            </a:solidFill>
          </a:ln>
        </p:spPr>
      </p:pic>
    </p:spTree>
    <p:extLst>
      <p:ext uri="{BB962C8B-B14F-4D97-AF65-F5344CB8AC3E}">
        <p14:creationId xmlns:p14="http://schemas.microsoft.com/office/powerpoint/2010/main" val="360073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103C75-8C9C-466A-BB5E-A2A9C2815A4D}"/>
              </a:ext>
            </a:extLst>
          </p:cNvPr>
          <p:cNvSpPr txBox="1"/>
          <p:nvPr/>
        </p:nvSpPr>
        <p:spPr>
          <a:xfrm>
            <a:off x="4268669" y="1643896"/>
            <a:ext cx="3654661" cy="338554"/>
          </a:xfrm>
          <a:prstGeom prst="rect">
            <a:avLst/>
          </a:prstGeom>
          <a:noFill/>
        </p:spPr>
        <p:txBody>
          <a:bodyPr wrap="square" rtlCol="0">
            <a:spAutoFit/>
          </a:bodyPr>
          <a:lstStyle/>
          <a:p>
            <a:pPr algn="ctr"/>
            <a:r>
              <a:rPr lang="en-US" sz="1600" b="1" dirty="0">
                <a:latin typeface="Bahnschrift Light" panose="020B0502040204020203" pitchFamily="34" charset="0"/>
              </a:rPr>
              <a:t>Why</a:t>
            </a:r>
            <a:endParaRPr lang="en-ID" sz="2000" b="1" dirty="0">
              <a:latin typeface="Bahnschrift Light" panose="020B0502040204020203" pitchFamily="34" charset="0"/>
            </a:endParaRPr>
          </a:p>
        </p:txBody>
      </p:sp>
      <p:sp>
        <p:nvSpPr>
          <p:cNvPr id="9" name="TextBox 8">
            <a:extLst>
              <a:ext uri="{FF2B5EF4-FFF2-40B4-BE49-F238E27FC236}">
                <a16:creationId xmlns:a16="http://schemas.microsoft.com/office/drawing/2014/main" id="{1F07FEF4-897A-4B8D-AA9D-35364F7629B6}"/>
              </a:ext>
            </a:extLst>
          </p:cNvPr>
          <p:cNvSpPr txBox="1"/>
          <p:nvPr/>
        </p:nvSpPr>
        <p:spPr>
          <a:xfrm>
            <a:off x="209717" y="-3427321"/>
            <a:ext cx="4524327" cy="2677656"/>
          </a:xfrm>
          <a:prstGeom prst="rect">
            <a:avLst/>
          </a:prstGeom>
          <a:noFill/>
        </p:spPr>
        <p:txBody>
          <a:bodyPr wrap="square">
            <a:spAutoFit/>
          </a:bodyPr>
          <a:lstStyle/>
          <a:p>
            <a:pPr algn="just"/>
            <a:r>
              <a:rPr lang="en-US" sz="1400" b="0" i="0" dirty="0">
                <a:solidFill>
                  <a:srgbClr val="1E1E2D"/>
                </a:solidFill>
                <a:effectLst/>
                <a:latin typeface="Bahnschrift Light" panose="020B0502040204020203" pitchFamily="34" charset="0"/>
              </a:rPr>
              <a:t>Park Connector is meant to enhance the vibrancy of the nature and the city within Singapore. The initial idea to connect nature helps to provide people for </a:t>
            </a:r>
            <a:r>
              <a:rPr lang="en-US" sz="1400" b="0" i="0" dirty="0" err="1">
                <a:solidFill>
                  <a:srgbClr val="1E1E2D"/>
                </a:solidFill>
                <a:effectLst/>
                <a:latin typeface="Bahnschrift Light" panose="020B0502040204020203" pitchFamily="34" charset="0"/>
              </a:rPr>
              <a:t>biodeiversity</a:t>
            </a:r>
            <a:r>
              <a:rPr lang="en-US" sz="1400" b="0" i="0" dirty="0">
                <a:solidFill>
                  <a:srgbClr val="1E1E2D"/>
                </a:solidFill>
                <a:effectLst/>
                <a:latin typeface="Bahnschrift Light" panose="020B0502040204020203" pitchFamily="34" charset="0"/>
              </a:rPr>
              <a:t> in their daily activities. </a:t>
            </a:r>
            <a:r>
              <a:rPr lang="en-US" sz="1400" dirty="0">
                <a:solidFill>
                  <a:srgbClr val="1E1E2D"/>
                </a:solidFill>
                <a:latin typeface="Bahnschrift Light" panose="020B0502040204020203" pitchFamily="34" charset="0"/>
              </a:rPr>
              <a:t>However, understanding the park connector network is not that easy to understand, as some of area has not been connected to this </a:t>
            </a:r>
            <a:r>
              <a:rPr lang="en-US" sz="1400" dirty="0" err="1">
                <a:solidFill>
                  <a:srgbClr val="1E1E2D"/>
                </a:solidFill>
                <a:latin typeface="Bahnschrift Light" panose="020B0502040204020203" pitchFamily="34" charset="0"/>
              </a:rPr>
              <a:t>initative</a:t>
            </a:r>
            <a:r>
              <a:rPr lang="en-US" sz="1400" dirty="0">
                <a:solidFill>
                  <a:srgbClr val="1E1E2D"/>
                </a:solidFill>
                <a:latin typeface="Bahnschrift Light" panose="020B0502040204020203" pitchFamily="34" charset="0"/>
              </a:rPr>
              <a:t>. With Data </a:t>
            </a:r>
            <a:r>
              <a:rPr lang="en-US" sz="1400" dirty="0" err="1">
                <a:solidFill>
                  <a:srgbClr val="1E1E2D"/>
                </a:solidFill>
                <a:latin typeface="Bahnschrift Light" panose="020B0502040204020203" pitchFamily="34" charset="0"/>
              </a:rPr>
              <a:t>Vizualisation</a:t>
            </a:r>
            <a:r>
              <a:rPr lang="en-US" sz="1400" dirty="0">
                <a:solidFill>
                  <a:srgbClr val="1E1E2D"/>
                </a:solidFill>
                <a:latin typeface="Bahnschrift Light" panose="020B0502040204020203" pitchFamily="34" charset="0"/>
              </a:rPr>
              <a:t>, we hope to support people to understand the accessibility for them to use park connector network as part of their daily lives and also helps planning to be more integrated and try to spot which area is lack access or less accessible for people in Singapore. </a:t>
            </a:r>
            <a:endParaRPr lang="en-US" sz="1400" dirty="0">
              <a:solidFill>
                <a:srgbClr val="FF0000"/>
              </a:solidFill>
              <a:latin typeface="Bahnschrift Light" panose="020B0502040204020203" pitchFamily="34" charset="0"/>
            </a:endParaRPr>
          </a:p>
        </p:txBody>
      </p:sp>
      <p:sp>
        <p:nvSpPr>
          <p:cNvPr id="17" name="TextBox 16">
            <a:extLst>
              <a:ext uri="{FF2B5EF4-FFF2-40B4-BE49-F238E27FC236}">
                <a16:creationId xmlns:a16="http://schemas.microsoft.com/office/drawing/2014/main" id="{A6341BCC-4215-4F67-91AF-3CB93E103ADE}"/>
              </a:ext>
            </a:extLst>
          </p:cNvPr>
          <p:cNvSpPr txBox="1"/>
          <p:nvPr/>
        </p:nvSpPr>
        <p:spPr>
          <a:xfrm>
            <a:off x="507903" y="1982450"/>
            <a:ext cx="11249219" cy="2893100"/>
          </a:xfrm>
          <a:prstGeom prst="rect">
            <a:avLst/>
          </a:prstGeom>
          <a:noFill/>
        </p:spPr>
        <p:txBody>
          <a:bodyPr wrap="square">
            <a:spAutoFit/>
          </a:bodyPr>
          <a:lstStyle/>
          <a:p>
            <a:pPr algn="ctr"/>
            <a:endParaRPr lang="en-US" sz="1400" b="0" i="0" dirty="0">
              <a:solidFill>
                <a:srgbClr val="1E1E2D"/>
              </a:solidFill>
              <a:effectLst/>
              <a:latin typeface="Bahnschrift Light" panose="020B0502040204020203" pitchFamily="34" charset="0"/>
            </a:endParaRPr>
          </a:p>
          <a:p>
            <a:pPr algn="ctr"/>
            <a:r>
              <a:rPr lang="en-US" sz="1400" b="0" i="0" dirty="0">
                <a:solidFill>
                  <a:srgbClr val="1E1E2D"/>
                </a:solidFill>
                <a:effectLst/>
                <a:latin typeface="Bahnschrift Light" panose="020B0502040204020203" pitchFamily="34" charset="0"/>
              </a:rPr>
              <a:t>By visually representing data related to the network, such as the locations of existing connectors, planned expansions, and areas that require improvement, data visualization tools can provide a clear and comprehensive overview of the network's availability and connectivity. </a:t>
            </a:r>
          </a:p>
          <a:p>
            <a:pPr algn="ctr"/>
            <a:endParaRPr lang="en-US" sz="1400" dirty="0">
              <a:solidFill>
                <a:srgbClr val="1E1E2D"/>
              </a:solidFill>
              <a:latin typeface="Bahnschrift Light" panose="020B0502040204020203" pitchFamily="34" charset="0"/>
            </a:endParaRPr>
          </a:p>
          <a:p>
            <a:pPr algn="ctr"/>
            <a:r>
              <a:rPr lang="en-US" sz="1400" b="0" i="0" dirty="0">
                <a:solidFill>
                  <a:srgbClr val="1E1E2D"/>
                </a:solidFill>
                <a:effectLst/>
                <a:latin typeface="Bahnschrift Light" panose="020B0502040204020203" pitchFamily="34" charset="0"/>
              </a:rPr>
              <a:t>I</a:t>
            </a:r>
            <a:r>
              <a:rPr lang="en-US" sz="1400" dirty="0">
                <a:solidFill>
                  <a:srgbClr val="1E1E2D"/>
                </a:solidFill>
                <a:latin typeface="Bahnschrift Light" panose="020B0502040204020203" pitchFamily="34" charset="0"/>
              </a:rPr>
              <a:t>ndividuals can easily identify the nearest park connectors to their location, helping them incorporate these routes into their daily commutes or exercise routines. Moreover, data visualization allows users to assess the connectivity between different areas, helping them plan their routes more efficiently and effectively.</a:t>
            </a:r>
          </a:p>
          <a:p>
            <a:pPr algn="ctr"/>
            <a:endParaRPr lang="en-US" sz="1400" dirty="0">
              <a:solidFill>
                <a:srgbClr val="FF0000"/>
              </a:solidFill>
              <a:latin typeface="Bahnschrift Light" panose="020B0502040204020203" pitchFamily="34" charset="0"/>
            </a:endParaRPr>
          </a:p>
          <a:p>
            <a:pPr algn="ctr"/>
            <a:r>
              <a:rPr lang="en-US" sz="1400" dirty="0">
                <a:solidFill>
                  <a:srgbClr val="1E1E2D"/>
                </a:solidFill>
                <a:latin typeface="Bahnschrift Light" panose="020B0502040204020203" pitchFamily="34" charset="0"/>
              </a:rPr>
              <a:t>Data visualization also serves as a powerful tool for urban planners and decision-makers. By analyzing and visualizing data on park connector usage, footfall, and feedback from users, planners can identify which areas are less accessible or lack connectivity. This information enables them to prioritize infrastructure improvements or additions in these areas, ensuring that the Park Connector Network continues to expand and enhance accessibility for all residents.</a:t>
            </a:r>
          </a:p>
        </p:txBody>
      </p:sp>
    </p:spTree>
    <p:extLst>
      <p:ext uri="{BB962C8B-B14F-4D97-AF65-F5344CB8AC3E}">
        <p14:creationId xmlns:p14="http://schemas.microsoft.com/office/powerpoint/2010/main" val="387916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A0380DE-8C4D-4666-90A9-70828AB0C203}"/>
              </a:ext>
            </a:extLst>
          </p:cNvPr>
          <p:cNvPicPr>
            <a:picLocks noChangeAspect="1"/>
          </p:cNvPicPr>
          <p:nvPr/>
        </p:nvPicPr>
        <p:blipFill>
          <a:blip r:embed="rId2"/>
          <a:stretch>
            <a:fillRect/>
          </a:stretch>
        </p:blipFill>
        <p:spPr>
          <a:xfrm>
            <a:off x="4865225" y="893397"/>
            <a:ext cx="7117055" cy="5148664"/>
          </a:xfrm>
          <a:prstGeom prst="rect">
            <a:avLst/>
          </a:prstGeom>
        </p:spPr>
      </p:pic>
      <p:sp>
        <p:nvSpPr>
          <p:cNvPr id="14" name="TextBox 13">
            <a:extLst>
              <a:ext uri="{FF2B5EF4-FFF2-40B4-BE49-F238E27FC236}">
                <a16:creationId xmlns:a16="http://schemas.microsoft.com/office/drawing/2014/main" id="{9DAD2329-672C-463D-A73A-90A30FA70B93}"/>
              </a:ext>
            </a:extLst>
          </p:cNvPr>
          <p:cNvSpPr txBox="1"/>
          <p:nvPr/>
        </p:nvSpPr>
        <p:spPr>
          <a:xfrm>
            <a:off x="8327620" y="458041"/>
            <a:ext cx="3654661" cy="338554"/>
          </a:xfrm>
          <a:prstGeom prst="rect">
            <a:avLst/>
          </a:prstGeom>
          <a:noFill/>
        </p:spPr>
        <p:txBody>
          <a:bodyPr wrap="square" rtlCol="0">
            <a:spAutoFit/>
          </a:bodyPr>
          <a:lstStyle/>
          <a:p>
            <a:pPr algn="r"/>
            <a:r>
              <a:rPr lang="en-US" sz="1600" b="1" dirty="0">
                <a:latin typeface="Bahnschrift Light" panose="020B0502040204020203" pitchFamily="34" charset="0"/>
              </a:rPr>
              <a:t>Idiom</a:t>
            </a:r>
            <a:endParaRPr lang="en-ID" sz="2000" b="1" dirty="0">
              <a:latin typeface="Bahnschrift Light" panose="020B0502040204020203" pitchFamily="34" charset="0"/>
            </a:endParaRPr>
          </a:p>
        </p:txBody>
      </p:sp>
      <p:sp>
        <p:nvSpPr>
          <p:cNvPr id="15" name="TextBox 14">
            <a:extLst>
              <a:ext uri="{FF2B5EF4-FFF2-40B4-BE49-F238E27FC236}">
                <a16:creationId xmlns:a16="http://schemas.microsoft.com/office/drawing/2014/main" id="{3E10639F-2594-4F1B-B7BB-D005E80A4F6B}"/>
              </a:ext>
            </a:extLst>
          </p:cNvPr>
          <p:cNvSpPr txBox="1"/>
          <p:nvPr/>
        </p:nvSpPr>
        <p:spPr>
          <a:xfrm>
            <a:off x="4865226" y="6061405"/>
            <a:ext cx="7117055" cy="261610"/>
          </a:xfrm>
          <a:prstGeom prst="rect">
            <a:avLst/>
          </a:prstGeom>
          <a:noFill/>
        </p:spPr>
        <p:txBody>
          <a:bodyPr wrap="square">
            <a:spAutoFit/>
          </a:bodyPr>
          <a:lstStyle/>
          <a:p>
            <a:r>
              <a:rPr lang="en-US" sz="1100" dirty="0">
                <a:effectLst/>
              </a:rPr>
              <a:t>Source : One Street Maps (2024), </a:t>
            </a:r>
            <a:r>
              <a:rPr lang="en-US" sz="1100" dirty="0" err="1">
                <a:effectLst/>
              </a:rPr>
              <a:t>NParks</a:t>
            </a:r>
            <a:r>
              <a:rPr lang="en-US" sz="1100" dirty="0">
                <a:effectLst/>
              </a:rPr>
              <a:t> (2023), URA (2024)</a:t>
            </a:r>
          </a:p>
        </p:txBody>
      </p:sp>
      <p:sp>
        <p:nvSpPr>
          <p:cNvPr id="20" name="TextBox 19">
            <a:extLst>
              <a:ext uri="{FF2B5EF4-FFF2-40B4-BE49-F238E27FC236}">
                <a16:creationId xmlns:a16="http://schemas.microsoft.com/office/drawing/2014/main" id="{38D0B03B-8390-4E19-A71F-470D19ABE056}"/>
              </a:ext>
            </a:extLst>
          </p:cNvPr>
          <p:cNvSpPr txBox="1"/>
          <p:nvPr/>
        </p:nvSpPr>
        <p:spPr>
          <a:xfrm>
            <a:off x="209719" y="295193"/>
            <a:ext cx="4524327" cy="6340197"/>
          </a:xfrm>
          <a:prstGeom prst="rect">
            <a:avLst/>
          </a:prstGeom>
          <a:noFill/>
        </p:spPr>
        <p:txBody>
          <a:bodyPr wrap="square">
            <a:spAutoFit/>
          </a:bodyPr>
          <a:lstStyle/>
          <a:p>
            <a:pPr algn="just"/>
            <a:r>
              <a:rPr lang="en-US" sz="1400" b="1" dirty="0" err="1">
                <a:solidFill>
                  <a:srgbClr val="1E1E2D"/>
                </a:solidFill>
                <a:latin typeface="Bahnschrift Light" panose="020B0502040204020203" pitchFamily="34" charset="0"/>
              </a:rPr>
              <a:t>Cloropleth</a:t>
            </a:r>
            <a:r>
              <a:rPr lang="en-US" sz="1400" b="1" dirty="0">
                <a:solidFill>
                  <a:srgbClr val="1E1E2D"/>
                </a:solidFill>
                <a:latin typeface="Bahnschrift Light" panose="020B0502040204020203" pitchFamily="34" charset="0"/>
              </a:rPr>
              <a:t> Maps </a:t>
            </a:r>
          </a:p>
          <a:p>
            <a:pPr algn="just"/>
            <a:r>
              <a:rPr lang="en-US" sz="1400" dirty="0">
                <a:solidFill>
                  <a:srgbClr val="1E1E2D"/>
                </a:solidFill>
                <a:latin typeface="Bahnschrift Light" panose="020B0502040204020203" pitchFamily="34" charset="0"/>
              </a:rPr>
              <a:t>To represent the spatial distribution of HDB buildings and highlight areas with limited park connector access</a:t>
            </a:r>
          </a:p>
          <a:p>
            <a:pPr algn="just"/>
            <a:r>
              <a:rPr lang="en-US" sz="1400" b="1" dirty="0">
                <a:solidFill>
                  <a:srgbClr val="1E1E2D"/>
                </a:solidFill>
                <a:latin typeface="Bahnschrift Light" panose="020B0502040204020203" pitchFamily="34" charset="0"/>
              </a:rPr>
              <a:t>Heat Maps </a:t>
            </a:r>
          </a:p>
          <a:p>
            <a:pPr algn="just"/>
            <a:r>
              <a:rPr lang="en-US" sz="1400" dirty="0">
                <a:solidFill>
                  <a:srgbClr val="1E1E2D"/>
                </a:solidFill>
                <a:latin typeface="Bahnschrift Light" panose="020B0502040204020203" pitchFamily="34" charset="0"/>
              </a:rPr>
              <a:t>Possibility to depict the density of park connector usage and help identify popular areas. </a:t>
            </a:r>
          </a:p>
          <a:p>
            <a:pPr algn="just"/>
            <a:r>
              <a:rPr lang="en-US" sz="1400" b="1" dirty="0">
                <a:solidFill>
                  <a:srgbClr val="1E1E2D"/>
                </a:solidFill>
                <a:latin typeface="Bahnschrift Light" panose="020B0502040204020203" pitchFamily="34" charset="0"/>
              </a:rPr>
              <a:t>Spatial Overlay </a:t>
            </a:r>
          </a:p>
          <a:p>
            <a:pPr algn="just"/>
            <a:r>
              <a:rPr lang="en-US" sz="1400" dirty="0">
                <a:solidFill>
                  <a:srgbClr val="1E1E2D"/>
                </a:solidFill>
                <a:latin typeface="Bahnschrift Light" panose="020B0502040204020203" pitchFamily="34" charset="0"/>
              </a:rPr>
              <a:t>By overlaying commercial and amenities areas onto the park connector network, you can create a visual representation of the accessibility of these facilities from different parts of the network. </a:t>
            </a:r>
          </a:p>
          <a:p>
            <a:pPr algn="just"/>
            <a:r>
              <a:rPr lang="en-US" sz="1400" b="1" dirty="0">
                <a:solidFill>
                  <a:srgbClr val="1E1E2D"/>
                </a:solidFill>
                <a:latin typeface="Bahnschrift Light" panose="020B0502040204020203" pitchFamily="34" charset="0"/>
              </a:rPr>
              <a:t>Network Diagram (TBC)</a:t>
            </a:r>
          </a:p>
          <a:p>
            <a:pPr algn="just"/>
            <a:r>
              <a:rPr lang="en-US" sz="1400" dirty="0">
                <a:solidFill>
                  <a:srgbClr val="1E1E2D"/>
                </a:solidFill>
                <a:latin typeface="Bahnschrift Light" panose="020B0502040204020203" pitchFamily="34" charset="0"/>
              </a:rPr>
              <a:t>Network diagrams can visually represent the connectivity between MRT stations/HDBs/Commercial Areas and the park connector network.</a:t>
            </a:r>
          </a:p>
          <a:p>
            <a:pPr algn="just"/>
            <a:endParaRPr lang="en-US" sz="1400" dirty="0">
              <a:solidFill>
                <a:srgbClr val="1E1E2D"/>
              </a:solidFill>
              <a:latin typeface="Bahnschrift Light" panose="020B0502040204020203" pitchFamily="34" charset="0"/>
            </a:endParaRPr>
          </a:p>
          <a:p>
            <a:pPr algn="just"/>
            <a:r>
              <a:rPr lang="en-US" sz="1400" b="1" dirty="0">
                <a:solidFill>
                  <a:srgbClr val="1E1E2D"/>
                </a:solidFill>
                <a:latin typeface="Bahnschrift Light" panose="020B0502040204020203" pitchFamily="34" charset="0"/>
              </a:rPr>
              <a:t>Potential Outcome</a:t>
            </a:r>
          </a:p>
          <a:p>
            <a:pPr marL="342900" indent="-342900" algn="just">
              <a:buAutoNum type="arabicPeriod"/>
            </a:pPr>
            <a:r>
              <a:rPr lang="en-US" sz="1400" dirty="0">
                <a:solidFill>
                  <a:srgbClr val="1E1E2D"/>
                </a:solidFill>
                <a:latin typeface="Bahnschrift Light" panose="020B0502040204020203" pitchFamily="34" charset="0"/>
              </a:rPr>
              <a:t>Existing Park Connector Loop Maps </a:t>
            </a:r>
          </a:p>
          <a:p>
            <a:pPr marL="342900" indent="-342900" algn="just">
              <a:buAutoNum type="arabicPeriod"/>
            </a:pPr>
            <a:r>
              <a:rPr lang="en-US" sz="1400" dirty="0">
                <a:solidFill>
                  <a:srgbClr val="1E1E2D"/>
                </a:solidFill>
                <a:latin typeface="Bahnschrift Light" panose="020B0502040204020203" pitchFamily="34" charset="0"/>
              </a:rPr>
              <a:t>Indication of access to park connector networks </a:t>
            </a:r>
          </a:p>
          <a:p>
            <a:pPr marL="342900" indent="-342900" algn="just">
              <a:buAutoNum type="arabicPeriod"/>
            </a:pPr>
            <a:r>
              <a:rPr lang="en-US" sz="1400" dirty="0">
                <a:solidFill>
                  <a:srgbClr val="1E1E2D"/>
                </a:solidFill>
                <a:latin typeface="Bahnschrift Light" panose="020B0502040204020203" pitchFamily="34" charset="0"/>
              </a:rPr>
              <a:t>Spatial HDB Buildings to identify the connected areas and lack of accesses to support people’s daily activities</a:t>
            </a:r>
          </a:p>
          <a:p>
            <a:pPr marL="342900" indent="-342900" algn="just">
              <a:buAutoNum type="arabicPeriod"/>
            </a:pPr>
            <a:r>
              <a:rPr lang="en-US" sz="1400" dirty="0">
                <a:solidFill>
                  <a:srgbClr val="1E1E2D"/>
                </a:solidFill>
                <a:latin typeface="Bahnschrift Light" panose="020B0502040204020203" pitchFamily="34" charset="0"/>
              </a:rPr>
              <a:t>Spatial Commercial and/or Amenities Areas to indicate the potential accessibility from home to office/amenities (</a:t>
            </a:r>
            <a:r>
              <a:rPr lang="en-US" sz="1400" dirty="0" err="1">
                <a:solidFill>
                  <a:srgbClr val="1E1E2D"/>
                </a:solidFill>
                <a:latin typeface="Bahnschrift Light" panose="020B0502040204020203" pitchFamily="34" charset="0"/>
              </a:rPr>
              <a:t>Ini</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kalo</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terlalu</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ambi</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kita</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bisa</a:t>
            </a:r>
            <a:r>
              <a:rPr lang="en-US" sz="1400" dirty="0">
                <a:solidFill>
                  <a:srgbClr val="1E1E2D"/>
                </a:solidFill>
                <a:latin typeface="Bahnschrift Light" panose="020B0502040204020203" pitchFamily="34" charset="0"/>
              </a:rPr>
              <a:t> focus </a:t>
            </a:r>
            <a:r>
              <a:rPr lang="en-US" sz="1400" dirty="0" err="1">
                <a:solidFill>
                  <a:srgbClr val="1E1E2D"/>
                </a:solidFill>
                <a:latin typeface="Bahnschrift Light" panose="020B0502040204020203" pitchFamily="34" charset="0"/>
              </a:rPr>
              <a:t>ke</a:t>
            </a:r>
            <a:r>
              <a:rPr lang="en-US" sz="1400" dirty="0">
                <a:solidFill>
                  <a:srgbClr val="1E1E2D"/>
                </a:solidFill>
                <a:latin typeface="Bahnschrift Light" panose="020B0502040204020203" pitchFamily="34" charset="0"/>
              </a:rPr>
              <a:t> HDB </a:t>
            </a:r>
            <a:r>
              <a:rPr lang="en-US" sz="1400" dirty="0" err="1">
                <a:solidFill>
                  <a:srgbClr val="1E1E2D"/>
                </a:solidFill>
                <a:latin typeface="Bahnschrift Light" panose="020B0502040204020203" pitchFamily="34" charset="0"/>
              </a:rPr>
              <a:t>aja</a:t>
            </a:r>
            <a:r>
              <a:rPr lang="en-US" sz="1400" dirty="0">
                <a:solidFill>
                  <a:srgbClr val="1E1E2D"/>
                </a:solidFill>
                <a:latin typeface="Bahnschrift Light" panose="020B0502040204020203" pitchFamily="34" charset="0"/>
              </a:rPr>
              <a:t> </a:t>
            </a:r>
            <a:r>
              <a:rPr lang="en-US" sz="1400" dirty="0" err="1">
                <a:solidFill>
                  <a:srgbClr val="1E1E2D"/>
                </a:solidFill>
                <a:latin typeface="Bahnschrift Light" panose="020B0502040204020203" pitchFamily="34" charset="0"/>
              </a:rPr>
              <a:t>sih</a:t>
            </a:r>
            <a:r>
              <a:rPr lang="en-US" sz="1400" dirty="0">
                <a:solidFill>
                  <a:srgbClr val="1E1E2D"/>
                </a:solidFill>
                <a:latin typeface="Bahnschrift Light" panose="020B0502040204020203" pitchFamily="34" charset="0"/>
              </a:rPr>
              <a:t> lol)</a:t>
            </a:r>
          </a:p>
          <a:p>
            <a:pPr marL="342900" indent="-342900" algn="just">
              <a:buAutoNum type="arabicPeriod"/>
            </a:pPr>
            <a:r>
              <a:rPr lang="en-US" sz="1400" dirty="0">
                <a:solidFill>
                  <a:srgbClr val="1E1E2D"/>
                </a:solidFill>
                <a:latin typeface="Bahnschrift Light" panose="020B0502040204020203" pitchFamily="34" charset="0"/>
              </a:rPr>
              <a:t>Identify the accessibility of MRT Station with the park connector networks.</a:t>
            </a:r>
          </a:p>
        </p:txBody>
      </p:sp>
    </p:spTree>
    <p:extLst>
      <p:ext uri="{BB962C8B-B14F-4D97-AF65-F5344CB8AC3E}">
        <p14:creationId xmlns:p14="http://schemas.microsoft.com/office/powerpoint/2010/main" val="238974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658</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MSTR - Michael Sugiyono Susanto</dc:creator>
  <cp:lastModifiedBy>MSTR - Michael Sugiyono Susanto</cp:lastModifiedBy>
  <cp:revision>9</cp:revision>
  <dcterms:created xsi:type="dcterms:W3CDTF">2024-04-10T01:57:32Z</dcterms:created>
  <dcterms:modified xsi:type="dcterms:W3CDTF">2024-04-10T03:57:21Z</dcterms:modified>
</cp:coreProperties>
</file>