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1" r:id="rId4"/>
    <p:sldId id="284" r:id="rId5"/>
    <p:sldId id="257" r:id="rId6"/>
    <p:sldId id="277" r:id="rId7"/>
    <p:sldId id="259" r:id="rId8"/>
    <p:sldId id="260" r:id="rId9"/>
    <p:sldId id="279" r:id="rId10"/>
    <p:sldId id="280" r:id="rId11"/>
    <p:sldId id="282" r:id="rId12"/>
    <p:sldId id="281" r:id="rId13"/>
    <p:sldId id="262" r:id="rId14"/>
    <p:sldId id="263" r:id="rId15"/>
    <p:sldId id="285" r:id="rId16"/>
    <p:sldId id="264" r:id="rId17"/>
    <p:sldId id="265" r:id="rId18"/>
    <p:sldId id="278" r:id="rId19"/>
    <p:sldId id="274" r:id="rId20"/>
    <p:sldId id="275" r:id="rId21"/>
    <p:sldId id="266" r:id="rId22"/>
    <p:sldId id="267" r:id="rId23"/>
    <p:sldId id="268" r:id="rId24"/>
    <p:sldId id="269" r:id="rId25"/>
    <p:sldId id="270" r:id="rId26"/>
    <p:sldId id="271" r:id="rId27"/>
    <p:sldId id="276" r:id="rId28"/>
    <p:sldId id="272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C061-EB7F-0E43-9E49-E6DD6E66AE9A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B1BD-1389-694F-BA39-97EEF760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B1BD-1389-694F-BA39-97EEF760D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所以如果让你直接只用lisp语言会怎么样呢</a:t>
            </a:r>
            <a:r>
              <a:rPr lang="en-US" dirty="0" smtClean="0"/>
              <a:t>？</a:t>
            </a:r>
            <a:r>
              <a:rPr lang="zh-CN" altLang="en-US" dirty="0" smtClean="0"/>
              <a:t>举个例子什么语言是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语言模式</a:t>
            </a:r>
            <a:r>
              <a:rPr lang="en-US" altLang="zh-CN" dirty="0" smtClean="0"/>
              <a:t> + LISP</a:t>
            </a:r>
            <a:r>
              <a:rPr lang="zh-CN" altLang="en-US" dirty="0" smtClean="0"/>
              <a:t>模式的特性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B1BD-1389-694F-BA39-97EEF760D0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B1BD-1389-694F-BA39-97EEF760D0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E8D2-54F7-6345-B1CA-C7668551F758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B880-F70D-514E-8B8B-5A3BDAA2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xumingming.sinaapp.com/302/clojure-functional-programming-for-the-jvm-clojure-tutorial/" TargetMode="External"/><Relationship Id="rId4" Type="http://schemas.openxmlformats.org/officeDocument/2006/relationships/hyperlink" Target="http://blog.clojure.cn" TargetMode="External"/><Relationship Id="rId5" Type="http://schemas.openxmlformats.org/officeDocument/2006/relationships/hyperlink" Target="http://clojure.org" TargetMode="External"/><Relationship Id="rId6" Type="http://schemas.openxmlformats.org/officeDocument/2006/relationships/hyperlink" Target="mailto:clojure@googlegroup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10296" cy="1752600"/>
          </a:xfrm>
        </p:spPr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umingmingv</a:t>
            </a:r>
            <a:endParaRPr lang="en-US" dirty="0" smtClean="0"/>
          </a:p>
          <a:p>
            <a:r>
              <a:rPr lang="en-US" dirty="0" smtClean="0"/>
              <a:t>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xumingming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0276" y="269055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几乎不可能！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437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Java?</a:t>
            </a:r>
            <a:r>
              <a:rPr lang="en-US" dirty="0" err="1" smtClean="0"/>
              <a:t>好吧，可以的，但是非常丑</a:t>
            </a:r>
            <a:endParaRPr lang="en-US" dirty="0"/>
          </a:p>
        </p:txBody>
      </p:sp>
      <p:pic>
        <p:nvPicPr>
          <p:cNvPr id="5" name="Picture 4" descr="clojure-call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54665"/>
            <a:ext cx="4305300" cy="1041400"/>
          </a:xfrm>
          <a:prstGeom prst="rect">
            <a:avLst/>
          </a:prstGeom>
        </p:spPr>
      </p:pic>
      <p:pic>
        <p:nvPicPr>
          <p:cNvPr id="6" name="Picture 5" descr="clojure-use-call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429000"/>
            <a:ext cx="7289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Clojure？小菜一碟</a:t>
            </a:r>
            <a:endParaRPr lang="en-US" dirty="0"/>
          </a:p>
        </p:txBody>
      </p:sp>
      <p:pic>
        <p:nvPicPr>
          <p:cNvPr id="4" name="Picture 3" descr="clojure-execute-2-ti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" y="1417638"/>
            <a:ext cx="7888300" cy="408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767" y="5804803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函数是最基本的代码单元，是一个普通的值，</a:t>
            </a:r>
            <a:endParaRPr lang="en-US" altLang="zh-CN" sz="2800" dirty="0" smtClean="0"/>
          </a:p>
          <a:p>
            <a:r>
              <a:rPr lang="zh-CN" altLang="en-US" sz="2800" dirty="0" smtClean="0"/>
              <a:t>可以作为参数传递给其它函数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33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Clojure基于JVM平台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是迄今</a:t>
            </a:r>
            <a:r>
              <a:rPr lang="zh-CN" altLang="en-US" dirty="0" smtClean="0"/>
              <a:t>为止</a:t>
            </a:r>
            <a:r>
              <a:rPr lang="zh-CN" altLang="en-US" dirty="0" smtClean="0"/>
              <a:t>最牛逼</a:t>
            </a:r>
            <a:r>
              <a:rPr lang="zh-CN" altLang="en-US" dirty="0" smtClean="0"/>
              <a:t>的平台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完整的生态圈：数不胜数的各种框架，各种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完善的内存、资源管理系统：垃圾回收机制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Bytecode</a:t>
            </a:r>
            <a:r>
              <a:rPr lang="zh-CN" altLang="en-US" dirty="0" smtClean="0"/>
              <a:t>：使得平台和最终语言相分开，也是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能够基于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的原因</a:t>
            </a:r>
            <a:endParaRPr lang="en-US" altLang="zh-CN" dirty="0"/>
          </a:p>
          <a:p>
            <a:pPr lvl="1"/>
            <a:r>
              <a:rPr lang="zh-CN" altLang="en-US" dirty="0" smtClean="0"/>
              <a:t>牛逼的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性能不会是问题</a:t>
            </a:r>
            <a:endParaRPr lang="en-US" altLang="zh-CN" dirty="0"/>
          </a:p>
          <a:p>
            <a:pPr lvl="1"/>
            <a:r>
              <a:rPr lang="zh-CN" altLang="en-US" dirty="0" smtClean="0"/>
              <a:t>你之前在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上的经验、代码都可以继续有用，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可以和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语言互操作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7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简化多线程编程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多线程编程的难题是什么？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可变状态：一个状态可能被多个线程同时修改，最后到底什么状态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？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死锁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：为了协调多个线程之间的合作，我们需要加锁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(lock), </a:t>
            </a:r>
            <a:r>
              <a:rPr lang="en-US" altLang="en-US" dirty="0" smtClean="0">
                <a:latin typeface="宋体"/>
                <a:ea typeface="宋体"/>
                <a:cs typeface="宋体"/>
              </a:rPr>
              <a:t>而这就把我们带入了一个深渊：死锁</a:t>
            </a:r>
          </a:p>
          <a:p>
            <a:r>
              <a:rPr lang="en-US" dirty="0" err="1" smtClean="0">
                <a:latin typeface="宋体"/>
                <a:ea typeface="宋体"/>
                <a:cs typeface="宋体"/>
              </a:rPr>
              <a:t>Clojure的解决方案</a:t>
            </a:r>
            <a:endParaRPr 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dirty="0" err="1" smtClean="0">
                <a:latin typeface="宋体"/>
                <a:ea typeface="宋体"/>
                <a:cs typeface="宋体"/>
              </a:rPr>
              <a:t>不可变状态：Clojure的值都是不可变的</a:t>
            </a:r>
            <a:endParaRPr 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en-US" dirty="0" err="1" smtClean="0">
                <a:latin typeface="宋体"/>
                <a:ea typeface="宋体"/>
                <a:cs typeface="宋体"/>
              </a:rPr>
              <a:t>Clojure的STM帮你自动管理锁：</a:t>
            </a:r>
            <a:r>
              <a:rPr lang="en-US" dirty="0" err="1" smtClean="0">
                <a:latin typeface="宋体"/>
                <a:ea typeface="宋体"/>
                <a:cs typeface="宋体"/>
              </a:rPr>
              <a:t>就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像</a:t>
            </a:r>
            <a:r>
              <a:rPr lang="en-US" dirty="0" err="1" smtClean="0">
                <a:latin typeface="宋体"/>
                <a:ea typeface="宋体"/>
                <a:cs typeface="宋体"/>
              </a:rPr>
              <a:t>JVM</a:t>
            </a:r>
            <a:r>
              <a:rPr lang="en-US" dirty="0" err="1" smtClean="0">
                <a:latin typeface="宋体"/>
                <a:ea typeface="宋体"/>
                <a:cs typeface="宋体"/>
              </a:rPr>
              <a:t>帮你自动管理内存一样</a:t>
            </a:r>
            <a:r>
              <a:rPr lang="en-US" dirty="0" smtClean="0">
                <a:latin typeface="宋体"/>
                <a:ea typeface="宋体"/>
                <a:cs typeface="宋体"/>
              </a:rPr>
              <a:t>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747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52" y="1263900"/>
            <a:ext cx="8753114" cy="2171783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atin typeface="宋体"/>
                <a:ea typeface="宋体"/>
                <a:cs typeface="宋体"/>
              </a:rPr>
              <a:t>“</a:t>
            </a:r>
            <a:r>
              <a:rPr lang="en-US" altLang="zh-TW" sz="3600" dirty="0" err="1" smtClean="0">
                <a:latin typeface="宋体"/>
                <a:ea typeface="宋体"/>
                <a:cs typeface="宋体"/>
              </a:rPr>
              <a:t>Clojure</a:t>
            </a:r>
            <a:r>
              <a:rPr lang="zh-TW" altLang="en-US" sz="3600" dirty="0">
                <a:latin typeface="宋体"/>
                <a:ea typeface="宋体"/>
                <a:cs typeface="宋体"/>
              </a:rPr>
              <a:t>对于多线程编</a:t>
            </a:r>
            <a:r>
              <a:rPr lang="zh-TW" altLang="en-US" sz="3600" dirty="0" smtClean="0">
                <a:latin typeface="宋体"/>
                <a:ea typeface="宋体"/>
                <a:cs typeface="宋体"/>
              </a:rPr>
              <a:t>程的支持使得我们不用手动加锁</a:t>
            </a:r>
            <a:r>
              <a:rPr lang="zh-TW" altLang="en-US" sz="3600" dirty="0">
                <a:latin typeface="宋体"/>
                <a:ea typeface="宋体"/>
                <a:cs typeface="宋体"/>
              </a:rPr>
              <a:t>、解锁也能编写多线程的代码，</a:t>
            </a:r>
            <a:r>
              <a:rPr lang="zh-TW" altLang="en-US" sz="3600" dirty="0" smtClean="0">
                <a:latin typeface="宋体"/>
                <a:ea typeface="宋体"/>
                <a:cs typeface="宋体"/>
              </a:rPr>
              <a:t>就如</a:t>
            </a:r>
            <a:r>
              <a:rPr lang="zh-TW" altLang="en-US" sz="3600" dirty="0">
                <a:latin typeface="宋体"/>
                <a:ea typeface="宋体"/>
                <a:cs typeface="宋体"/>
              </a:rPr>
              <a:t>同</a:t>
            </a:r>
            <a:r>
              <a:rPr lang="en-US" altLang="zh-TW" sz="3600" dirty="0">
                <a:latin typeface="宋体"/>
                <a:ea typeface="宋体"/>
                <a:cs typeface="宋体"/>
              </a:rPr>
              <a:t>JAVA</a:t>
            </a:r>
            <a:r>
              <a:rPr lang="zh-TW" altLang="en-US" sz="3600" dirty="0">
                <a:latin typeface="宋体"/>
                <a:ea typeface="宋体"/>
                <a:cs typeface="宋体"/>
              </a:rPr>
              <a:t>的自动垃圾回收使得我们不用显式的请求、释放内存一样</a:t>
            </a:r>
            <a:r>
              <a:rPr lang="zh-TW" altLang="en-US" sz="3600" dirty="0" smtClean="0">
                <a:latin typeface="宋体"/>
                <a:ea typeface="宋体"/>
                <a:cs typeface="宋体"/>
              </a:rPr>
              <a:t>。</a:t>
            </a:r>
            <a:r>
              <a:rPr lang="zh-CN" altLang="en-US" sz="3600" dirty="0">
                <a:latin typeface="宋体"/>
                <a:cs typeface="宋体"/>
              </a:rPr>
              <a:t>”</a:t>
            </a:r>
            <a:endParaRPr lang="en-US" sz="36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4493" y="5499011"/>
            <a:ext cx="7358073" cy="508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--《</a:t>
            </a:r>
            <a:r>
              <a:rPr lang="en-US" altLang="zh-CN" sz="3200" b="1" dirty="0" err="1" smtClean="0">
                <a:latin typeface="宋体"/>
                <a:ea typeface="宋体"/>
                <a:cs typeface="宋体"/>
              </a:rPr>
              <a:t>Clojure</a:t>
            </a:r>
            <a:r>
              <a:rPr lang="en-US" altLang="zh-CN" sz="3200" b="1" dirty="0" smtClean="0">
                <a:latin typeface="宋体"/>
                <a:ea typeface="宋体"/>
                <a:cs typeface="宋体"/>
              </a:rPr>
              <a:t> Programming》</a:t>
            </a:r>
            <a:r>
              <a:rPr lang="zh-CN" altLang="en-US" sz="3200" b="1" dirty="0" smtClean="0">
                <a:latin typeface="宋体"/>
                <a:ea typeface="宋体"/>
                <a:cs typeface="宋体"/>
              </a:rPr>
              <a:t>中文版</a:t>
            </a:r>
            <a:endParaRPr lang="en-US" sz="3200" b="1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601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1155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宋体"/>
                <a:ea typeface="宋体"/>
                <a:cs typeface="宋体"/>
              </a:rPr>
              <a:t>Clojure简介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222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基本类型</a:t>
            </a:r>
            <a:endParaRPr lang="en-US" dirty="0"/>
          </a:p>
        </p:txBody>
      </p:sp>
      <p:pic>
        <p:nvPicPr>
          <p:cNvPr id="5" name="Picture 4" descr="clojure-bas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6" y="1320799"/>
            <a:ext cx="6833888" cy="49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基本类型</a:t>
            </a:r>
            <a:endParaRPr lang="en-US" dirty="0"/>
          </a:p>
        </p:txBody>
      </p:sp>
      <p:pic>
        <p:nvPicPr>
          <p:cNvPr id="4" name="Picture 3" descr="clojure-basic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" y="1928385"/>
            <a:ext cx="7560540" cy="40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0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定义“变量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clojure-d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41" y="1922325"/>
            <a:ext cx="518658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932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条件判断</a:t>
            </a:r>
            <a:endParaRPr lang="en-US" dirty="0"/>
          </a:p>
        </p:txBody>
      </p:sp>
      <p:pic>
        <p:nvPicPr>
          <p:cNvPr id="4" name="Picture 3" descr="clojure-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7" y="1720007"/>
            <a:ext cx="6942334" cy="33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定义函数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defn</a:t>
            </a:r>
            <a:endParaRPr lang="en-US" dirty="0"/>
          </a:p>
        </p:txBody>
      </p:sp>
      <p:pic>
        <p:nvPicPr>
          <p:cNvPr id="4" name="Picture 3" descr="clojure-def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14" y="1592124"/>
            <a:ext cx="6942141" cy="42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函数调用</a:t>
            </a:r>
            <a:endParaRPr lang="en-US" dirty="0"/>
          </a:p>
        </p:txBody>
      </p:sp>
      <p:pic>
        <p:nvPicPr>
          <p:cNvPr id="4" name="Picture 3" descr="clojure-func-invo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5" y="1781671"/>
            <a:ext cx="7756887" cy="38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是终极的封装利器</a:t>
            </a:r>
          </a:p>
          <a:p>
            <a:r>
              <a:rPr lang="en-US" dirty="0" smtClean="0"/>
              <a:t>可以做到其它语言做不到的</a:t>
            </a:r>
            <a:r>
              <a:rPr lang="zh-CN" altLang="en-US" dirty="0" smtClean="0"/>
              <a:t>事情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82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Java中的for</a:t>
            </a:r>
            <a:endParaRPr lang="en-US" dirty="0"/>
          </a:p>
        </p:txBody>
      </p:sp>
      <p:pic>
        <p:nvPicPr>
          <p:cNvPr id="5" name="Picture 4" descr="java-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6" y="1784460"/>
            <a:ext cx="7323698" cy="34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Clojure里面的for</a:t>
            </a:r>
            <a:endParaRPr lang="en-US" dirty="0"/>
          </a:p>
        </p:txBody>
      </p:sp>
      <p:pic>
        <p:nvPicPr>
          <p:cNvPr id="7" name="Picture 6" descr="clojure-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9" y="1954146"/>
            <a:ext cx="7953329" cy="26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7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我们自己的for</a:t>
            </a:r>
            <a:endParaRPr lang="en-US" dirty="0"/>
          </a:p>
        </p:txBody>
      </p:sp>
      <p:pic>
        <p:nvPicPr>
          <p:cNvPr id="4" name="Picture 3" descr="clojure-fo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7" y="2128554"/>
            <a:ext cx="7952247" cy="2656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514110"/>
            <a:ext cx="85083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我们可以利用宏自己定义出自己版本的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，而不用等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Clojure</a:t>
            </a:r>
            <a:r>
              <a:rPr lang="zh-CN" altLang="en-US" sz="2800" dirty="0" smtClean="0"/>
              <a:t>到了某个版本才能帮我们实现。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063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宋体"/>
                <a:ea typeface="宋体"/>
                <a:cs typeface="宋体"/>
              </a:rPr>
              <a:t>与Java的互操作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 descr="clojure-ja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3" y="1689100"/>
            <a:ext cx="8040827" cy="38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1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推荐阅读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免费中文简单教程</a:t>
            </a:r>
            <a:r>
              <a:rPr lang="en-US" altLang="zh-CN" dirty="0" smtClean="0"/>
              <a:t>: </a:t>
            </a:r>
            <a:r>
              <a:rPr lang="nl-NL" altLang="zh-CN" dirty="0" smtClean="0">
                <a:hlinkClick r:id="rId3"/>
              </a:rPr>
              <a:t>http://xumingming.sinaapp.com/302/clojure-functional-programming-for-the-jvm-clojure-tutorial/</a:t>
            </a:r>
            <a:endParaRPr lang="nl-NL" altLang="zh-CN" dirty="0" smtClean="0"/>
          </a:p>
          <a:p>
            <a:r>
              <a:rPr lang="nl-NL" dirty="0" err="1" smtClean="0"/>
              <a:t>Clojure中文社区</a:t>
            </a:r>
            <a:r>
              <a:rPr lang="nl-NL" dirty="0" smtClean="0"/>
              <a:t>： </a:t>
            </a:r>
            <a:r>
              <a:rPr lang="nl-NL" dirty="0" smtClean="0">
                <a:hlinkClick r:id="rId4"/>
              </a:rPr>
              <a:t>http://blog.clojure.cn</a:t>
            </a:r>
            <a:endParaRPr lang="nl-NL" dirty="0" smtClean="0"/>
          </a:p>
          <a:p>
            <a:r>
              <a:rPr lang="nl-NL" dirty="0" err="1" smtClean="0"/>
              <a:t>Clojure官网</a:t>
            </a:r>
            <a:r>
              <a:rPr lang="nl-NL" dirty="0" smtClean="0"/>
              <a:t>: </a:t>
            </a:r>
            <a:r>
              <a:rPr lang="nl-NL" dirty="0" smtClean="0">
                <a:hlinkClick r:id="rId5"/>
              </a:rPr>
              <a:t>http://clojure.org</a:t>
            </a:r>
            <a:endParaRPr lang="nl-NL" dirty="0" smtClean="0"/>
          </a:p>
          <a:p>
            <a:r>
              <a:rPr lang="nl-NL" dirty="0" err="1" smtClean="0"/>
              <a:t>Clojure邮件列表</a:t>
            </a:r>
            <a:r>
              <a:rPr lang="nl-NL" dirty="0" smtClean="0"/>
              <a:t>: </a:t>
            </a:r>
            <a:r>
              <a:rPr lang="en-US" dirty="0" smtClean="0">
                <a:hlinkClick r:id="rId6"/>
              </a:rPr>
              <a:t>clojure@googlegroups.com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0765" y="2617736"/>
            <a:ext cx="1570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Q/A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220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宋体"/>
                <a:ea typeface="宋体"/>
                <a:cs typeface="宋体"/>
              </a:rPr>
              <a:t>国际大牛看法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  <p:pic>
        <p:nvPicPr>
          <p:cNvPr id="3" name="Picture 2" descr="stuar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9" y="1651779"/>
            <a:ext cx="2564534" cy="2727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577" y="1417638"/>
            <a:ext cx="65944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“</a:t>
            </a:r>
            <a:r>
              <a:rPr lang="en-US" sz="4000" dirty="0" smtClean="0"/>
              <a:t>Design </a:t>
            </a:r>
            <a:r>
              <a:rPr lang="en-US" sz="4000" dirty="0"/>
              <a:t>Pattern is a disease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      and </a:t>
            </a:r>
            <a:r>
              <a:rPr lang="en-US" sz="4000" dirty="0" err="1" smtClean="0"/>
              <a:t>Clojure</a:t>
            </a:r>
            <a:r>
              <a:rPr lang="en-US" sz="4000" dirty="0" smtClean="0"/>
              <a:t> </a:t>
            </a:r>
            <a:r>
              <a:rPr lang="en-US" sz="4000" dirty="0"/>
              <a:t>is the </a:t>
            </a:r>
            <a:r>
              <a:rPr lang="en-US" sz="4000" dirty="0" smtClean="0"/>
              <a:t>cure</a:t>
            </a:r>
            <a:r>
              <a:rPr lang="zh-CN" altLang="en-US" sz="6000" dirty="0"/>
              <a:t>”</a:t>
            </a:r>
            <a:endParaRPr lang="en-US" sz="6000" dirty="0"/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353890" y="4326146"/>
            <a:ext cx="5147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-- Stuart </a:t>
            </a:r>
            <a:r>
              <a:rPr lang="en-US" sz="3200" dirty="0" err="1" smtClean="0"/>
              <a:t>Halloway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altLang="zh-CN" sz="3200" dirty="0" err="1" smtClean="0"/>
              <a:t>Clojure</a:t>
            </a:r>
            <a:r>
              <a:rPr lang="zh-CN" altLang="en-US" sz="3200" dirty="0" smtClean="0"/>
              <a:t>核心贡献者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/>
              <a:t>《Programming </a:t>
            </a:r>
            <a:r>
              <a:rPr lang="en-US" sz="3200" dirty="0" err="1"/>
              <a:t>Clojure》作者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201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国内</a:t>
            </a:r>
            <a:r>
              <a:rPr lang="en-US" dirty="0" smtClean="0">
                <a:latin typeface="宋体"/>
                <a:ea typeface="宋体"/>
                <a:cs typeface="宋体"/>
              </a:rPr>
              <a:t>大</a:t>
            </a:r>
            <a:r>
              <a:rPr lang="en-US" dirty="0">
                <a:latin typeface="宋体"/>
                <a:ea typeface="宋体"/>
                <a:cs typeface="宋体"/>
              </a:rPr>
              <a:t>牛看法</a:t>
            </a:r>
          </a:p>
        </p:txBody>
      </p:sp>
      <p:pic>
        <p:nvPicPr>
          <p:cNvPr id="4" name="Picture 3" descr="denni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7" y="1670271"/>
            <a:ext cx="2286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581" y="1544667"/>
            <a:ext cx="6110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“</a:t>
            </a:r>
            <a:r>
              <a:rPr lang="en-US" sz="3200" dirty="0" err="1" smtClean="0"/>
              <a:t>Clojure</a:t>
            </a:r>
            <a:r>
              <a:rPr lang="en-US" sz="3200" dirty="0" err="1"/>
              <a:t>是实用和美学的合一</a:t>
            </a:r>
            <a:r>
              <a:rPr lang="en-US" sz="3200" dirty="0" smtClean="0"/>
              <a:t>，</a:t>
            </a:r>
          </a:p>
          <a:p>
            <a:r>
              <a:rPr lang="en-US" sz="3200" dirty="0" err="1" smtClean="0"/>
              <a:t>对</a:t>
            </a:r>
            <a:r>
              <a:rPr lang="en-US" sz="3200" dirty="0" err="1"/>
              <a:t>于java</a:t>
            </a:r>
            <a:r>
              <a:rPr lang="en-US" sz="3200" dirty="0"/>
              <a:t> </a:t>
            </a:r>
            <a:r>
              <a:rPr lang="en-US" sz="3200" dirty="0" err="1"/>
              <a:t>coder，同时心里时</a:t>
            </a:r>
            <a:r>
              <a:rPr lang="en-US" sz="3200" dirty="0" err="1" smtClean="0"/>
              <a:t>常</a:t>
            </a:r>
            <a:endParaRPr lang="en-US" sz="3200" dirty="0" smtClean="0"/>
          </a:p>
          <a:p>
            <a:r>
              <a:rPr lang="en-US" sz="3200" dirty="0" err="1" smtClean="0"/>
              <a:t>向</a:t>
            </a:r>
            <a:r>
              <a:rPr lang="en-US" sz="3200" dirty="0" err="1"/>
              <a:t>往Lisp黑客的人们，Clojure</a:t>
            </a:r>
            <a:r>
              <a:rPr lang="en-US" sz="3200" dirty="0" err="1" smtClean="0"/>
              <a:t>是</a:t>
            </a:r>
            <a:endParaRPr lang="en-US" sz="3200" dirty="0" smtClean="0"/>
          </a:p>
          <a:p>
            <a:r>
              <a:rPr lang="en-US" sz="3200" dirty="0" smtClean="0"/>
              <a:t>上</a:t>
            </a:r>
            <a:r>
              <a:rPr lang="en-US" sz="3200" dirty="0"/>
              <a:t>帝赐予的礼物啊</a:t>
            </a:r>
            <a:r>
              <a:rPr lang="en-US" sz="3200" dirty="0" smtClean="0"/>
              <a:t>。</a:t>
            </a:r>
            <a:r>
              <a:rPr lang="zh-CN" altLang="en-US" sz="6000" dirty="0"/>
              <a:t>”</a:t>
            </a:r>
            <a:endParaRPr lang="en-US" sz="6000" dirty="0"/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633311" y="4932603"/>
            <a:ext cx="5439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-- </a:t>
            </a:r>
            <a:r>
              <a:rPr lang="zh-CN" altLang="en-US" sz="3200" dirty="0" smtClean="0"/>
              <a:t>国内</a:t>
            </a:r>
            <a:r>
              <a:rPr lang="en-US" altLang="zh-CN" sz="3200" dirty="0" err="1" smtClean="0"/>
              <a:t>Clojure</a:t>
            </a:r>
            <a:r>
              <a:rPr lang="zh-CN" altLang="en-US" sz="3200" dirty="0" smtClean="0"/>
              <a:t>先驱、</a:t>
            </a:r>
            <a:endParaRPr lang="en-US" altLang="zh-CN" sz="3200" dirty="0" smtClean="0"/>
          </a:p>
          <a:p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Clojure</a:t>
            </a:r>
            <a:r>
              <a:rPr lang="zh-CN" altLang="en-US" sz="3200" dirty="0" smtClean="0"/>
              <a:t>中文邮件列表维护者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庄晓丹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013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理性分析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Clojure是LISP</a:t>
            </a:r>
            <a:endParaRPr lang="en-US" dirty="0" smtClean="0"/>
          </a:p>
          <a:p>
            <a:r>
              <a:rPr lang="en-US" altLang="zh-CN" dirty="0" err="1" smtClean="0"/>
              <a:t>Clojure</a:t>
            </a:r>
            <a:r>
              <a:rPr lang="zh-CN" altLang="en-US" dirty="0" smtClean="0"/>
              <a:t>是一种函数式语言</a:t>
            </a:r>
            <a:endParaRPr lang="en-US" altLang="zh-CN" dirty="0" smtClean="0"/>
          </a:p>
          <a:p>
            <a:r>
              <a:rPr lang="en-US" altLang="zh-CN" dirty="0" err="1" smtClean="0"/>
              <a:t>Clojure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平台的</a:t>
            </a:r>
            <a:endParaRPr lang="en-US" altLang="zh-CN" dirty="0" smtClean="0"/>
          </a:p>
          <a:p>
            <a:r>
              <a:rPr lang="en-US" altLang="zh-CN" dirty="0" err="1" smtClean="0"/>
              <a:t>Clojure</a:t>
            </a:r>
            <a:r>
              <a:rPr lang="zh-CN" altLang="en-US" dirty="0" smtClean="0"/>
              <a:t>使得多线程编程变得简单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3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Clojure是LISP</a:t>
            </a:r>
            <a:r>
              <a:rPr lang="en-US" dirty="0" smtClean="0"/>
              <a:t/>
            </a:r>
            <a:endParaRPr lang="en-US" dirty="0"/>
          </a:p>
        </p:txBody>
      </p:sp>
      <p:pic>
        <p:nvPicPr>
          <p:cNvPr id="5" name="Picture 4" descr="lisp-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5" y="2386376"/>
            <a:ext cx="7709515" cy="2635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616288"/>
            <a:ext cx="6349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LISP</a:t>
            </a:r>
            <a:r>
              <a:rPr lang="zh-CN" altLang="en-US" sz="3200" dirty="0" smtClean="0"/>
              <a:t>代码风格大致是这个样子的：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9300" y="550066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accent2"/>
                </a:solidFill>
              </a:rPr>
              <a:t>简单！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4746" y="551188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accent2"/>
                </a:solidFill>
              </a:rPr>
              <a:t>几乎没有语法！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4725" y="5502269"/>
            <a:ext cx="29098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宋体"/>
                <a:ea typeface="宋体"/>
                <a:cs typeface="宋体"/>
              </a:rPr>
              <a:t>表达力强</a:t>
            </a:r>
            <a:r>
              <a:rPr lang="zh-CN" altLang="en-US" sz="4800" dirty="0" smtClean="0">
                <a:solidFill>
                  <a:schemeClr val="accent2"/>
                </a:solidFill>
                <a:latin typeface="宋体"/>
                <a:ea typeface="宋体"/>
                <a:cs typeface="宋体"/>
              </a:rPr>
              <a:t>！</a:t>
            </a:r>
            <a:endParaRPr lang="en-US" sz="4800" dirty="0">
              <a:solidFill>
                <a:schemeClr val="accent2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92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Clojure是LISP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宋体"/>
                <a:ea typeface="宋体"/>
                <a:cs typeface="宋体"/>
              </a:rPr>
              <a:t>LISP是人工智能之父</a:t>
            </a:r>
            <a:r>
              <a:rPr lang="en-US" sz="3900" b="1" dirty="0" err="1" smtClean="0">
                <a:latin typeface="宋体"/>
                <a:ea typeface="宋体"/>
                <a:cs typeface="宋体"/>
              </a:rPr>
              <a:t>约</a:t>
            </a:r>
            <a:r>
              <a:rPr lang="en-US" sz="3900" b="1" dirty="0" err="1" smtClean="0">
                <a:latin typeface="宋体"/>
                <a:ea typeface="宋体"/>
                <a:cs typeface="宋体"/>
              </a:rPr>
              <a:t>翰麦</a:t>
            </a:r>
            <a:r>
              <a:rPr lang="en-US" sz="3900" b="1" dirty="0" err="1" smtClean="0">
                <a:latin typeface="宋体"/>
                <a:ea typeface="宋体"/>
                <a:cs typeface="宋体"/>
              </a:rPr>
              <a:t>肯</a:t>
            </a:r>
            <a:r>
              <a:rPr lang="en-US" sz="3900" b="1" dirty="0" err="1" smtClean="0">
                <a:latin typeface="宋体"/>
                <a:ea typeface="宋体"/>
                <a:cs typeface="宋体"/>
              </a:rPr>
              <a:t>锡</a:t>
            </a:r>
            <a:r>
              <a:rPr lang="pl-PL" dirty="0" smtClean="0">
                <a:latin typeface="宋体"/>
                <a:ea typeface="宋体"/>
                <a:cs typeface="宋体"/>
              </a:rPr>
              <a:t>在</a:t>
            </a:r>
            <a:r>
              <a:rPr lang="pl-PL" dirty="0" smtClean="0">
                <a:latin typeface="宋体"/>
                <a:ea typeface="宋体"/>
                <a:cs typeface="宋体"/>
              </a:rPr>
              <a:t>1960年在他的一篇论文中提出的语</a:t>
            </a:r>
            <a:r>
              <a:rPr lang="pl-PL" dirty="0" smtClean="0">
                <a:latin typeface="宋体"/>
                <a:ea typeface="宋体"/>
                <a:cs typeface="宋体"/>
              </a:rPr>
              <a:t>言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pl-PL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他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告诉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我们通过几个简单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的符号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可以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构建出整个语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言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保罗格雷厄姆认为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：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真正干净利落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、始终如一的编程模式只有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C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语言模式和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LISP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语言模式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如今很多新语言的特点是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C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语言模式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+LISP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模式的特性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04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Clojure是一种函数式语言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宋体"/>
                <a:ea typeface="宋体"/>
                <a:cs typeface="宋体"/>
              </a:rPr>
              <a:t>不可变值</a:t>
            </a:r>
            <a:endParaRPr lang="en-US" dirty="0">
              <a:latin typeface="宋体"/>
              <a:ea typeface="宋体"/>
              <a:cs typeface="宋体"/>
            </a:endParaRPr>
          </a:p>
          <a:p>
            <a:pPr lvl="1"/>
            <a:r>
              <a:rPr lang="en-US" dirty="0" smtClean="0">
                <a:latin typeface="宋体"/>
                <a:ea typeface="宋体"/>
                <a:cs typeface="宋体"/>
              </a:rPr>
              <a:t>多线程编程变得简单</a:t>
            </a:r>
            <a:endParaRPr lang="en-US" dirty="0">
              <a:latin typeface="宋体"/>
              <a:ea typeface="宋体"/>
              <a:cs typeface="宋体"/>
            </a:endParaRPr>
          </a:p>
          <a:p>
            <a:r>
              <a:rPr lang="en-US" dirty="0" smtClean="0">
                <a:latin typeface="宋体"/>
                <a:ea typeface="宋体"/>
                <a:cs typeface="宋体"/>
              </a:rPr>
              <a:t>函数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是基本代码单元</a:t>
            </a:r>
            <a:endParaRPr lang="en-US" dirty="0" smtClean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代码重用变得简单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函数是一个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普通的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“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值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”</a:t>
            </a:r>
          </a:p>
          <a:p>
            <a:pPr lvl="1"/>
            <a:r>
              <a:rPr lang="zh-CN" altLang="en-US" dirty="0" smtClean="0">
                <a:latin typeface="宋体"/>
                <a:ea typeface="宋体"/>
                <a:cs typeface="宋体"/>
              </a:rPr>
              <a:t>表达力比静态语言如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Java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更强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/>
            </a:r>
            <a:endParaRPr lang="en-US" altLang="zh-CN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0088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实现一个方法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29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把作为参数传入的方法执行两遍</a:t>
            </a:r>
            <a:r>
              <a:rPr lang="en-US" altLang="zh-CN" dirty="0" smtClean="0"/>
              <a:t/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168" y="2661935"/>
            <a:ext cx="1512526" cy="77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dirty="0" smtClean="0"/>
              <a:t>伪代码：</a:t>
            </a:r>
            <a:endParaRPr lang="en-US" dirty="0"/>
          </a:p>
        </p:txBody>
      </p:sp>
      <p:pic>
        <p:nvPicPr>
          <p:cNvPr id="5" name="Picture 4" descr="clojure-execute-2-times-fa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93" y="3434855"/>
            <a:ext cx="6095584" cy="2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2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652</Words>
  <Application>Microsoft Macintosh PowerPoint</Application>
  <PresentationFormat>On-screen Show (4:3)</PresentationFormat>
  <Paragraphs>91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Clojure</vt:lpstr>
      <vt:lpstr>Why Clojure?</vt:lpstr>
      <vt:lpstr>国际大牛看法</vt:lpstr>
      <vt:lpstr>国内大牛看法</vt:lpstr>
      <vt:lpstr>理性分析</vt:lpstr>
      <vt:lpstr>Clojure是LISP_x0018__x0013_</vt:lpstr>
      <vt:lpstr>Clojure是LISP</vt:lpstr>
      <vt:lpstr>Clojure是一种函数式语言</vt:lpstr>
      <vt:lpstr>实现一个方法</vt:lpstr>
      <vt:lpstr>Java？</vt:lpstr>
      <vt:lpstr>Java?好吧，可以的，但是非常丑</vt:lpstr>
      <vt:lpstr>Clojure？小菜一碟</vt:lpstr>
      <vt:lpstr>Clojure基于JVM平台</vt:lpstr>
      <vt:lpstr>简化多线程编程</vt:lpstr>
      <vt:lpstr>“Clojure对于多线程编程的支持使得我们不用手动加锁、解锁也能编写多线程的代码，就如同JAVA的自动垃圾回收使得我们不用显式的请求、释放内存一样。”</vt:lpstr>
      <vt:lpstr>Clojure简介</vt:lpstr>
      <vt:lpstr>基本类型</vt:lpstr>
      <vt:lpstr>基本类型</vt:lpstr>
      <vt:lpstr>定义“变量”</vt:lpstr>
      <vt:lpstr>条件判断</vt:lpstr>
      <vt:lpstr>定义函数：defn</vt:lpstr>
      <vt:lpstr>函数调用</vt:lpstr>
      <vt:lpstr>宏</vt:lpstr>
      <vt:lpstr>Java中的for</vt:lpstr>
      <vt:lpstr>Clojure里面的for</vt:lpstr>
      <vt:lpstr>我们自己的for</vt:lpstr>
      <vt:lpstr>与Java的互操作</vt:lpstr>
      <vt:lpstr>推荐阅读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</dc:title>
  <dc:creator>明明 徐</dc:creator>
  <cp:lastModifiedBy>明明 徐</cp:lastModifiedBy>
  <cp:revision>70</cp:revision>
  <dcterms:created xsi:type="dcterms:W3CDTF">2012-11-03T07:38:46Z</dcterms:created>
  <dcterms:modified xsi:type="dcterms:W3CDTF">2012-11-09T06:51:59Z</dcterms:modified>
</cp:coreProperties>
</file>