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/>
    <p:restoredTop sz="94574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71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8CE235-315B-8842-B4B9-D24252B1B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FADF8-058B-1444-A63F-1A88B62E71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A6E75-DB22-F04A-959B-ECBF9413B3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25C65-5227-D542-882C-92E485E71B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18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0D96-69BC-F542-BCBD-3DE71BB3A3CC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282EF-284E-D949-8693-9579FDEF49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68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282EF-284E-D949-8693-9579FDEF49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60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0574-60B4-A04C-9D54-BC8A739E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8ED5A-A3C8-344F-8C62-2BE1F147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81D17-0E6E-E843-AFE5-92EE6B44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16317-F9C0-2245-AF67-11EA399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7A538-E6C5-9543-91EA-56E89FD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5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F47C-AF2F-8646-B0B4-866C46F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4E3DE-6032-7944-8154-1A002F5B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4D480-099E-5645-B6B8-17FED6AB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07CD1-BCF3-A046-81D7-7C652140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93D2C-665E-C64E-8F95-EBF1AA8A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9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009FBA-7EC4-9649-8733-ED3EC8C4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24ED4-7ECB-BC43-AB1B-2C5CEE8C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9158-B86D-DF43-AD76-E1089013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24F66-1185-744A-AF63-32A3579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CA359-EFDD-EC43-941C-90FC329F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6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F126-8005-7B4D-B4B2-EFC823B8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77" y="124178"/>
            <a:ext cx="9053623" cy="770331"/>
          </a:xfrm>
        </p:spPr>
        <p:txBody>
          <a:bodyPr>
            <a:normAutofit/>
          </a:bodyPr>
          <a:lstStyle>
            <a:lvl1pPr algn="ctr">
              <a:defRPr sz="3200"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10FBA-765F-E442-966E-317906E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018687"/>
            <a:ext cx="11221155" cy="551785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7B9E7-FAB4-EB44-A893-04E609E38C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0177" cy="9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3FD76-9904-7D40-A7FC-64169858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8C225-BAAA-544F-9EF9-71BA23A3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E6C1C-426A-004F-A5FA-22B8700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FBC72-30B8-C548-B4EA-1815B78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1002-2640-5A49-A345-61926B3C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0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0EA80-B07F-894D-B85C-04203F3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BCA90-8F23-CB45-9440-F2B55A4B8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4142C-D03D-D344-8AEC-090150DD5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38401-A62C-084D-8C60-80DD7A37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2D8A8-DC30-FA42-B3F1-E5DD96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CE7BF-B992-5644-B87B-7E772AD1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1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9C682-894F-C841-B1F0-337C1AD8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EDC9-FD3B-7E41-A5AE-EBC34DDA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A6A5F-6807-844A-860A-77F5A24C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E6ABD-28C6-2240-B817-E9531A79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3A3EE-A76C-4345-A6DB-32D93B7CB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83943D-5555-7644-B4F9-4304C41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E3647-3D91-7E48-BB73-54B88CB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E735C0-4977-E846-8138-D1714A12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1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61C68-276F-F74A-BC3A-4871916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56DF9-5742-0B49-9E81-3322D30F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DA66D4-C064-234C-9311-CA6481E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1E71E2-5F30-3E42-BC79-A14EFD3D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55BBE-373F-604F-A0C4-6BDD9913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A1752-5C06-5E4B-9BD2-46B9B339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78083-A8DB-B54D-9329-0866B571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8F8EF-8F65-F74B-B13C-1AB85F4C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990A-C60A-8842-A6F8-A95045D1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F9D5D-551B-6545-9DB3-C091DBCB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F07AF-EFEB-274B-B888-72E9012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FE6E2-3392-694D-A752-AF47A2C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D5819-7FF8-3E4B-BBE1-5F6CE740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4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CEF9A-7C7E-8740-AD85-2062C314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70E6A-C594-1A42-95D3-2502118C8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34A15-CAEC-294D-939F-1E047F00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9D063-63C9-9D42-8765-0CF5F589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2035E-697D-5E48-B658-0E0ED6C6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8D44D-3A76-FA4E-97ED-507A60E8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49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479F8-9590-4241-ADA0-B5063F41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1C1C3-A735-6146-85AD-C6CCAA34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F2D85-CDFB-1141-905D-BC38F4C5D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C918-D573-A245-BF41-4F59594901FB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3D633-2FA9-FE4E-84D0-0FFD25C75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9B744-BCCB-FF42-968B-3237B0A0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B5D3-A156-374D-8996-4508E5C37E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85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117CBD-C30C-4FFB-97C3-5C63692F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Printing Neatly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4AE44E-D70C-4509-B7CC-DFE1A894E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Consider the problem of neatly printing a paragraph with a monospaced font (all characters having the same width) on a printer. </a:t>
                </a:r>
                <a:r>
                  <a:rPr lang="en-US" altLang="zh-CN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The input text is a sequence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𝒏</m:t>
                    </m:r>
                  </m:oMath>
                </a14:m>
                <a:r>
                  <a:rPr lang="en-US" altLang="zh-CN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words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,…,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, measured in characters</a:t>
                </a:r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. We want to print this paragraph neatly on a number of lines that hold a maximum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characters each. Our criterion of “neatness” is as follows.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If a given line contains words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, and we leave exactly one space between words, the number of extra space characters at the end of the line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, which must be nonnegative so that the words fit on the line.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We wish to minimize the sum, over all lines except the last, of the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cubes</a:t>
                </a:r>
                <a:r>
                  <a:rPr lang="en-US" altLang="zh-CN" sz="20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of the numbers of extra space characters at the ends of lines</a:t>
                </a:r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. Give a dynamic-programming algorithm to print a paragraph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words neatly on a printer.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14AE44E-D70C-4509-B7CC-DFE1A894E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3" r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2C9C-297B-4642-89E3-9E928E78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2C933-27BC-4B30-A937-33A121ABD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altLang="zh-CN" sz="2000" i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word like first as the </a:t>
                </a:r>
                <a:r>
                  <a:rPr lang="en-US" altLang="zh-CN" sz="2000" i="1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the</a:t>
                </a:r>
                <a:r>
                  <a:rPr lang="en-US" altLang="zh-CN" sz="2000" i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complete</a:t>
                </a:r>
              </a:p>
              <a:p>
                <a:pPr>
                  <a:spcBef>
                    <a:spcPts val="0"/>
                  </a:spcBef>
                </a:pPr>
                <a:endPara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=10</m:t>
                      </m:r>
                    </m:oMath>
                  </m:oMathPara>
                </a14:m>
                <a:endParaRPr lang="en-US" altLang="zh-CN" sz="2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2000" i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Optimal Printing</a:t>
                </a: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i="1" dirty="0">
                    <a:latin typeface="+mn-lt"/>
                    <a:ea typeface="黑体" panose="02010609060101010101" pitchFamily="49" charset="-122"/>
                  </a:rPr>
                  <a:t>word like</a:t>
                </a: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i="1" dirty="0">
                    <a:latin typeface="+mn-lt"/>
                    <a:ea typeface="黑体" panose="02010609060101010101" pitchFamily="49" charset="-122"/>
                  </a:rPr>
                  <a:t>first as</a:t>
                </a: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i="1" dirty="0">
                    <a:latin typeface="+mn-lt"/>
                    <a:ea typeface="黑体" panose="02010609060101010101" pitchFamily="49" charset="-122"/>
                  </a:rPr>
                  <a:t>the </a:t>
                </a:r>
                <a:r>
                  <a:rPr lang="en-US" altLang="zh-CN" sz="2000" i="1" dirty="0" err="1">
                    <a:latin typeface="+mn-lt"/>
                    <a:ea typeface="黑体" panose="02010609060101010101" pitchFamily="49" charset="-122"/>
                  </a:rPr>
                  <a:t>the</a:t>
                </a:r>
                <a:endParaRPr lang="en-US" altLang="zh-CN" sz="2000" i="1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i="1" dirty="0">
                    <a:latin typeface="+mn-lt"/>
                    <a:ea typeface="黑体" panose="02010609060101010101" pitchFamily="49" charset="-122"/>
                  </a:rPr>
                  <a:t>complete</a:t>
                </a: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endParaRPr lang="en-US" altLang="zh-CN" sz="2000" i="1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10−9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10−8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10−7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=36</m:t>
                      </m:r>
                    </m:oMath>
                  </m:oMathPara>
                </a14:m>
                <a:endParaRPr lang="en-US" altLang="zh-CN" sz="200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endParaRPr lang="en-US" altLang="zh-CN" sz="2000" dirty="0">
                  <a:latin typeface="+mn-lt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+mn-lt"/>
                    <a:ea typeface="黑体" panose="02010609060101010101" pitchFamily="49" charset="-122"/>
                  </a:rPr>
                  <a:t>Note that the last line shouldn’t be taken into account.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2C933-27BC-4B30-A937-33A121ABD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46196B-0985-4ADB-8BCF-A7C1751EBCB4}"/>
                  </a:ext>
                </a:extLst>
              </p:cNvPr>
              <p:cNvSpPr/>
              <p:nvPr/>
            </p:nvSpPr>
            <p:spPr>
              <a:xfrm>
                <a:off x="5335297" y="2909627"/>
                <a:ext cx="2983381" cy="1038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46196B-0985-4ADB-8BCF-A7C1751EB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97" y="2909627"/>
                <a:ext cx="2983381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2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A7C13-2130-2E44-96E4-19CB3C7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0453E-F7EF-8449-9588-DD787B5EA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Input / Output</a:t>
                </a:r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kumimoji="1" lang="en-US" altLang="zh-CN" sz="2000" b="0" dirty="0">
                    <a:latin typeface="+mn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kumimoji="1" lang="en-US" altLang="zh-CN" sz="2000" b="0" dirty="0">
                  <a:latin typeface="+mn-lt"/>
                </a:endParaRPr>
              </a:p>
              <a:p>
                <a:pPr/>
                <a:r>
                  <a:rPr kumimoji="1" lang="en-US" altLang="zh-CN" sz="2000" dirty="0">
                    <a:latin typeface="+mn-lt"/>
                  </a:rPr>
                  <a:t>All words contain only English letters</a:t>
                </a:r>
              </a:p>
              <a:p>
                <a:pPr/>
                <a:r>
                  <a:rPr kumimoji="1" lang="en-US" altLang="zh-CN" sz="2000" dirty="0">
                    <a:latin typeface="+mn-lt"/>
                  </a:rPr>
                  <a:t>Your output: print only the minimal cost</a:t>
                </a:r>
              </a:p>
              <a:p>
                <a:pPr/>
                <a:endParaRPr kumimoji="1" lang="en-US" altLang="zh-CN" sz="2000" dirty="0">
                  <a:latin typeface="+mn-lt"/>
                </a:endParaRPr>
              </a:p>
              <a:p>
                <a:r>
                  <a:rPr kumimoji="1" lang="en-US" altLang="zh-CN" dirty="0"/>
                  <a:t>Limits</a:t>
                </a:r>
              </a:p>
              <a:p>
                <a:r>
                  <a:rPr kumimoji="1" lang="en-US" altLang="zh-CN" sz="2000" dirty="0">
                    <a:latin typeface="+mn-lt"/>
                  </a:rPr>
                  <a:t>Time limit: 1s</a:t>
                </a:r>
              </a:p>
              <a:p>
                <a:r>
                  <a:rPr kumimoji="1" lang="en-US" altLang="zh-CN" sz="2000" dirty="0">
                    <a:latin typeface="+mn-lt"/>
                  </a:rPr>
                  <a:t>Memory limit: 16MB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Complexity</a:t>
                </a:r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+mn-lt"/>
                  </a:rPr>
                  <a:t> is acceptable</a:t>
                </a:r>
              </a:p>
              <a:p>
                <a:pPr/>
                <a:r>
                  <a:rPr kumimoji="1" lang="en-US" altLang="zh-CN" sz="2000" dirty="0">
                    <a:latin typeface="+mn-lt"/>
                  </a:rPr>
                  <a:t>Python, memorized top-down method: OK!</a:t>
                </a:r>
              </a:p>
              <a:p>
                <a:endParaRPr kumimoji="1" lang="en-US" altLang="zh-CN" sz="2000" dirty="0">
                  <a:latin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00453E-F7EF-8449-9588-DD787B5EA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9CB64-7688-7C46-98FC-BA00E2299936}"/>
                  </a:ext>
                </a:extLst>
              </p:cNvPr>
              <p:cNvSpPr txBox="1"/>
              <p:nvPr/>
            </p:nvSpPr>
            <p:spPr>
              <a:xfrm>
                <a:off x="8239128" y="4055658"/>
                <a:ext cx="19802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A9CB64-7688-7C46-98FC-BA00E2299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28" y="4055658"/>
                <a:ext cx="1980286" cy="553998"/>
              </a:xfrm>
              <a:prstGeom prst="rect">
                <a:avLst/>
              </a:prstGeom>
              <a:blipFill>
                <a:blip r:embed="rId3"/>
                <a:stretch>
                  <a:fillRect l="-637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EADF4B-1B86-144E-AA1D-2FED8C3D7A6A}"/>
                  </a:ext>
                </a:extLst>
              </p:cNvPr>
              <p:cNvSpPr txBox="1"/>
              <p:nvPr/>
            </p:nvSpPr>
            <p:spPr>
              <a:xfrm>
                <a:off x="4909456" y="1382486"/>
                <a:ext cx="316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 very loose upper bound: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max_int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EADF4B-1B86-144E-AA1D-2FED8C3D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56" y="1382486"/>
                <a:ext cx="3167743" cy="646331"/>
              </a:xfrm>
              <a:prstGeom prst="rect">
                <a:avLst/>
              </a:prstGeom>
              <a:blipFill>
                <a:blip r:embed="rId4"/>
                <a:stretch>
                  <a:fillRect l="-1600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BECCD5F-CC57-5640-8355-B04DDBFD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775096"/>
                  </p:ext>
                </p:extLst>
              </p:nvPr>
            </p:nvGraphicFramePr>
            <p:xfrm>
              <a:off x="7104742" y="4733834"/>
              <a:ext cx="424905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529">
                      <a:extLst>
                        <a:ext uri="{9D8B030D-6E8A-4147-A177-3AD203B41FA5}">
                          <a16:colId xmlns:a16="http://schemas.microsoft.com/office/drawing/2014/main" val="1455775297"/>
                        </a:ext>
                      </a:extLst>
                    </a:gridCol>
                    <a:gridCol w="2124529">
                      <a:extLst>
                        <a:ext uri="{9D8B030D-6E8A-4147-A177-3AD203B41FA5}">
                          <a16:colId xmlns:a16="http://schemas.microsoft.com/office/drawing/2014/main" val="3904800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Algorithm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TLE at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5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0052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56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521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BECCD5F-CC57-5640-8355-B04DDBFD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775096"/>
                  </p:ext>
                </p:extLst>
              </p:nvPr>
            </p:nvGraphicFramePr>
            <p:xfrm>
              <a:off x="7104742" y="4733834"/>
              <a:ext cx="424905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4529">
                      <a:extLst>
                        <a:ext uri="{9D8B030D-6E8A-4147-A177-3AD203B41FA5}">
                          <a16:colId xmlns:a16="http://schemas.microsoft.com/office/drawing/2014/main" val="1455775297"/>
                        </a:ext>
                      </a:extLst>
                    </a:gridCol>
                    <a:gridCol w="2124529">
                      <a:extLst>
                        <a:ext uri="{9D8B030D-6E8A-4147-A177-3AD203B41FA5}">
                          <a16:colId xmlns:a16="http://schemas.microsoft.com/office/drawing/2014/main" val="3904800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Algorithm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TLE at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5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5" t="-110345" r="-100595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98" t="-110345" r="-1198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0052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5" t="-203333" r="-10059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98" t="-203333" r="-1198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56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5" t="-313793" r="-100595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98" t="-313793" r="-1198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521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9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E4D46-67E2-4617-94B1-2F5207F4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D68D-DC19-4A1A-9E34-4DF3E233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Choice?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  <a:ea typeface="+mn-ea"/>
              </a:rPr>
              <a:t>Make a choice to split the problem into one or more subproblems.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word like first as the </a:t>
            </a:r>
            <a:r>
              <a:rPr lang="en-US" altLang="zh-CN" sz="20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 complete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Current problem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  <a:ea typeface="+mn-ea"/>
              </a:rPr>
              <a:t>To print neatly from the </a:t>
            </a:r>
            <a:r>
              <a:rPr lang="en-US" altLang="zh-CN" sz="2000" b="1" dirty="0">
                <a:latin typeface="+mn-ea"/>
                <a:ea typeface="+mn-ea"/>
              </a:rPr>
              <a:t>1st</a:t>
            </a:r>
            <a:r>
              <a:rPr lang="en-US" altLang="zh-CN" sz="2000" dirty="0">
                <a:latin typeface="+mn-ea"/>
                <a:ea typeface="+mn-ea"/>
              </a:rPr>
              <a:t> word to the very end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Choice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To decide from which word we start a </a:t>
            </a:r>
            <a:r>
              <a:rPr lang="en-US" altLang="zh-CN" sz="2000" b="1" dirty="0">
                <a:latin typeface="+mn-ea"/>
              </a:rPr>
              <a:t>new line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Subproblem?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  <a:ea typeface="+mn-ea"/>
              </a:rPr>
              <a:t>To print neatly from the </a:t>
            </a:r>
            <a:r>
              <a:rPr lang="en-US" altLang="zh-CN" sz="2000" b="1" dirty="0">
                <a:latin typeface="+mn-ea"/>
                <a:ea typeface="+mn-ea"/>
              </a:rPr>
              <a:t>k-</a:t>
            </a:r>
            <a:r>
              <a:rPr lang="en-US" altLang="zh-CN" sz="2000" b="1" dirty="0" err="1">
                <a:latin typeface="+mn-ea"/>
                <a:ea typeface="+mn-ea"/>
              </a:rPr>
              <a:t>th</a:t>
            </a:r>
            <a:r>
              <a:rPr lang="en-US" altLang="zh-CN" sz="2000" dirty="0">
                <a:latin typeface="+mn-ea"/>
                <a:ea typeface="+mn-ea"/>
              </a:rPr>
              <a:t> word to the very end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2F991E-3378-444F-AC5F-411900581E09}"/>
              </a:ext>
            </a:extLst>
          </p:cNvPr>
          <p:cNvSpPr txBox="1"/>
          <p:nvPr/>
        </p:nvSpPr>
        <p:spPr>
          <a:xfrm>
            <a:off x="7524160" y="4055476"/>
            <a:ext cx="420499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i="1" dirty="0">
                <a:solidFill>
                  <a:prstClr val="black"/>
                </a:solidFill>
                <a:latin typeface="等线" panose="02010600030101010101" pitchFamily="2" charset="-122"/>
              </a:rPr>
              <a:t>word like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</a:rPr>
              <a:t>↵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i="1" u="sng" dirty="0">
                <a:solidFill>
                  <a:prstClr val="black"/>
                </a:solidFill>
                <a:latin typeface="等线" panose="02010600030101010101" pitchFamily="2" charset="-122"/>
              </a:rPr>
              <a:t>first</a:t>
            </a:r>
            <a:r>
              <a:rPr lang="en-US" altLang="zh-CN" sz="2000" i="1" dirty="0">
                <a:solidFill>
                  <a:prstClr val="black"/>
                </a:solidFill>
                <a:latin typeface="等线" panose="02010600030101010101" pitchFamily="2" charset="-122"/>
              </a:rPr>
              <a:t> as the </a:t>
            </a:r>
            <a:r>
              <a:rPr lang="en-US" altLang="zh-CN" sz="2000" i="1" dirty="0" err="1">
                <a:solidFill>
                  <a:prstClr val="black"/>
                </a:solidFill>
                <a:latin typeface="等线" panose="02010600030101010101" pitchFamily="2" charset="-122"/>
              </a:rPr>
              <a:t>the</a:t>
            </a:r>
            <a:r>
              <a:rPr lang="en-US" altLang="zh-CN" sz="2000" i="1" dirty="0">
                <a:solidFill>
                  <a:prstClr val="black"/>
                </a:solidFill>
                <a:latin typeface="等线" panose="02010600030101010101" pitchFamily="2" charset="-122"/>
              </a:rPr>
              <a:t> complete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</a:rPr>
              <a:t>↑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</a:rPr>
              <a:t>k-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10600030101010101" pitchFamily="2" charset="-122"/>
              </a:rPr>
              <a:t>th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</a:rPr>
              <a:t>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E27B-1A9D-44C4-A0CC-9F543FB8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Substructure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36888-B906-4D4E-B361-88C852B6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Subproblem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To print neatly from the </a:t>
            </a:r>
            <a:r>
              <a:rPr lang="en-US" altLang="zh-CN" sz="2000" b="1" dirty="0">
                <a:latin typeface="+mn-ea"/>
              </a:rPr>
              <a:t>k-</a:t>
            </a:r>
            <a:r>
              <a:rPr lang="en-US" altLang="zh-CN" sz="2000" b="1" dirty="0" err="1">
                <a:latin typeface="+mn-ea"/>
              </a:rPr>
              <a:t>th</a:t>
            </a:r>
            <a:r>
              <a:rPr lang="en-US" altLang="zh-CN" sz="2000" dirty="0">
                <a:latin typeface="+mn-ea"/>
              </a:rPr>
              <a:t> word to the very end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Choice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To decide which </a:t>
            </a:r>
            <a:r>
              <a:rPr lang="en-US" altLang="zh-CN" sz="2000" b="1" dirty="0">
                <a:latin typeface="+mn-ea"/>
              </a:rPr>
              <a:t>k </a:t>
            </a:r>
            <a:r>
              <a:rPr lang="en-US" altLang="zh-CN" sz="2000" dirty="0">
                <a:latin typeface="+mn-ea"/>
              </a:rPr>
              <a:t>it is where we start a </a:t>
            </a:r>
            <a:r>
              <a:rPr lang="en-US" altLang="zh-CN" sz="2000" b="1" dirty="0">
                <a:latin typeface="+mn-ea"/>
              </a:rPr>
              <a:t>new line</a:t>
            </a:r>
          </a:p>
          <a:p>
            <a:endParaRPr lang="en-US" altLang="zh-CN" sz="20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k = 3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If this choice leads to an optimal solution,</a:t>
            </a: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word like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↵</a:t>
            </a:r>
          </a:p>
          <a:p>
            <a:r>
              <a:rPr lang="en-US" altLang="zh-CN" sz="2000" i="1" dirty="0">
                <a:highlight>
                  <a:srgbClr val="C0C0C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first as the </a:t>
            </a:r>
            <a:r>
              <a:rPr lang="en-US" altLang="zh-CN" sz="2000" i="1" dirty="0" err="1">
                <a:highlight>
                  <a:srgbClr val="C0C0C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lang="en-US" altLang="zh-CN" sz="2000" i="1" dirty="0">
                <a:highlight>
                  <a:srgbClr val="C0C0C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 complete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To print neatly from the </a:t>
            </a:r>
            <a:r>
              <a:rPr lang="en-US" altLang="zh-CN" sz="2000" b="1" dirty="0">
                <a:latin typeface="+mn-ea"/>
                <a:ea typeface="+mn-ea"/>
              </a:rPr>
              <a:t>3rd</a:t>
            </a:r>
            <a:r>
              <a:rPr lang="en-US" altLang="zh-CN" sz="2000" dirty="0">
                <a:latin typeface="+mn-ea"/>
                <a:ea typeface="+mn-ea"/>
              </a:rPr>
              <a:t> word to the very end</a:t>
            </a:r>
          </a:p>
          <a:p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31A9EF-2E2C-439D-93CD-0F0D3CB78284}"/>
              </a:ext>
            </a:extLst>
          </p:cNvPr>
          <p:cNvSpPr txBox="1"/>
          <p:nvPr/>
        </p:nvSpPr>
        <p:spPr>
          <a:xfrm>
            <a:off x="3844212" y="4978328"/>
            <a:ext cx="605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← Must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be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an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optimal solution to the subproblem!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5FBC-E622-4649-BA5C-92F6782F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D3D56-A320-4A82-B81E-514CC5828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 be the minimal cost of printing from the </a:t>
                </a:r>
                <a:r>
                  <a:rPr lang="en-US" altLang="zh-CN" sz="2000" b="1" dirty="0" err="1">
                    <a:latin typeface="+mn-ea"/>
                    <a:ea typeface="+mn-ea"/>
                  </a:rPr>
                  <a:t>i-th</a:t>
                </a:r>
                <a:r>
                  <a:rPr lang="en-US" altLang="zh-CN" sz="2000" dirty="0">
                    <a:latin typeface="+mn-ea"/>
                    <a:ea typeface="+mn-ea"/>
                  </a:rPr>
                  <a:t> word to the very end.</a:t>
                </a: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en-US" altLang="zh-CN" sz="2000" dirty="0">
                    <a:latin typeface="+mn-ea"/>
                    <a:ea typeface="+mn-ea"/>
                  </a:rPr>
                  <a:t>Our goal: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000" b="0" dirty="0">
                  <a:latin typeface="+mn-ea"/>
                  <a:ea typeface="+mn-ea"/>
                </a:endParaRPr>
              </a:p>
              <a:p>
                <a:endParaRPr lang="en-US" altLang="zh-CN" sz="2000" b="0" dirty="0">
                  <a:latin typeface="+mn-ea"/>
                  <a:ea typeface="+mn-ea"/>
                </a:endParaRPr>
              </a:p>
              <a:p>
                <a:endParaRPr lang="en-US" altLang="zh-CN" sz="2000" b="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+1 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𝑡𝑜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𝑛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−1−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5"/>
                                                    </m:r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endParaRPr lang="en-US" altLang="zh-CN" sz="2000" dirty="0">
                  <a:latin typeface="+mn-ea"/>
                  <a:ea typeface="+mn-ea"/>
                </a:endParaRPr>
              </a:p>
              <a:p>
                <a:r>
                  <a:rPr lang="en-US" altLang="zh-CN" sz="2000" i="1" dirty="0">
                    <a:latin typeface="+mn-ea"/>
                    <a:ea typeface="+mn-ea"/>
                  </a:rPr>
                  <a:t>first as the complete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D3D56-A320-4A82-B81E-514CC5828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3" t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089C4FD-C716-4837-AF95-FB5D68A61275}"/>
              </a:ext>
            </a:extLst>
          </p:cNvPr>
          <p:cNvSpPr txBox="1"/>
          <p:nvPr/>
        </p:nvSpPr>
        <p:spPr>
          <a:xfrm>
            <a:off x="5623249" y="2152260"/>
            <a:ext cx="520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 remaining words can fit into one line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(The last line. Not in the total cost.)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063B06-DA5B-4A38-B2E5-8369987D84A9}"/>
              </a:ext>
            </a:extLst>
          </p:cNvPr>
          <p:cNvSpPr txBox="1"/>
          <p:nvPr/>
        </p:nvSpPr>
        <p:spPr>
          <a:xfrm>
            <a:off x="4236188" y="4419597"/>
            <a:ext cx="309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 cost of this line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(from word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to word k-1)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33CA5-9362-410E-B136-A420EDCEF75B}"/>
              </a:ext>
            </a:extLst>
          </p:cNvPr>
          <p:cNvSpPr txBox="1"/>
          <p:nvPr/>
        </p:nvSpPr>
        <p:spPr>
          <a:xfrm>
            <a:off x="7707087" y="4419597"/>
            <a:ext cx="249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Optimal subproblem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AB4D8-0A8C-40FE-A2FA-BB589A661B69}"/>
              </a:ext>
            </a:extLst>
          </p:cNvPr>
          <p:cNvSpPr txBox="1"/>
          <p:nvPr/>
        </p:nvSpPr>
        <p:spPr>
          <a:xfrm>
            <a:off x="740229" y="5402425"/>
            <a:ext cx="1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6463C4-9FD3-49DE-A965-763966A27364}"/>
              </a:ext>
            </a:extLst>
          </p:cNvPr>
          <p:cNvSpPr txBox="1"/>
          <p:nvPr/>
        </p:nvSpPr>
        <p:spPr>
          <a:xfrm>
            <a:off x="2187512" y="5402425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1B5BD-F19B-4717-B11C-FB0684CBAEAC}"/>
              </a:ext>
            </a:extLst>
          </p:cNvPr>
          <p:cNvSpPr txBox="1"/>
          <p:nvPr/>
        </p:nvSpPr>
        <p:spPr>
          <a:xfrm>
            <a:off x="1436915" y="5119396"/>
            <a:ext cx="25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1F670A-6F64-4CA5-824B-D712FD616DFC}"/>
              </a:ext>
            </a:extLst>
          </p:cNvPr>
          <p:cNvCxnSpPr/>
          <p:nvPr/>
        </p:nvCxnSpPr>
        <p:spPr>
          <a:xfrm flipH="1">
            <a:off x="1268963" y="5488728"/>
            <a:ext cx="223935" cy="5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8B4DE9-D090-41FF-B96F-7E0F36D3B4AC}"/>
              </a:ext>
            </a:extLst>
          </p:cNvPr>
          <p:cNvCxnSpPr/>
          <p:nvPr/>
        </p:nvCxnSpPr>
        <p:spPr>
          <a:xfrm>
            <a:off x="1563397" y="5488728"/>
            <a:ext cx="0" cy="5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81BED9-CF2B-4F82-8871-FB9B5CDEB06D}"/>
              </a:ext>
            </a:extLst>
          </p:cNvPr>
          <p:cNvCxnSpPr/>
          <p:nvPr/>
        </p:nvCxnSpPr>
        <p:spPr>
          <a:xfrm>
            <a:off x="1689879" y="5488728"/>
            <a:ext cx="300651" cy="5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3D4AF1-1A97-49CC-9A66-C1799DBDEB0F}"/>
              </a:ext>
            </a:extLst>
          </p:cNvPr>
          <p:cNvCxnSpPr/>
          <p:nvPr/>
        </p:nvCxnSpPr>
        <p:spPr>
          <a:xfrm>
            <a:off x="839755" y="5771757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5C8915-6CB2-4CB1-9162-AE99B18E6DE1}"/>
              </a:ext>
            </a:extLst>
          </p:cNvPr>
          <p:cNvCxnSpPr/>
          <p:nvPr/>
        </p:nvCxnSpPr>
        <p:spPr>
          <a:xfrm>
            <a:off x="2346133" y="5771757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8A5F-88C1-A74E-8B8C-CB19BFD9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1653B-3CCF-6E43-BA95-6F7F82A1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print an optimal printing ?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prstClr val="black"/>
                </a:solidFill>
                <a:latin typeface="等线" panose="020F0502020204030204"/>
                <a:ea typeface="黑体" panose="02010609060101010101" pitchFamily="49" charset="-122"/>
              </a:rPr>
              <a:t>word like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prstClr val="black"/>
                </a:solidFill>
                <a:latin typeface="等线" panose="020F0502020204030204"/>
                <a:ea typeface="黑体" panose="02010609060101010101" pitchFamily="49" charset="-122"/>
              </a:rPr>
              <a:t>first as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prstClr val="black"/>
                </a:solidFill>
                <a:latin typeface="等线" panose="020F0502020204030204"/>
                <a:ea typeface="黑体" panose="02010609060101010101" pitchFamily="49" charset="-122"/>
              </a:rPr>
              <a:t>the the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altLang="zh-CN" sz="2000" i="1" dirty="0">
                <a:solidFill>
                  <a:prstClr val="black"/>
                </a:solidFill>
                <a:latin typeface="等线" panose="020F0502020204030204"/>
                <a:ea typeface="黑体" panose="02010609060101010101" pitchFamily="49" charset="-122"/>
              </a:rPr>
              <a:t>complete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Unique solution 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278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554</Words>
  <Application>Microsoft Macintosh PowerPoint</Application>
  <PresentationFormat>宽屏</PresentationFormat>
  <Paragraphs>106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黑体</vt:lpstr>
      <vt:lpstr>Microsoft YaHei Light</vt:lpstr>
      <vt:lpstr>Arial</vt:lpstr>
      <vt:lpstr>Cambria Math</vt:lpstr>
      <vt:lpstr>1_Office 主题​​</vt:lpstr>
      <vt:lpstr>Printing Neatly</vt:lpstr>
      <vt:lpstr>Example</vt:lpstr>
      <vt:lpstr>Notes</vt:lpstr>
      <vt:lpstr>Optimal Substructure</vt:lpstr>
      <vt:lpstr>Optimal Substructure</vt:lpstr>
      <vt:lpstr>Recursive Solution</vt:lpstr>
      <vt:lpstr>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浩佳</dc:creator>
  <cp:lastModifiedBy>左 浩佳</cp:lastModifiedBy>
  <cp:revision>398</cp:revision>
  <dcterms:created xsi:type="dcterms:W3CDTF">2019-03-26T14:09:31Z</dcterms:created>
  <dcterms:modified xsi:type="dcterms:W3CDTF">2019-12-23T02:23:12Z</dcterms:modified>
</cp:coreProperties>
</file>