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7"/>
  </p:notesMasterIdLst>
  <p:sldIdLst>
    <p:sldId id="258" r:id="rId5"/>
    <p:sldId id="473" r:id="rId6"/>
    <p:sldId id="480" r:id="rId7"/>
    <p:sldId id="482" r:id="rId8"/>
    <p:sldId id="474" r:id="rId9"/>
    <p:sldId id="483" r:id="rId10"/>
    <p:sldId id="484" r:id="rId11"/>
    <p:sldId id="485" r:id="rId12"/>
    <p:sldId id="486" r:id="rId13"/>
    <p:sldId id="475" r:id="rId14"/>
    <p:sldId id="487" r:id="rId15"/>
    <p:sldId id="488" r:id="rId16"/>
    <p:sldId id="476" r:id="rId17"/>
    <p:sldId id="477" r:id="rId18"/>
    <p:sldId id="493" r:id="rId19"/>
    <p:sldId id="494" r:id="rId20"/>
    <p:sldId id="478" r:id="rId21"/>
    <p:sldId id="479" r:id="rId22"/>
    <p:sldId id="489" r:id="rId23"/>
    <p:sldId id="490" r:id="rId24"/>
    <p:sldId id="491" r:id="rId25"/>
    <p:sldId id="492" r:id="rId2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18">
          <p15:clr>
            <a:srgbClr val="A4A3A4"/>
          </p15:clr>
        </p15:guide>
        <p15:guide id="2" orient="horz" pos="437">
          <p15:clr>
            <a:srgbClr val="A4A3A4"/>
          </p15:clr>
        </p15:guide>
        <p15:guide id="3" orient="horz" pos="815">
          <p15:clr>
            <a:srgbClr val="A4A3A4"/>
          </p15:clr>
        </p15:guide>
        <p15:guide id="4" pos="420">
          <p15:clr>
            <a:srgbClr val="A4A3A4"/>
          </p15:clr>
        </p15:guide>
        <p15:guide id="5" pos="53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29" autoAdjust="0"/>
    <p:restoredTop sz="94801" autoAdjust="0"/>
  </p:normalViewPr>
  <p:slideViewPr>
    <p:cSldViewPr snapToGrid="0" snapToObjects="1">
      <p:cViewPr varScale="1">
        <p:scale>
          <a:sx n="124" d="100"/>
          <a:sy n="124" d="100"/>
        </p:scale>
        <p:origin x="1656" y="480"/>
      </p:cViewPr>
      <p:guideLst>
        <p:guide orient="horz" pos="2818"/>
        <p:guide orient="horz" pos="437"/>
        <p:guide orient="horz" pos="815"/>
        <p:guide pos="420"/>
        <p:guide pos="53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04933-2342-4CA2-920D-6CFAE4AF42F0}" type="datetimeFigureOut">
              <a:rPr lang="en-US" smtClean="0"/>
              <a:pPr/>
              <a:t>2/17/25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8C508-9378-416B-A78D-286D552874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27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 userDrawn="1"/>
        </p:nvGrpSpPr>
        <p:grpSpPr>
          <a:xfrm>
            <a:off x="182563" y="4729163"/>
            <a:ext cx="8961437" cy="414337"/>
            <a:chOff x="182563" y="4729163"/>
            <a:chExt cx="8961437" cy="414337"/>
          </a:xfrm>
        </p:grpSpPr>
        <p:sp>
          <p:nvSpPr>
            <p:cNvPr id="21" name="Rectangle 20"/>
            <p:cNvSpPr/>
            <p:nvPr userDrawn="1"/>
          </p:nvSpPr>
          <p:spPr>
            <a:xfrm>
              <a:off x="601663" y="4729163"/>
              <a:ext cx="8542337" cy="41433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Isosceles Triangle 21"/>
            <p:cNvSpPr/>
            <p:nvPr userDrawn="1"/>
          </p:nvSpPr>
          <p:spPr>
            <a:xfrm>
              <a:off x="182563" y="4729163"/>
              <a:ext cx="826343" cy="414337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666750" y="428286"/>
            <a:ext cx="5978667" cy="333425"/>
          </a:xfrm>
        </p:spPr>
        <p:txBody>
          <a:bodyPr/>
          <a:lstStyle>
            <a:lvl1pPr>
              <a:lnSpc>
                <a:spcPts val="2600"/>
              </a:lnSpc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666750" y="1293813"/>
            <a:ext cx="7810500" cy="3173351"/>
          </a:xfrm>
        </p:spPr>
        <p:txBody>
          <a:bodyPr/>
          <a:lstStyle>
            <a:lvl2pPr>
              <a:lnSpc>
                <a:spcPts val="2200"/>
              </a:lnSpc>
              <a:spcAft>
                <a:spcPts val="600"/>
              </a:spcAft>
              <a:defRPr sz="20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7176168" y="4831820"/>
            <a:ext cx="1689484" cy="230832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AU" dirty="0" err="1"/>
              <a:t>feit.uts.edu.au</a:t>
            </a:r>
            <a:endParaRPr lang="en-AU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66750" y="4809780"/>
            <a:ext cx="6345638" cy="2599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l">
              <a:lnSpc>
                <a:spcPts val="2000"/>
              </a:lnSpc>
            </a:pPr>
            <a:r>
              <a:rPr lang="en-AU" b="1" i="0" cap="all" baseline="0" noProof="0" dirty="0" err="1">
                <a:solidFill>
                  <a:srgbClr val="000000"/>
                </a:solidFill>
              </a:rPr>
              <a:t>UTS:Engineering</a:t>
            </a:r>
            <a:r>
              <a:rPr lang="en-AU" b="1" i="0" cap="all" baseline="0" noProof="0" dirty="0">
                <a:solidFill>
                  <a:srgbClr val="000000"/>
                </a:solidFill>
              </a:rPr>
              <a:t> And Information Technology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5106452" y="4574638"/>
            <a:ext cx="3759200" cy="1186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950"/>
              </a:lnSpc>
            </a:pPr>
            <a:r>
              <a:rPr lang="en-AU" sz="770" cap="all" baseline="0" noProof="0" dirty="0">
                <a:solidFill>
                  <a:schemeClr val="tx1"/>
                </a:solidFill>
              </a:rPr>
              <a:t>uts </a:t>
            </a:r>
            <a:r>
              <a:rPr lang="en-AU" sz="770" cap="all" baseline="0" noProof="0" dirty="0" err="1">
                <a:solidFill>
                  <a:schemeClr val="tx1"/>
                </a:solidFill>
              </a:rPr>
              <a:t>cricos</a:t>
            </a:r>
            <a:r>
              <a:rPr lang="en-AU" sz="770" cap="all" baseline="0" noProof="0" dirty="0">
                <a:solidFill>
                  <a:schemeClr val="tx1"/>
                </a:solidFill>
              </a:rPr>
              <a:t> provider code: 00099f</a:t>
            </a:r>
          </a:p>
        </p:txBody>
      </p:sp>
      <p:pic>
        <p:nvPicPr>
          <p:cNvPr id="11" name="Picture 10" descr="UTS-logo-Title-Black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149" y="377281"/>
            <a:ext cx="1186570" cy="50265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6750" y="346750"/>
            <a:ext cx="7810500" cy="35907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750" y="1293813"/>
            <a:ext cx="7810500" cy="33412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70052" y="4831820"/>
            <a:ext cx="2895600" cy="23083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r">
              <a:lnSpc>
                <a:spcPts val="1800"/>
              </a:lnSpc>
              <a:defRPr sz="1500" b="1" spc="-30" baseline="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feit.uts.edu.au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sldNum="0" hdr="0" dt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sz="2600" b="1" i="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000"/>
        </a:lnSpc>
        <a:spcBef>
          <a:spcPts val="0"/>
        </a:spcBef>
        <a:spcAft>
          <a:spcPts val="800"/>
        </a:spcAft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400"/>
        </a:spcAft>
        <a:buFontTx/>
        <a:buNone/>
        <a:defRPr sz="22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216000" indent="-216000" algn="l" defTabSz="914400" rtl="0" eaLnBrk="1" latinLnBrk="0" hangingPunct="1">
        <a:lnSpc>
          <a:spcPts val="2000"/>
        </a:lnSpc>
        <a:spcBef>
          <a:spcPts val="0"/>
        </a:spcBef>
        <a:spcAft>
          <a:spcPts val="800"/>
        </a:spcAft>
        <a:buFont typeface="Arial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432000" indent="-215900" algn="l" defTabSz="914400" rtl="0" eaLnBrk="1" latinLnBrk="0" hangingPunct="1">
        <a:lnSpc>
          <a:spcPts val="2000"/>
        </a:lnSpc>
        <a:spcBef>
          <a:spcPts val="0"/>
        </a:spcBef>
        <a:spcAft>
          <a:spcPts val="800"/>
        </a:spcAft>
        <a:buFont typeface="Arial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648000" indent="-216000" algn="l" defTabSz="914400" rtl="0" eaLnBrk="1" latinLnBrk="0" hangingPunct="1">
        <a:lnSpc>
          <a:spcPts val="2000"/>
        </a:lnSpc>
        <a:spcBef>
          <a:spcPts val="0"/>
        </a:spcBef>
        <a:spcAft>
          <a:spcPts val="800"/>
        </a:spcAft>
        <a:buFont typeface="Arial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feit.uts.edu.au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C98DA81-EBB4-425E-7403-4D163C25A11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47217"/>
            <a:ext cx="8229600" cy="35907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ts val="2600"/>
              </a:lnSpc>
              <a:spcBef>
                <a:spcPct val="0"/>
              </a:spcBef>
              <a:buNone/>
              <a:defRPr sz="2400" b="1" i="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Let us go to the market...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533CCAB5-4DF4-69A4-A9B5-2FBB560EB16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063228"/>
            <a:ext cx="7855155" cy="35087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800"/>
              </a:spcAft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400"/>
              </a:spcAft>
              <a:buFontTx/>
              <a:buNone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800"/>
              </a:spcAft>
              <a:buFont typeface="Arial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59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800"/>
              </a:spcAft>
              <a:buFont typeface="Arial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8000" indent="-2160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800"/>
              </a:spcAft>
              <a:buFont typeface="Arial" pitchFamily="34" charset="0"/>
              <a:buChar char="&gt;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</a:pPr>
            <a:endParaRPr lang="en-GB" sz="2400" b="1" dirty="0">
              <a:latin typeface="+mj-lt"/>
            </a:endParaRPr>
          </a:p>
          <a:p>
            <a:pPr algn="ctr">
              <a:lnSpc>
                <a:spcPct val="90000"/>
              </a:lnSpc>
            </a:pPr>
            <a:endParaRPr lang="en-GB" sz="2400" b="1" dirty="0">
              <a:latin typeface="+mj-lt"/>
            </a:endParaRPr>
          </a:p>
          <a:p>
            <a:pPr algn="ctr">
              <a:lnSpc>
                <a:spcPct val="90000"/>
              </a:lnSpc>
            </a:pPr>
            <a:r>
              <a:rPr lang="en-GB" sz="2400" b="1" dirty="0">
                <a:latin typeface="+mj-lt"/>
              </a:rPr>
              <a:t>43026- </a:t>
            </a:r>
            <a:r>
              <a:rPr lang="en-AU" sz="2400" b="1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Energy Economics, Optimisation and Policy</a:t>
            </a:r>
            <a:r>
              <a:rPr lang="en-AU" sz="2400" b="1" dirty="0">
                <a:effectLst/>
                <a:latin typeface="+mj-lt"/>
              </a:rPr>
              <a:t> </a:t>
            </a:r>
            <a:endParaRPr lang="en-GB" sz="2400" b="1" dirty="0">
              <a:latin typeface="+mj-lt"/>
            </a:endParaRPr>
          </a:p>
          <a:p>
            <a:pPr algn="ctr">
              <a:lnSpc>
                <a:spcPct val="90000"/>
              </a:lnSpc>
            </a:pPr>
            <a:r>
              <a:rPr lang="en-GB" sz="2000" b="1" dirty="0">
                <a:latin typeface="+mj-lt"/>
              </a:rPr>
              <a:t>Tutorial1: Energy Economics</a:t>
            </a:r>
          </a:p>
          <a:p>
            <a:pPr algn="ctr">
              <a:lnSpc>
                <a:spcPct val="90000"/>
              </a:lnSpc>
            </a:pPr>
            <a:endParaRPr lang="en-GB" sz="2000" b="1" dirty="0">
              <a:latin typeface="+mj-lt"/>
            </a:endParaRPr>
          </a:p>
          <a:p>
            <a:pPr algn="ctr">
              <a:lnSpc>
                <a:spcPct val="90000"/>
              </a:lnSpc>
            </a:pPr>
            <a:endParaRPr lang="en-GB" sz="2000" b="1" dirty="0">
              <a:latin typeface="+mj-lt"/>
            </a:endParaRPr>
          </a:p>
          <a:p>
            <a:pPr algn="ctr">
              <a:lnSpc>
                <a:spcPct val="90000"/>
              </a:lnSpc>
            </a:pPr>
            <a:endParaRPr lang="en-GB" sz="2000" b="1" dirty="0">
              <a:latin typeface="+mj-lt"/>
            </a:endParaRPr>
          </a:p>
          <a:p>
            <a:pPr algn="ctr">
              <a:lnSpc>
                <a:spcPct val="90000"/>
              </a:lnSpc>
            </a:pPr>
            <a:endParaRPr lang="en-GB" sz="2000" b="1" dirty="0">
              <a:latin typeface="+mj-lt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E4AD9069-94EE-5FBD-60B2-C4F085BDF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485900"/>
            <a:ext cx="588645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8BC73-9A4E-D09F-4140-E38299E1C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EX3: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7B0489-EBBD-52D5-2006-8368C16E67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2363" y="985074"/>
                <a:ext cx="7810500" cy="3173351"/>
              </a:xfrm>
            </p:spPr>
            <p:txBody>
              <a:bodyPr/>
              <a:lstStyle/>
              <a:p>
                <a:r>
                  <a:rPr lang="en-AU" sz="1600" dirty="0">
                    <a:effectLst/>
                    <a:latin typeface="+mj-lt"/>
                  </a:rPr>
                  <a:t>Economists estimate that the following expression gives the supply function for the widget market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1600" b="0" i="0" smtClean="0">
                          <a:effectLst/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AU" sz="1600" b="0" i="0" smtClean="0">
                          <a:effectLst/>
                          <a:latin typeface="Cambria Math" panose="02040503050406030204" pitchFamily="18" charset="0"/>
                        </a:rPr>
                        <m:t>=0.2</m:t>
                      </m:r>
                      <m:r>
                        <m:rPr>
                          <m:sty m:val="p"/>
                        </m:rPr>
                        <a:rPr lang="en-AU" sz="16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π</m:t>
                      </m:r>
                      <m:r>
                        <a:rPr lang="en-AU" sz="16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−40</m:t>
                      </m:r>
                    </m:oMath>
                  </m:oMathPara>
                </a14:m>
                <a:endParaRPr lang="en-AU" sz="1600" dirty="0">
                  <a:effectLst/>
                  <a:latin typeface="+mj-lt"/>
                </a:endParaRPr>
              </a:p>
              <a:p>
                <a:pPr marL="342900" indent="-342900">
                  <a:buFont typeface="+mj-lt"/>
                  <a:buAutoNum type="alphaLcParenR"/>
                </a:pPr>
                <a:r>
                  <a:rPr lang="en-AU" sz="1600" dirty="0">
                    <a:effectLst/>
                    <a:latin typeface="+mj-lt"/>
                  </a:rPr>
                  <a:t>Calculate the demand and the price at the market equilibrium if the demand is defined in E2.</a:t>
                </a:r>
              </a:p>
              <a:p>
                <a:pPr marL="342900" indent="-342900">
                  <a:buFont typeface="+mj-lt"/>
                  <a:buAutoNum type="alphaLcParenR"/>
                </a:pPr>
                <a:r>
                  <a:rPr lang="en-AU" sz="1600" dirty="0">
                    <a:latin typeface="+mj-lt"/>
                  </a:rPr>
                  <a:t>Calculate consumer surplus, supplier surplus and total surplus.</a:t>
                </a:r>
                <a:endParaRPr lang="en-AU" sz="1600" dirty="0">
                  <a:effectLst/>
                  <a:latin typeface="+mj-lt"/>
                </a:endParaRPr>
              </a:p>
              <a:p>
                <a:endParaRPr lang="en-AU" sz="1600" dirty="0">
                  <a:effectLst/>
                  <a:latin typeface="+mj-lt"/>
                </a:endParaRPr>
              </a:p>
              <a:p>
                <a:endParaRPr lang="en-AU" sz="1600" dirty="0">
                  <a:effectLst/>
                  <a:latin typeface="+mj-lt"/>
                </a:endParaRPr>
              </a:p>
              <a:p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7B0489-EBBD-52D5-2006-8368C16E67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2363" y="985074"/>
                <a:ext cx="7810500" cy="3173351"/>
              </a:xfrm>
              <a:blipFill>
                <a:blip r:embed="rId2"/>
                <a:stretch>
                  <a:fillRect l="-1623" t="-2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4C3C5A-746B-238E-B16F-1E6C9F043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feit.uts.edu.au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98163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91829A-D4ED-4585-2D82-D1C5A2C01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76EEF-5DE8-E4F9-F906-8542C3F87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EX3: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F9FD9B-8CB3-B37F-E0BD-87CE00A48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feit.uts.edu.au</a:t>
            </a:r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208FA7-47AC-B7C6-0672-7A698CF92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040" y="672690"/>
            <a:ext cx="4169810" cy="341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681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5C9BB-053E-E32E-028F-5B8236A7F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5F1DC-7654-4E3A-72E6-28E27858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EX3: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09391C-2126-8349-96D3-5BE2C250D6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2363" y="985074"/>
                <a:ext cx="7810500" cy="3173351"/>
              </a:xfrm>
            </p:spPr>
            <p:txBody>
              <a:bodyPr/>
              <a:lstStyle/>
              <a:p>
                <a:r>
                  <a:rPr lang="en-AU" sz="1600" dirty="0">
                    <a:effectLst/>
                    <a:latin typeface="+mj-lt"/>
                  </a:rPr>
                  <a:t>Economists estimate that the following expression gives the supply function for the widget market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1600" b="0" i="0" smtClean="0">
                          <a:effectLst/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AU" sz="1600" b="0" i="0" smtClean="0">
                          <a:effectLst/>
                          <a:latin typeface="Cambria Math" panose="02040503050406030204" pitchFamily="18" charset="0"/>
                        </a:rPr>
                        <m:t>=0.2</m:t>
                      </m:r>
                      <m:r>
                        <m:rPr>
                          <m:sty m:val="p"/>
                        </m:rPr>
                        <a:rPr lang="en-AU" sz="16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π</m:t>
                      </m:r>
                      <m:r>
                        <a:rPr lang="en-AU" sz="1600" b="0" i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−40</m:t>
                      </m:r>
                    </m:oMath>
                  </m:oMathPara>
                </a14:m>
                <a:endParaRPr lang="en-AU" sz="1600" dirty="0">
                  <a:effectLst/>
                  <a:latin typeface="+mj-lt"/>
                </a:endParaRPr>
              </a:p>
              <a:p>
                <a:r>
                  <a:rPr lang="en-AU" sz="1600" dirty="0">
                    <a:latin typeface="+mj-lt"/>
                  </a:rPr>
                  <a:t>Calculate consumer surplus, supplier surplus and total surplus.</a:t>
                </a:r>
              </a:p>
              <a:p>
                <a:r>
                  <a:rPr lang="en-AU" sz="1600" dirty="0">
                    <a:highlight>
                      <a:srgbClr val="FFFF00"/>
                    </a:highlight>
                    <a:latin typeface="+mj-lt"/>
                  </a:rPr>
                  <a:t>From the previous image, we calculate the Areas (check lecture slides)</a:t>
                </a:r>
              </a:p>
              <a:p>
                <a:r>
                  <a:rPr lang="en-AU" sz="1600" dirty="0">
                    <a:effectLst/>
                    <a:highlight>
                      <a:srgbClr val="FFFF00"/>
                    </a:highlight>
                    <a:latin typeface="+mj-lt"/>
                  </a:rPr>
                  <a:t>Consumer surplus: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1600" i="1" smtClean="0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1600" b="0" i="1" smtClean="0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1600" b="0" i="1" smtClean="0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AU" sz="1600" dirty="0">
                    <a:effectLst/>
                    <a:highlight>
                      <a:srgbClr val="FFFF00"/>
                    </a:highlight>
                    <a:latin typeface="+mj-lt"/>
                  </a:rPr>
                  <a:t>x120x1200=72000</a:t>
                </a:r>
              </a:p>
              <a:p>
                <a:r>
                  <a:rPr lang="en-AU" sz="1600" dirty="0">
                    <a:highlight>
                      <a:srgbClr val="FFFF00"/>
                    </a:highlight>
                    <a:latin typeface="+mj-lt"/>
                  </a:rPr>
                  <a:t>Producer surplus: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1600" i="1" smtClean="0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1600" b="0" i="1" smtClean="0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1600" b="0" i="1" smtClean="0">
                            <a:effectLst/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AU" sz="1600" dirty="0">
                    <a:effectLst/>
                    <a:highlight>
                      <a:srgbClr val="FFFF00"/>
                    </a:highlight>
                    <a:latin typeface="+mj-lt"/>
                  </a:rPr>
                  <a:t>x120x600=36000</a:t>
                </a:r>
              </a:p>
              <a:p>
                <a:r>
                  <a:rPr lang="en-AU" sz="1600" dirty="0">
                    <a:highlight>
                      <a:srgbClr val="FFFF00"/>
                    </a:highlight>
                    <a:latin typeface="+mj-lt"/>
                  </a:rPr>
                  <a:t>Total surplus: CS+PS=72000+36000=108000</a:t>
                </a:r>
                <a:endParaRPr lang="en-AU" sz="1600" dirty="0">
                  <a:effectLst/>
                  <a:highlight>
                    <a:srgbClr val="FFFF00"/>
                  </a:highlight>
                  <a:latin typeface="+mj-lt"/>
                </a:endParaRPr>
              </a:p>
              <a:p>
                <a:endParaRPr lang="en-AU" sz="1600" dirty="0">
                  <a:effectLst/>
                  <a:latin typeface="+mj-lt"/>
                </a:endParaRPr>
              </a:p>
              <a:p>
                <a:endParaRPr lang="en-AU" sz="1600" dirty="0">
                  <a:effectLst/>
                  <a:latin typeface="+mj-lt"/>
                </a:endParaRPr>
              </a:p>
              <a:p>
                <a:endParaRPr lang="en-AU" sz="1600" dirty="0">
                  <a:effectLst/>
                  <a:latin typeface="+mj-lt"/>
                </a:endParaRPr>
              </a:p>
              <a:p>
                <a:endParaRPr lang="en-AU" sz="1600" dirty="0">
                  <a:effectLst/>
                  <a:latin typeface="+mj-lt"/>
                </a:endParaRPr>
              </a:p>
              <a:p>
                <a:endParaRPr lang="en-AU" sz="1600" dirty="0">
                  <a:effectLst/>
                  <a:latin typeface="+mj-lt"/>
                </a:endParaRPr>
              </a:p>
              <a:p>
                <a:endParaRPr lang="en-US" sz="1600" dirty="0">
                  <a:latin typeface="+mj-lt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09391C-2126-8349-96D3-5BE2C250D6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2363" y="985074"/>
                <a:ext cx="7810500" cy="3173351"/>
              </a:xfrm>
              <a:blipFill>
                <a:blip r:embed="rId2"/>
                <a:stretch>
                  <a:fillRect l="-1623" t="-2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E6A3FE-7EB5-FE0A-7CE4-69576B75B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feit.uts.edu.au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54302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FB1B-54D5-0815-BFFF-72C346A89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EX4: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DF793-965C-8FE4-D44D-AFBF0B6B2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008" y="985074"/>
            <a:ext cx="8301643" cy="3173351"/>
          </a:xfrm>
        </p:spPr>
        <p:txBody>
          <a:bodyPr/>
          <a:lstStyle/>
          <a:p>
            <a:r>
              <a:rPr lang="en-AU" sz="1400" dirty="0"/>
              <a:t>The production and cost schedule of a firm is provided in the next slide:</a:t>
            </a:r>
          </a:p>
          <a:p>
            <a:pPr marL="342900" indent="-342900">
              <a:buFont typeface="+mj-lt"/>
              <a:buAutoNum type="alphaLcParenR"/>
            </a:pPr>
            <a:r>
              <a:rPr lang="en-AU" sz="1400" dirty="0"/>
              <a:t>What amount should this firm produce if price of a product is $500 per unit? What is the total profit (loss)? Will it be worthwhile for this firm to produce at this point in the short-run? Will this firm continue to produce at this point in the long-run?</a:t>
            </a:r>
          </a:p>
          <a:p>
            <a:pPr marL="342900" indent="-342900">
              <a:buFont typeface="+mj-lt"/>
              <a:buAutoNum type="alphaLcParenR"/>
            </a:pPr>
            <a:r>
              <a:rPr lang="en-AU" sz="1400" dirty="0"/>
              <a:t>What amount should this firm produce if price of a product is $300 per unit? What is the total profit (loss)? Will it be worthwhile for this firm to produce at this point in the short-run? Will this firm continue to produce at this point in the long-run?</a:t>
            </a:r>
          </a:p>
          <a:p>
            <a:pPr marL="342900" indent="-342900">
              <a:buFont typeface="+mj-lt"/>
              <a:buAutoNum type="alphaLcParenR"/>
            </a:pPr>
            <a:r>
              <a:rPr lang="en-AU" sz="1400" dirty="0"/>
              <a:t>What level of output represents the break-even point for this firm? What is the total profit (loss) at this point? Will it be worthwhile for this firm to produce at this point in the short-run? Will this firm continue to produce at this point in the long-run?</a:t>
            </a:r>
          </a:p>
          <a:p>
            <a:pPr marL="342900" indent="-342900">
              <a:buFont typeface="+mj-lt"/>
              <a:buAutoNum type="alphaLcParenR"/>
            </a:pPr>
            <a:r>
              <a:rPr lang="en-AU" sz="1400" dirty="0"/>
              <a:t>What level of output represents the shut-down point for this firm? What is the total profit (loss) at this point? Will it be worthwhile for this firm to produce at this point in the short-run? Will this firm continue to produce at this point in the long-run?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76F022-E111-90EA-6BE9-C897CD865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feit.uts.edu.au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89955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74D0-2CB4-6236-8E39-B5761105C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EX4: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3BFCF1-BCC9-AB53-6AF0-C92EFAB06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feit.uts.edu.au</a:t>
            </a:r>
            <a:endParaRPr lang="en-AU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93B56F01-81F9-68CF-4076-F8EE96636A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453" y="259358"/>
            <a:ext cx="2936882" cy="4333190"/>
          </a:xfrm>
        </p:spPr>
      </p:pic>
    </p:spTree>
    <p:extLst>
      <p:ext uri="{BB962C8B-B14F-4D97-AF65-F5344CB8AC3E}">
        <p14:creationId xmlns:p14="http://schemas.microsoft.com/office/powerpoint/2010/main" val="1604474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4B313-F940-758C-F20F-834B165A4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C931E-C559-DC15-17F0-6C260EE16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EX4: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EA53D-46E9-4EBF-2B06-50880FA9D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feit.uts.edu.au</a:t>
            </a:r>
            <a:endParaRPr lang="en-AU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4750770D-1DCC-9C70-BCF7-DEF0EB438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633" y="114062"/>
            <a:ext cx="4252956" cy="4601152"/>
          </a:xfrm>
        </p:spPr>
      </p:pic>
    </p:spTree>
    <p:extLst>
      <p:ext uri="{BB962C8B-B14F-4D97-AF65-F5344CB8AC3E}">
        <p14:creationId xmlns:p14="http://schemas.microsoft.com/office/powerpoint/2010/main" val="2239402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86C3D-6E94-E3C7-F141-15428B276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A0601-A9D5-C03E-AE7D-5BD2CB31B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EX4: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0E299C-93EF-3146-92FD-87341FF42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feit.uts.edu.au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DC4BCB-07F3-F518-4D4D-92B6B0DDE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255"/>
          <a:stretch/>
        </p:blipFill>
        <p:spPr>
          <a:xfrm>
            <a:off x="3834859" y="1057506"/>
            <a:ext cx="1209752" cy="354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00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EADEB-A78F-ED27-98BB-4813E6479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EX5: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BBD81-CA11-2D1C-51F2-EF5FE13CF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872572"/>
            <a:ext cx="7810500" cy="3173351"/>
          </a:xfrm>
        </p:spPr>
        <p:txBody>
          <a:bodyPr/>
          <a:lstStyle/>
          <a:p>
            <a:r>
              <a:rPr lang="en-AU" sz="1600" dirty="0">
                <a:effectLst/>
                <a:latin typeface="+mj-lt"/>
              </a:rPr>
              <a:t>The operator of a centralised market for electrical energy has received the bids</a:t>
            </a:r>
            <a:r>
              <a:rPr lang="en-AU" sz="1600" dirty="0">
                <a:latin typeface="+mj-lt"/>
              </a:rPr>
              <a:t> </a:t>
            </a:r>
            <a:r>
              <a:rPr lang="en-AU" sz="1600" dirty="0">
                <a:effectLst/>
                <a:latin typeface="+mj-lt"/>
              </a:rPr>
              <a:t>shown in the table below for the supply of electrical energy during a given period:</a:t>
            </a:r>
          </a:p>
          <a:p>
            <a:endParaRPr lang="en-AU" sz="1600" dirty="0">
              <a:effectLst/>
              <a:latin typeface="+mj-lt"/>
            </a:endParaRPr>
          </a:p>
          <a:p>
            <a:endParaRPr lang="en-US" sz="1600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79630B-264D-B6F6-7EFC-558376D3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feit.uts.edu.au</a:t>
            </a:r>
            <a:endParaRPr lang="en-AU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080639F-419E-739F-F3AB-42085F9EC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413550"/>
              </p:ext>
            </p:extLst>
          </p:nvPr>
        </p:nvGraphicFramePr>
        <p:xfrm>
          <a:off x="2988709" y="1501286"/>
          <a:ext cx="2863216" cy="3107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130">
                  <a:extLst>
                    <a:ext uri="{9D8B030D-6E8A-4147-A177-3AD203B41FA5}">
                      <a16:colId xmlns:a16="http://schemas.microsoft.com/office/drawing/2014/main" val="884770591"/>
                    </a:ext>
                  </a:extLst>
                </a:gridCol>
                <a:gridCol w="902018">
                  <a:extLst>
                    <a:ext uri="{9D8B030D-6E8A-4147-A177-3AD203B41FA5}">
                      <a16:colId xmlns:a16="http://schemas.microsoft.com/office/drawing/2014/main" val="3491274808"/>
                    </a:ext>
                  </a:extLst>
                </a:gridCol>
                <a:gridCol w="921068">
                  <a:extLst>
                    <a:ext uri="{9D8B030D-6E8A-4147-A177-3AD203B41FA5}">
                      <a16:colId xmlns:a16="http://schemas.microsoft.com/office/drawing/2014/main" val="5167581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Company</a:t>
                      </a:r>
                      <a:endParaRPr lang="en-AU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Amount</a:t>
                      </a:r>
                      <a:endParaRPr lang="en-AU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AU" sz="12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(MWh)</a:t>
                      </a:r>
                      <a:endParaRPr lang="en-AU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Price</a:t>
                      </a:r>
                      <a:endParaRPr lang="en-AU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AU" sz="12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($/MWh)</a:t>
                      </a:r>
                      <a:endParaRPr lang="en-AU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474897"/>
                  </a:ext>
                </a:extLst>
              </a:tr>
              <a:tr h="305657">
                <a:tc>
                  <a:txBody>
                    <a:bodyPr/>
                    <a:lstStyle/>
                    <a:p>
                      <a:r>
                        <a:rPr lang="en-US" sz="1200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949559"/>
                  </a:ext>
                </a:extLst>
              </a:tr>
              <a:tr h="2568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746836"/>
                  </a:ext>
                </a:extLst>
              </a:tr>
              <a:tr h="2397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189278"/>
                  </a:ext>
                </a:extLst>
              </a:tr>
              <a:tr h="284252">
                <a:tc>
                  <a:txBody>
                    <a:bodyPr/>
                    <a:lstStyle/>
                    <a:p>
                      <a:r>
                        <a:rPr lang="en-US" sz="1200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722646"/>
                  </a:ext>
                </a:extLst>
              </a:tr>
              <a:tr h="2979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918501"/>
                  </a:ext>
                </a:extLst>
              </a:tr>
              <a:tr h="2808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891771"/>
                  </a:ext>
                </a:extLst>
              </a:tr>
              <a:tr h="263703">
                <a:tc>
                  <a:txBody>
                    <a:bodyPr/>
                    <a:lstStyle/>
                    <a:p>
                      <a:r>
                        <a:rPr lang="en-US" sz="1200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997265"/>
                  </a:ext>
                </a:extLst>
              </a:tr>
              <a:tr h="287676">
                <a:tc>
                  <a:txBody>
                    <a:bodyPr/>
                    <a:lstStyle/>
                    <a:p>
                      <a:r>
                        <a:rPr lang="en-US" sz="1200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214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287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3230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97A8D-04A6-BC9A-CDD0-229628D76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EX5: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38412-491C-D367-7EC3-95ECDCCE9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985074"/>
            <a:ext cx="7810500" cy="3173351"/>
          </a:xfrm>
        </p:spPr>
        <p:txBody>
          <a:bodyPr/>
          <a:lstStyle/>
          <a:p>
            <a:pPr marL="342900" indent="-342900">
              <a:buFont typeface="+mj-lt"/>
              <a:buAutoNum type="alphaLcParenR"/>
            </a:pPr>
            <a:r>
              <a:rPr lang="en-AU" sz="1600" dirty="0">
                <a:effectLst/>
                <a:latin typeface="Helvetica" pitchFamily="2" charset="0"/>
              </a:rPr>
              <a:t>Build the supply curve.</a:t>
            </a:r>
          </a:p>
          <a:p>
            <a:pPr marL="342900" indent="-342900">
              <a:buFont typeface="+mj-lt"/>
              <a:buAutoNum type="alphaLcParenR"/>
            </a:pPr>
            <a:r>
              <a:rPr lang="en-AU" sz="1600" dirty="0">
                <a:effectLst/>
                <a:latin typeface="Helvetica" pitchFamily="2" charset="0"/>
              </a:rPr>
              <a:t>Assume that this market operates unilaterally, i.e. that the demand does not bid and</a:t>
            </a:r>
            <a:r>
              <a:rPr lang="en-AU" sz="1600" dirty="0">
                <a:latin typeface="Helvetica" pitchFamily="2" charset="0"/>
              </a:rPr>
              <a:t> </a:t>
            </a:r>
            <a:r>
              <a:rPr lang="en-AU" sz="1600" dirty="0">
                <a:effectLst/>
                <a:latin typeface="Helvetica" pitchFamily="2" charset="0"/>
              </a:rPr>
              <a:t>is represented by a forecast. Calculate the market price, the quantity produced by</a:t>
            </a:r>
            <a:r>
              <a:rPr lang="en-AU" sz="1600" dirty="0">
                <a:latin typeface="Helvetica" pitchFamily="2" charset="0"/>
              </a:rPr>
              <a:t> </a:t>
            </a:r>
            <a:r>
              <a:rPr lang="en-AU" sz="1600" dirty="0">
                <a:effectLst/>
                <a:latin typeface="Helvetica" pitchFamily="2" charset="0"/>
              </a:rPr>
              <a:t>each company, and the revenue of each company for each of the following loads:</a:t>
            </a:r>
            <a:r>
              <a:rPr lang="en-AU" sz="1600" dirty="0">
                <a:latin typeface="Helvetica" pitchFamily="2" charset="0"/>
              </a:rPr>
              <a:t> </a:t>
            </a:r>
          </a:p>
          <a:p>
            <a:pPr marL="717750" lvl="3" indent="-285750">
              <a:buFontTx/>
              <a:buChar char="-"/>
            </a:pPr>
            <a:r>
              <a:rPr lang="en-AU" sz="1600" dirty="0">
                <a:effectLst/>
                <a:latin typeface="Helvetica" pitchFamily="2" charset="0"/>
              </a:rPr>
              <a:t>400 MW, </a:t>
            </a:r>
          </a:p>
          <a:p>
            <a:pPr marL="717750" lvl="3" indent="-285750">
              <a:buFontTx/>
              <a:buChar char="-"/>
            </a:pPr>
            <a:r>
              <a:rPr lang="en-AU" sz="1600" dirty="0">
                <a:effectLst/>
                <a:latin typeface="Helvetica" pitchFamily="2" charset="0"/>
              </a:rPr>
              <a:t>600MW, </a:t>
            </a:r>
          </a:p>
          <a:p>
            <a:pPr marL="717750" lvl="3" indent="-285750">
              <a:buFontTx/>
              <a:buChar char="-"/>
            </a:pPr>
            <a:r>
              <a:rPr lang="en-AU" sz="1600" dirty="0">
                <a:effectLst/>
                <a:latin typeface="Helvetica" pitchFamily="2" charset="0"/>
              </a:rPr>
              <a:t>875 MW.</a:t>
            </a:r>
          </a:p>
          <a:p>
            <a:pPr marL="342900" indent="-342900">
              <a:buFont typeface="+mj-lt"/>
              <a:buAutoNum type="alphaLcParenR"/>
            </a:pP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934B81-5520-18B5-484C-80EFEB9A0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feit.uts.edu.au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40933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235942-B346-C027-4055-B87F6CFAD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4E866-E60A-B7B1-7699-4947551ED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EX5: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2D2454-2FD6-8F17-2F06-FAB2C1C6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feit.uts.edu.au</a:t>
            </a:r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B11AC1-E1DC-B5A7-A473-D7387D40D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417" y="223952"/>
            <a:ext cx="3309538" cy="434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08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6587A-99BC-886D-19C3-0409F7EC8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EX1: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330E7D-CC84-2BDF-B03D-0B2897C968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6750" y="1139701"/>
                <a:ext cx="7810500" cy="3173351"/>
              </a:xfrm>
            </p:spPr>
            <p:txBody>
              <a:bodyPr/>
              <a:lstStyle/>
              <a:p>
                <a:r>
                  <a:rPr lang="en-AU" sz="1600" dirty="0">
                    <a:effectLst/>
                  </a:rPr>
                  <a:t>A manufacturer estimates that the following expression gives its variable cost for manufacturing a given product: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AU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=25</m:t>
                      </m:r>
                      <m:sSup>
                        <m:sSupPr>
                          <m:ctrlPr>
                            <a:rPr lang="en-AU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AU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+2000</m:t>
                      </m:r>
                      <m:r>
                        <a:rPr lang="en-AU" sz="16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AU" sz="1600" dirty="0"/>
              </a:p>
              <a:p>
                <a:r>
                  <a:rPr lang="en-AU" sz="1600" dirty="0">
                    <a:effectLst/>
                  </a:rPr>
                  <a:t>where C is the total cost and q is the quantity produced.</a:t>
                </a:r>
              </a:p>
              <a:p>
                <a:pPr marL="342900" indent="-342900">
                  <a:buFont typeface="+mj-lt"/>
                  <a:buAutoNum type="alphaLcParenR"/>
                </a:pPr>
                <a:r>
                  <a:rPr lang="en-AU" sz="1600" dirty="0">
                    <a:effectLst/>
                  </a:rPr>
                  <a:t>Derive an expression for the marginal cost of production.</a:t>
                </a:r>
              </a:p>
              <a:p>
                <a:pPr marL="342900" indent="-342900">
                  <a:buFont typeface="+mj-lt"/>
                  <a:buAutoNum type="alphaLcParenR"/>
                </a:pPr>
                <a:r>
                  <a:rPr lang="en-AU" sz="1600" dirty="0">
                    <a:effectLst/>
                  </a:rPr>
                  <a:t>Derive expressions for the revenue and the profit when the widgets are sold at</a:t>
                </a:r>
                <a:r>
                  <a:rPr lang="en-AU" sz="1600" dirty="0"/>
                  <a:t> </a:t>
                </a:r>
                <a:r>
                  <a:rPr lang="en-AU" sz="1600" dirty="0">
                    <a:effectLst/>
                  </a:rPr>
                  <a:t>marginal cost</a:t>
                </a:r>
              </a:p>
              <a:p>
                <a:endParaRPr lang="en-AU" sz="1600" dirty="0">
                  <a:effectLst/>
                </a:endParaRPr>
              </a:p>
              <a:p>
                <a:endParaRPr lang="en-AU" sz="1600" dirty="0"/>
              </a:p>
              <a:p>
                <a:endParaRPr lang="en-AU" sz="1600" dirty="0">
                  <a:effectLst/>
                </a:endParaRP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330E7D-CC84-2BDF-B03D-0B2897C968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6750" y="1139701"/>
                <a:ext cx="7810500" cy="3173351"/>
              </a:xfrm>
              <a:blipFill>
                <a:blip r:embed="rId2"/>
                <a:stretch>
                  <a:fillRect l="-1623" t="-2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2AF5BD-EFA6-F734-CEF0-9A263518F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feit.uts.edu.au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90698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394E9-88ED-44B3-2747-B98EC0CF6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F1292-FF35-78B4-4621-B94939B1A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EX5: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C7C0C-BBDC-E584-1BF8-81F90C605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feit.uts.edu.au</a:t>
            </a:r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2B7FE8-F210-A2F9-B6DD-BC94C4264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667" y="277401"/>
            <a:ext cx="2964132" cy="428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428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150D2-B9E3-2EE6-1076-2AC36BCF5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37592-C252-CB90-FF1E-0E79A57FF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EX5: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5CF23-93E8-1427-16E5-82775168E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feit.uts.edu.au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C3953D-6AFD-FF4F-8A89-5914FE03D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876" y="314139"/>
            <a:ext cx="2988924" cy="437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759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466FE0-BF8E-65AC-507F-33747EE18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2CE4A-3944-7549-4D9B-3E911B486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EX5: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9E5285-0235-70D1-D15B-98B5433DB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feit.uts.edu.au</a:t>
            </a:r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34C1D9-C4D2-C5E5-32F4-F7ED9DB03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587" y="177194"/>
            <a:ext cx="3010613" cy="433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659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CBBEA-03F0-00CE-7834-120989DC4E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EF180-242F-0911-B48C-EE1E4590C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EX1: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AC97F3-D7A8-04C3-EC2C-1E3BE83BF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feit.uts.edu.au</a:t>
            </a:r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F87AF5-2918-5DD8-C3E3-638B1CD51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00" y="1098550"/>
            <a:ext cx="49784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606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8E4345-3B1C-1CD2-E2C9-A477AEAF7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5BC3D-4AC0-6B6C-C012-0463AC6AD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EX1: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68399-5265-0E6E-B11A-8524451B1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feit.uts.edu.au</a:t>
            </a:r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32F216-C303-8CD9-2B5C-334C89205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1619250"/>
            <a:ext cx="51054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575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D4A9-5DDD-5D26-F746-EFC572DD5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EX2: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B65F9E-4711-44D0-0496-7DA506C329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6750" y="1088330"/>
                <a:ext cx="7810500" cy="3173351"/>
              </a:xfrm>
            </p:spPr>
            <p:txBody>
              <a:bodyPr/>
              <a:lstStyle/>
              <a:p>
                <a:r>
                  <a:rPr lang="en-AU" sz="1600" dirty="0">
                    <a:effectLst/>
                    <a:latin typeface="+mj-lt"/>
                  </a:rPr>
                  <a:t>The inverse demand function of a group of consumers for a given type of widgets is</a:t>
                </a:r>
                <a:r>
                  <a:rPr lang="en-AU" sz="1600" dirty="0">
                    <a:latin typeface="+mj-lt"/>
                  </a:rPr>
                  <a:t> </a:t>
                </a:r>
                <a:r>
                  <a:rPr lang="en-AU" sz="1600" dirty="0">
                    <a:effectLst/>
                    <a:latin typeface="+mj-lt"/>
                  </a:rPr>
                  <a:t>given by the following expression: </a:t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r>
                      <a:rPr lang="en-AU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=−10</m:t>
                    </m:r>
                    <m:r>
                      <m:rPr>
                        <m:sty m:val="p"/>
                      </m:rPr>
                      <a:rPr lang="en-AU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r>
                      <a:rPr lang="en-AU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+2000</m:t>
                    </m:r>
                  </m:oMath>
                </a14:m>
                <a:r>
                  <a:rPr lang="en-AU" sz="1600" dirty="0">
                    <a:effectLst/>
                    <a:latin typeface="+mj-lt"/>
                  </a:rPr>
                  <a:t>[$/unit] </a:t>
                </a:r>
              </a:p>
              <a:p>
                <a:r>
                  <a:rPr lang="en-AU" sz="1600" dirty="0">
                    <a:effectLst/>
                    <a:latin typeface="+mj-lt"/>
                  </a:rPr>
                  <a:t>where q is the demand</a:t>
                </a:r>
                <a:r>
                  <a:rPr lang="en-AU" sz="1600" dirty="0">
                    <a:latin typeface="+mj-lt"/>
                  </a:rPr>
                  <a:t> </a:t>
                </a:r>
                <a:r>
                  <a:rPr lang="en-AU" sz="1600" dirty="0">
                    <a:effectLst/>
                    <a:latin typeface="+mj-lt"/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AU" sz="1600" dirty="0">
                    <a:effectLst/>
                    <a:latin typeface="+mj-lt"/>
                  </a:rPr>
                  <a:t> is the unit price for this product.</a:t>
                </a:r>
                <a:endParaRPr lang="en-AU" sz="1600" dirty="0">
                  <a:latin typeface="+mj-lt"/>
                </a:endParaRPr>
              </a:p>
              <a:p>
                <a:pPr marL="342900" indent="-342900">
                  <a:buFont typeface="+mj-lt"/>
                  <a:buAutoNum type="alphaLcParenR"/>
                </a:pPr>
                <a:r>
                  <a:rPr lang="en-AU" sz="1600" dirty="0">
                    <a:effectLst/>
                    <a:latin typeface="+mj-lt"/>
                  </a:rPr>
                  <a:t>Determine the maximum consumption of these consumers</a:t>
                </a:r>
              </a:p>
              <a:p>
                <a:pPr marL="342900" indent="-342900">
                  <a:buFont typeface="+mj-lt"/>
                  <a:buAutoNum type="alphaLcParenR"/>
                </a:pPr>
                <a:r>
                  <a:rPr lang="en-AU" sz="1600" dirty="0">
                    <a:effectLst/>
                    <a:latin typeface="+mj-lt"/>
                  </a:rPr>
                  <a:t>Determine the price that no consumer is prepared to pay for this product</a:t>
                </a:r>
              </a:p>
              <a:p>
                <a:pPr marL="342900" indent="-342900">
                  <a:buFont typeface="+mj-lt"/>
                  <a:buAutoNum type="alphaLcParenR"/>
                </a:pPr>
                <a:r>
                  <a:rPr lang="en-AU" sz="1600" dirty="0">
                    <a:effectLst/>
                    <a:latin typeface="+mj-lt"/>
                  </a:rPr>
                  <a:t>Determine the maximum consumers’ surplus. Explain why the consumers will not be able to reali</a:t>
                </a:r>
                <a:r>
                  <a:rPr lang="en-AU" sz="1600" dirty="0">
                    <a:latin typeface="+mj-lt"/>
                  </a:rPr>
                  <a:t>se</a:t>
                </a:r>
                <a:r>
                  <a:rPr lang="en-AU" sz="1600" dirty="0">
                    <a:effectLst/>
                    <a:latin typeface="+mj-lt"/>
                  </a:rPr>
                  <a:t> this surplus</a:t>
                </a:r>
              </a:p>
              <a:p>
                <a:pPr marL="342900" indent="-342900">
                  <a:buFont typeface="+mj-lt"/>
                  <a:buAutoNum type="alphaLcParenR"/>
                </a:pPr>
                <a:r>
                  <a:rPr lang="en-AU" sz="1600" dirty="0">
                    <a:effectLst/>
                    <a:latin typeface="+mj-lt"/>
                  </a:rPr>
                  <a:t>If the price increases by 20%, calculate the change in consumption and the change in the revenue collected by the producers.</a:t>
                </a:r>
              </a:p>
              <a:p>
                <a:endParaRPr lang="en-AU" sz="1600" dirty="0">
                  <a:effectLst/>
                  <a:latin typeface="+mj-lt"/>
                </a:endParaRPr>
              </a:p>
              <a:p>
                <a:endParaRPr lang="en-AU" sz="1600" dirty="0">
                  <a:effectLst/>
                  <a:latin typeface="+mj-lt"/>
                </a:endParaRPr>
              </a:p>
              <a:p>
                <a:endParaRPr lang="en-AU" sz="1600" dirty="0">
                  <a:effectLst/>
                  <a:latin typeface="+mj-lt"/>
                </a:endParaRPr>
              </a:p>
              <a:p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B65F9E-4711-44D0-0496-7DA506C329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6750" y="1088330"/>
                <a:ext cx="7810500" cy="3173351"/>
              </a:xfrm>
              <a:blipFill>
                <a:blip r:embed="rId2"/>
                <a:stretch>
                  <a:fillRect l="-1623" t="-2390" r="-2273" b="-2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B62AB0-F53F-B6BE-D993-A5FF7D7E9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feit.uts.edu.au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76001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393B49-5321-DE5B-B33E-1CA9B1E60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E0D85-4225-8A05-10F6-EA9DAACE5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EX2: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E2A769-B2A4-3861-C2F4-89AB3C8FF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feit.uts.edu.au</a:t>
            </a:r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86463F-A6E9-8A13-FDDD-4EC97A319C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37"/>
          <a:stretch/>
        </p:blipFill>
        <p:spPr>
          <a:xfrm>
            <a:off x="2492767" y="129087"/>
            <a:ext cx="4343400" cy="458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356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8B16B1-7BBA-65F2-3694-F702180B0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47464-1D61-2973-C526-38CDA564E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EX2: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26254-9F04-BA97-FDC0-5F01A7BF8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feit.uts.edu.au</a:t>
            </a:r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640FA2-823A-C067-A3CF-63960A265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534" y="1304818"/>
            <a:ext cx="6254376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677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A5B5D-F11B-4CF6-300D-4E89EB9E3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EEDD2-64A6-9A23-73E7-47E302389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EX2: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D6B13F-F8B0-EF7F-1A04-2E3B84838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feit.uts.edu.au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0EDBA7-E63A-0F5E-0299-79B6B0993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915" y="1375166"/>
            <a:ext cx="4972335" cy="184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9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74CB4A-4965-9E7D-FE8A-EFBC1AF42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73F49-5D62-E133-6D86-3D4EF4C67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EX2: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4AE94C-CADF-2705-7ADA-2F38BB1E2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feit.uts.edu.au</a:t>
            </a:r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272BE6-E5A1-37C0-E012-2E0B7C71F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22" y="1272253"/>
            <a:ext cx="6858006" cy="245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883657"/>
      </p:ext>
    </p:extLst>
  </p:cSld>
  <p:clrMapOvr>
    <a:masterClrMapping/>
  </p:clrMapOvr>
</p:sld>
</file>

<file path=ppt/theme/theme1.xml><?xml version="1.0" encoding="utf-8"?>
<a:theme xmlns:a="http://schemas.openxmlformats.org/drawingml/2006/main" name="UTS Engineering &amp; Information Technology 16-9 LCD">
  <a:themeElements>
    <a:clrScheme name="Custom 1">
      <a:dk1>
        <a:sysClr val="windowText" lastClr="000000"/>
      </a:dk1>
      <a:lt1>
        <a:sysClr val="window" lastClr="FFFFFF"/>
      </a:lt1>
      <a:dk2>
        <a:srgbClr val="8CB7C7"/>
      </a:dk2>
      <a:lt2>
        <a:srgbClr val="8CB7C7"/>
      </a:lt2>
      <a:accent1>
        <a:srgbClr val="0078C9"/>
      </a:accent1>
      <a:accent2>
        <a:srgbClr val="8CB7C7"/>
      </a:accent2>
      <a:accent3>
        <a:srgbClr val="4853C5"/>
      </a:accent3>
      <a:accent4>
        <a:srgbClr val="9325B2"/>
      </a:accent4>
      <a:accent5>
        <a:srgbClr val="FFBC3E"/>
      </a:accent5>
      <a:accent6>
        <a:srgbClr val="76AE99"/>
      </a:accent6>
      <a:hlink>
        <a:srgbClr val="00AEEF"/>
      </a:hlink>
      <a:folHlink>
        <a:srgbClr val="9325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7A8468A96921419EC8CB9BF791CD1B" ma:contentTypeVersion="4" ma:contentTypeDescription="Create a new document." ma:contentTypeScope="" ma:versionID="0d73dab4b9b80d6f2083e7bb2407ef83">
  <xsd:schema xmlns:xsd="http://www.w3.org/2001/XMLSchema" xmlns:xs="http://www.w3.org/2001/XMLSchema" xmlns:p="http://schemas.microsoft.com/office/2006/metadata/properties" xmlns:ns1="http://schemas.microsoft.com/sharepoint/v3" xmlns:ns2="eed576b4-51ef-4fde-88aa-d1998b7e86ab" xmlns:ns3="420b5d22-3341-4f60-b4d6-57d88f13fbf6" xmlns:ns4="599cdadb-518c-4a4c-85ba-dbf7adc631b4" xmlns:ns5="b2ce3108-d608-492b-b71d-3b8d517a71f6" targetNamespace="http://schemas.microsoft.com/office/2006/metadata/properties" ma:root="true" ma:fieldsID="4dfa8286a66be6bb69af7b3ad7f300a6" ns1:_="" ns2:_="" ns3:_="" ns4:_="" ns5:_="">
    <xsd:import namespace="http://schemas.microsoft.com/sharepoint/v3"/>
    <xsd:import namespace="eed576b4-51ef-4fde-88aa-d1998b7e86ab"/>
    <xsd:import namespace="420b5d22-3341-4f60-b4d6-57d88f13fbf6"/>
    <xsd:import namespace="599cdadb-518c-4a4c-85ba-dbf7adc631b4"/>
    <xsd:import namespace="b2ce3108-d608-492b-b71d-3b8d517a71f6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n7b07abd204a4b3c8743921084ee4455" minOccurs="0"/>
                <xsd:element ref="ns3:TaxCatchAll" minOccurs="0"/>
                <xsd:element ref="ns4:KeyDocument" minOccurs="0"/>
                <xsd:element ref="ns3:Document_x0020_Type" minOccurs="0"/>
                <xsd:element ref="ns5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d576b4-51ef-4fde-88aa-d1998b7e86ab" elementFormDefault="qualified">
    <xsd:import namespace="http://schemas.microsoft.com/office/2006/documentManagement/types"/>
    <xsd:import namespace="http://schemas.microsoft.com/office/infopath/2007/PartnerControls"/>
    <xsd:element name="n7b07abd204a4b3c8743921084ee4455" ma:index="10" nillable="true" ma:displayName="myaudience_0" ma:hidden="true" ma:internalName="n7b07abd204a4b3c8743921084ee4455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0b5d22-3341-4f60-b4d6-57d88f13fbf6" elementFormDefault="qualified">
    <xsd:import namespace="http://schemas.microsoft.com/office/2006/documentManagement/types"/>
    <xsd:import namespace="http://schemas.microsoft.com/office/infopath/2007/PartnerControls"/>
    <xsd:element name="TaxCatchAll" ma:index="11" nillable="true" ma:displayName="Taxonomy Catch All Column" ma:hidden="true" ma:list="{4553cfad-a826-4f39-a88c-0650d3dda480}" ma:internalName="TaxCatchAll" ma:showField="CatchAllData" ma:web="b2ce3108-d608-492b-b71d-3b8d517a71f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Document_x0020_Type" ma:index="13" nillable="true" ma:displayName="Document Type" ma:default="Agenda" ma:format="Dropdown" ma:internalName="Document_x0020_Type" ma:readOnly="false">
      <xsd:simpleType>
        <xsd:restriction base="dms:Choice">
          <xsd:enumeration value="Agenda"/>
          <xsd:enumeration value="Architecture"/>
          <xsd:enumeration value="Business Case"/>
          <xsd:enumeration value="Communication Plan"/>
          <xsd:enumeration value="Design"/>
          <xsd:enumeration value="Diagram"/>
          <xsd:enumeration value="EOI"/>
          <xsd:enumeration value="General"/>
          <xsd:enumeration value="Implementation"/>
          <xsd:enumeration value="Invoice"/>
          <xsd:enumeration value="Issues Log"/>
          <xsd:enumeration value="Minutes"/>
          <xsd:enumeration value="Other"/>
          <xsd:enumeration value="PND"/>
          <xsd:enumeration value="Policy"/>
          <xsd:enumeration value="Presentation"/>
          <xsd:enumeration value="Project Plan"/>
          <xsd:enumeration value="Purchase Order"/>
          <xsd:enumeration value="Requirements"/>
          <xsd:enumeration value="Risk Log"/>
          <xsd:enumeration value="Scoping"/>
          <xsd:enumeration value="Status Report"/>
          <xsd:enumeration value="Tender"/>
          <xsd:enumeration value="Terms of Reference"/>
          <xsd:enumeration value="Testing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9cdadb-518c-4a4c-85ba-dbf7adc631b4" elementFormDefault="qualified">
    <xsd:import namespace="http://schemas.microsoft.com/office/2006/documentManagement/types"/>
    <xsd:import namespace="http://schemas.microsoft.com/office/infopath/2007/PartnerControls"/>
    <xsd:element name="KeyDocument" ma:index="12" nillable="true" ma:displayName="KeyDocument" ma:default="No" ma:format="Dropdown" ma:internalName="KeyDocument" ma:readOnly="false">
      <xsd:simpleType>
        <xsd:restriction base="dms:Choice">
          <xsd:enumeration value="No"/>
          <xsd:enumeration value="Yes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ce3108-d608-492b-b71d-3b8d517a71f6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KeyDocument xmlns="599cdadb-518c-4a4c-85ba-dbf7adc631b4">Yes</KeyDocument>
    <n7b07abd204a4b3c8743921084ee4455 xmlns="eed576b4-51ef-4fde-88aa-d1998b7e86ab" xsi:nil="true"/>
    <PublishingExpirationDate xmlns="http://schemas.microsoft.com/sharepoint/v3" xsi:nil="true"/>
    <Document_x0020_Type xmlns="420b5d22-3341-4f60-b4d6-57d88f13fbf6">Other</Document_x0020_Type>
    <PublishingStartDate xmlns="http://schemas.microsoft.com/sharepoint/v3" xsi:nil="true"/>
    <TaxCatchAll xmlns="420b5d22-3341-4f60-b4d6-57d88f13fbf6"/>
  </documentManagement>
</p:properties>
</file>

<file path=customXml/itemProps1.xml><?xml version="1.0" encoding="utf-8"?>
<ds:datastoreItem xmlns:ds="http://schemas.openxmlformats.org/officeDocument/2006/customXml" ds:itemID="{DAC8B543-3A07-48EB-9C0C-42F6C60CCD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ed576b4-51ef-4fde-88aa-d1998b7e86ab"/>
    <ds:schemaRef ds:uri="420b5d22-3341-4f60-b4d6-57d88f13fbf6"/>
    <ds:schemaRef ds:uri="599cdadb-518c-4a4c-85ba-dbf7adc631b4"/>
    <ds:schemaRef ds:uri="b2ce3108-d608-492b-b71d-3b8d517a71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E92C637-18DF-4C69-B421-E57C5B54F3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C3BFA1-F498-4914-B62C-8075316CFE84}">
  <ds:schemaRefs>
    <ds:schemaRef ds:uri="http://schemas.microsoft.com/office/2006/metadata/properties"/>
    <ds:schemaRef ds:uri="http://schemas.microsoft.com/office/infopath/2007/PartnerControls"/>
    <ds:schemaRef ds:uri="599cdadb-518c-4a4c-85ba-dbf7adc631b4"/>
    <ds:schemaRef ds:uri="eed576b4-51ef-4fde-88aa-d1998b7e86ab"/>
    <ds:schemaRef ds:uri="http://schemas.microsoft.com/sharepoint/v3"/>
    <ds:schemaRef ds:uri="420b5d22-3341-4f60-b4d6-57d88f13fbf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2592</TotalTime>
  <Words>852</Words>
  <Application>Microsoft Macintosh PowerPoint</Application>
  <PresentationFormat>On-screen Show (16:9)</PresentationFormat>
  <Paragraphs>125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Cambria Math</vt:lpstr>
      <vt:lpstr>Helvetica</vt:lpstr>
      <vt:lpstr>UTS Engineering &amp; Information Technology 16-9 LCD</vt:lpstr>
      <vt:lpstr>PowerPoint Presentation</vt:lpstr>
      <vt:lpstr>EX1:</vt:lpstr>
      <vt:lpstr>EX1:</vt:lpstr>
      <vt:lpstr>EX1:</vt:lpstr>
      <vt:lpstr>EX2:</vt:lpstr>
      <vt:lpstr>EX2:</vt:lpstr>
      <vt:lpstr>EX2:</vt:lpstr>
      <vt:lpstr>EX2:</vt:lpstr>
      <vt:lpstr>EX2:</vt:lpstr>
      <vt:lpstr>EX3: </vt:lpstr>
      <vt:lpstr>EX3: </vt:lpstr>
      <vt:lpstr>EX3: </vt:lpstr>
      <vt:lpstr>EX4: </vt:lpstr>
      <vt:lpstr>EX4:</vt:lpstr>
      <vt:lpstr>EX4:</vt:lpstr>
      <vt:lpstr>EX4:</vt:lpstr>
      <vt:lpstr>EX5:</vt:lpstr>
      <vt:lpstr>EX5:</vt:lpstr>
      <vt:lpstr>EX5:</vt:lpstr>
      <vt:lpstr>EX5:</vt:lpstr>
      <vt:lpstr>EX5:</vt:lpstr>
      <vt:lpstr>EX5: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FEIT screens template - 16:9</dc:title>
  <dc:creator>Dr.doc</dc:creator>
  <cp:lastModifiedBy>Bahareh Berenjforoush</cp:lastModifiedBy>
  <cp:revision>98</cp:revision>
  <dcterms:created xsi:type="dcterms:W3CDTF">2012-09-12T10:55:04Z</dcterms:created>
  <dcterms:modified xsi:type="dcterms:W3CDTF">2025-02-17T01:28:22Z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0x010100D07A8468A96921419EC8CB9BF791CD1B</vt:lpwstr>
  </property>
</Properties>
</file>