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0" r:id="rId2"/>
    <p:sldId id="292" r:id="rId3"/>
    <p:sldId id="256" r:id="rId4"/>
    <p:sldId id="257" r:id="rId5"/>
    <p:sldId id="258" r:id="rId6"/>
    <p:sldId id="282" r:id="rId7"/>
    <p:sldId id="259" r:id="rId8"/>
    <p:sldId id="260" r:id="rId9"/>
    <p:sldId id="261" r:id="rId10"/>
    <p:sldId id="262" r:id="rId11"/>
    <p:sldId id="293" r:id="rId12"/>
    <p:sldId id="294" r:id="rId13"/>
    <p:sldId id="295" r:id="rId14"/>
    <p:sldId id="273" r:id="rId15"/>
    <p:sldId id="27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63" r:id="rId24"/>
    <p:sldId id="264" r:id="rId25"/>
    <p:sldId id="265" r:id="rId26"/>
    <p:sldId id="266" r:id="rId27"/>
    <p:sldId id="267" r:id="rId28"/>
    <p:sldId id="268" r:id="rId29"/>
    <p:sldId id="283" r:id="rId30"/>
    <p:sldId id="285" r:id="rId31"/>
    <p:sldId id="284" r:id="rId32"/>
    <p:sldId id="286" r:id="rId33"/>
    <p:sldId id="269" r:id="rId34"/>
    <p:sldId id="271" r:id="rId35"/>
    <p:sldId id="296" r:id="rId36"/>
    <p:sldId id="297" r:id="rId37"/>
    <p:sldId id="287" r:id="rId38"/>
    <p:sldId id="288" r:id="rId39"/>
    <p:sldId id="290" r:id="rId40"/>
    <p:sldId id="291" r:id="rId41"/>
    <p:sldId id="28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1" autoAdjust="0"/>
  </p:normalViewPr>
  <p:slideViewPr>
    <p:cSldViewPr>
      <p:cViewPr varScale="1">
        <p:scale>
          <a:sx n="118" d="100"/>
          <a:sy n="118" d="100"/>
        </p:scale>
        <p:origin x="17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29ADA-65CC-4C43-89E1-58BAB8DE33E3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80386-07E0-4C11-B34C-0374F8843E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2908" y="2428868"/>
            <a:ext cx="9286908" cy="1143000"/>
          </a:xfrm>
        </p:spPr>
        <p:txBody>
          <a:bodyPr>
            <a:normAutofit fontScale="90000"/>
          </a:bodyPr>
          <a:lstStyle/>
          <a:p>
            <a:r>
              <a:rPr lang="en-US" altLang="zh-CN" sz="8000" b="1" dirty="0">
                <a:latin typeface="微软雅黑" pitchFamily="34" charset="-122"/>
                <a:ea typeface="微软雅黑" pitchFamily="34" charset="-122"/>
              </a:rPr>
              <a:t>BASYS2</a:t>
            </a:r>
            <a:r>
              <a:rPr lang="zh-CN" altLang="en-US" sz="8000" b="1" dirty="0">
                <a:latin typeface="微软雅黑" pitchFamily="34" charset="-122"/>
                <a:ea typeface="微软雅黑" pitchFamily="34" charset="-122"/>
              </a:rPr>
              <a:t>开发板入门</a:t>
            </a:r>
          </a:p>
        </p:txBody>
      </p:sp>
    </p:spTree>
    <p:extLst>
      <p:ext uri="{BB962C8B-B14F-4D97-AF65-F5344CB8AC3E}">
        <p14:creationId xmlns:p14="http://schemas.microsoft.com/office/powerpoint/2010/main" val="218871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51" y="3429000"/>
            <a:ext cx="88488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本次实验是点亮实验板上的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灯，我们这里可以用一个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output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来表示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的输出端口。实验板上有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灯，所以位宽为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当你想点亮一个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灯，只需给该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灯赋值‘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’高电平而其他位为‘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例如点亮第一个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灯，则：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 &lt;= “00000001”;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这样的可以了，方法有很多种，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仅供示范。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由于我们做的实验是流水灯，灯的闪烁是流动的，所以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的状态变换应该由时钟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来决定，而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Spartan3E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的时钟频率为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50Mhz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，所以我们应该适当的对时钟分频，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才能看得清楚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的流动。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571480"/>
            <a:ext cx="7019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39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0"/>
            <a:ext cx="8229600" cy="14716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/>
              <a:t>代码编辑完毕后，检查有无语法错误，选择</a:t>
            </a:r>
            <a:r>
              <a:rPr lang="en-US" altLang="zh-CN" dirty="0"/>
              <a:t>Synthesize-XST</a:t>
            </a:r>
            <a:r>
              <a:rPr lang="zh-CN" altLang="en-US" dirty="0"/>
              <a:t>下的“</a:t>
            </a:r>
            <a:r>
              <a:rPr lang="en-US" altLang="zh-CN" dirty="0"/>
              <a:t>Check Syntax</a:t>
            </a:r>
            <a:r>
              <a:rPr lang="zh-CN" altLang="en-US" dirty="0"/>
              <a:t>”。如下图所示：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04950"/>
            <a:ext cx="70961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71480"/>
            <a:ext cx="741045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19558"/>
            <a:ext cx="8229600" cy="348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24" y="1340768"/>
            <a:ext cx="4714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双击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Design Summary/Reports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可以看到各种报告。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071546"/>
            <a:ext cx="34766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602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733256"/>
            <a:ext cx="891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例如在红框内我们可以看到我们设计的流水灯用了多少个</a:t>
            </a:r>
            <a:r>
              <a:rPr lang="en-US" altLang="zh-CN" dirty="0"/>
              <a:t>Flip Flops</a:t>
            </a:r>
            <a:r>
              <a:rPr lang="zh-CN" altLang="en-US" dirty="0"/>
              <a:t>（触发器），多少个</a:t>
            </a:r>
            <a:endParaRPr lang="en-US" altLang="zh-CN" dirty="0"/>
          </a:p>
          <a:p>
            <a:r>
              <a:rPr lang="en-US" altLang="zh-CN" dirty="0"/>
              <a:t>LUT</a:t>
            </a:r>
            <a:r>
              <a:rPr lang="zh-CN" altLang="en-US" dirty="0"/>
              <a:t>（查找表）等。</a:t>
            </a:r>
            <a:endParaRPr lang="en-US" altLang="zh-C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857232"/>
            <a:ext cx="8686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229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14356"/>
            <a:ext cx="264320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err="1"/>
              <a:t>Isim</a:t>
            </a:r>
            <a:r>
              <a:rPr lang="zh-CN" altLang="en-US" sz="1800" dirty="0"/>
              <a:t>工具可以进行级仿真（一般综合完成后进行仿真，也可以在综合前进行仿真）和布局布线后仿真（编译完成后才可以进行该仿真），在</a:t>
            </a:r>
            <a:r>
              <a:rPr lang="en-US" altLang="zh-CN" sz="1800" dirty="0"/>
              <a:t>.v</a:t>
            </a:r>
            <a:r>
              <a:rPr lang="zh-CN" altLang="en-US" sz="1800" dirty="0"/>
              <a:t>文件写好并综合后可以进行行为级仿真，如图所示：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二、仿真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500042"/>
            <a:ext cx="57531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/>
              <a:t>新建</a:t>
            </a:r>
            <a:r>
              <a:rPr lang="en-US" altLang="zh-CN" sz="1800" dirty="0" err="1"/>
              <a:t>testbench</a:t>
            </a:r>
            <a:r>
              <a:rPr lang="zh-CN" altLang="en-US" sz="1800" dirty="0"/>
              <a:t>文件，选择</a:t>
            </a:r>
            <a:r>
              <a:rPr lang="en-US" altLang="zh-CN" sz="1800" dirty="0" err="1"/>
              <a:t>Verilog</a:t>
            </a:r>
            <a:r>
              <a:rPr lang="zh-CN" altLang="en-US" sz="1800" dirty="0"/>
              <a:t> </a:t>
            </a:r>
            <a:r>
              <a:rPr lang="en-US" altLang="zh-CN" sz="1800" dirty="0"/>
              <a:t>Test  Fixture</a:t>
            </a:r>
            <a:r>
              <a:rPr lang="zh-CN" altLang="en-US" sz="1800" dirty="0"/>
              <a:t>文件类型，命名即可，点击</a:t>
            </a:r>
            <a:r>
              <a:rPr lang="en-US" altLang="zh-CN" sz="1800" dirty="0"/>
              <a:t>Next</a:t>
            </a:r>
            <a:r>
              <a:rPr lang="zh-CN" altLang="en-US" sz="1800" dirty="0"/>
              <a:t>进入下一步。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14422"/>
            <a:ext cx="58674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/>
              <a:t>弹出如下对话框，这个对话框是让你选择关联的测试模块（比如你的工程中有多个模块存在，就要选择你所要仿真的模块关联到一起去），此处我们只有一个</a:t>
            </a:r>
            <a:r>
              <a:rPr lang="en-US" altLang="zh-CN" sz="1800" dirty="0" err="1"/>
              <a:t>led_flash_top</a:t>
            </a:r>
            <a:r>
              <a:rPr lang="zh-CN" altLang="en-US" sz="1800" dirty="0"/>
              <a:t>模块，选择它，点击</a:t>
            </a:r>
            <a:r>
              <a:rPr lang="en-US" altLang="zh-CN" sz="1800" dirty="0"/>
              <a:t>Next</a:t>
            </a:r>
            <a:r>
              <a:rPr lang="zh-CN" altLang="en-US" sz="1800" dirty="0"/>
              <a:t>进入下一步。会在弹出概要（</a:t>
            </a:r>
            <a:r>
              <a:rPr lang="en-US" altLang="zh-CN" sz="1800" dirty="0"/>
              <a:t>summary</a:t>
            </a:r>
            <a:r>
              <a:rPr lang="zh-CN" altLang="en-US" sz="1800" dirty="0"/>
              <a:t>）也直接点击</a:t>
            </a:r>
            <a:r>
              <a:rPr lang="en-US" altLang="zh-CN" sz="1800" dirty="0"/>
              <a:t>Next</a:t>
            </a:r>
            <a:r>
              <a:rPr lang="zh-CN" altLang="en-US" sz="1800" dirty="0"/>
              <a:t>进入下一步。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59"/>
            <a:ext cx="4369579" cy="357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279" y="3071810"/>
            <a:ext cx="4631722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/>
              <a:t>弹出</a:t>
            </a:r>
            <a:r>
              <a:rPr lang="en-US" altLang="zh-CN" sz="1800" dirty="0" err="1"/>
              <a:t>testbench</a:t>
            </a:r>
            <a:r>
              <a:rPr lang="zh-CN" altLang="en-US" sz="1800" dirty="0"/>
              <a:t>的编辑文档，编辑好</a:t>
            </a:r>
            <a:r>
              <a:rPr lang="en-US" altLang="zh-CN" sz="1800" dirty="0" err="1"/>
              <a:t>testbench</a:t>
            </a:r>
            <a:r>
              <a:rPr lang="zh-CN" altLang="en-US" sz="1800" dirty="0"/>
              <a:t>后，会发现左边面板的设计平台中没有</a:t>
            </a:r>
            <a:r>
              <a:rPr lang="en-US" altLang="zh-CN" sz="1800" dirty="0" err="1"/>
              <a:t>test_led.v</a:t>
            </a:r>
            <a:r>
              <a:rPr lang="zh-CN" altLang="en-US" sz="1800" dirty="0"/>
              <a:t>文件，此时在</a:t>
            </a:r>
            <a:r>
              <a:rPr lang="en-US" altLang="zh-CN" sz="1800" dirty="0"/>
              <a:t>view</a:t>
            </a:r>
            <a:r>
              <a:rPr lang="zh-CN" altLang="en-US" sz="1800" dirty="0"/>
              <a:t>处选择</a:t>
            </a:r>
            <a:r>
              <a:rPr lang="en-US" altLang="zh-CN" sz="1800" dirty="0"/>
              <a:t>simulation</a:t>
            </a:r>
            <a:r>
              <a:rPr lang="zh-CN" altLang="en-US" sz="1800" dirty="0"/>
              <a:t>才会出现</a:t>
            </a:r>
            <a:r>
              <a:rPr lang="en-US" altLang="zh-CN" sz="1800" dirty="0" err="1"/>
              <a:t>test_led.v</a:t>
            </a:r>
            <a:r>
              <a:rPr lang="zh-CN" altLang="en-US" sz="1800" dirty="0"/>
              <a:t>文件（</a:t>
            </a:r>
            <a:r>
              <a:rPr lang="zh-CN" altLang="en-US" sz="1800" dirty="0">
                <a:solidFill>
                  <a:srgbClr val="FF0000"/>
                </a:solidFill>
              </a:rPr>
              <a:t>因为仿真文件仅仅用来仿真，在选择</a:t>
            </a:r>
            <a:r>
              <a:rPr lang="en-US" altLang="zh-CN" sz="1800" dirty="0">
                <a:solidFill>
                  <a:srgbClr val="FF0000"/>
                </a:solidFill>
              </a:rPr>
              <a:t>implementation</a:t>
            </a:r>
            <a:r>
              <a:rPr lang="zh-CN" altLang="en-US" sz="1800" dirty="0">
                <a:solidFill>
                  <a:srgbClr val="FF0000"/>
                </a:solidFill>
              </a:rPr>
              <a:t>时是看不到</a:t>
            </a:r>
            <a:r>
              <a:rPr lang="en-US" altLang="zh-CN" sz="1800" dirty="0" err="1">
                <a:solidFill>
                  <a:srgbClr val="FF0000"/>
                </a:solidFill>
              </a:rPr>
              <a:t>test_led.v</a:t>
            </a:r>
            <a:r>
              <a:rPr lang="zh-CN" altLang="en-US" sz="1800" dirty="0">
                <a:solidFill>
                  <a:srgbClr val="FF0000"/>
                </a:solidFill>
              </a:rPr>
              <a:t>文件的</a:t>
            </a:r>
            <a:r>
              <a:rPr lang="zh-CN" altLang="en-US" sz="1800" dirty="0"/>
              <a:t>），如下图所示。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26"/>
            <a:ext cx="2714612" cy="402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1643050"/>
            <a:ext cx="63722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该开发板的官方网站：（提供了一些资料如</a:t>
            </a:r>
            <a:r>
              <a:rPr lang="en-US" altLang="zh-CN" dirty="0"/>
              <a:t>schematic</a:t>
            </a:r>
            <a:r>
              <a:rPr lang="zh-CN" altLang="en-US" dirty="0"/>
              <a:t>、</a:t>
            </a:r>
            <a:r>
              <a:rPr lang="en-US" altLang="zh-CN" dirty="0"/>
              <a:t> reference manual </a:t>
            </a:r>
            <a:r>
              <a:rPr lang="zh-CN" altLang="en-US" dirty="0"/>
              <a:t>等等）</a:t>
            </a:r>
            <a:r>
              <a:rPr lang="en-US" altLang="zh-CN" dirty="0">
                <a:solidFill>
                  <a:srgbClr val="FF0000"/>
                </a:solidFill>
              </a:rPr>
              <a:t>http://www.digilentinc.com/Products/Detail.cfm?NavPath=2,400,790&amp;Prod=BASYS2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注意！在真正进行仿真之前要根据实际情况来修改仿真模块中的某些参数，</a:t>
            </a:r>
            <a:r>
              <a:rPr lang="zh-CN" altLang="en-US" sz="1800" dirty="0"/>
              <a:t>（我们知道</a:t>
            </a:r>
            <a:r>
              <a:rPr lang="en-US" altLang="zh-CN" sz="1800" dirty="0"/>
              <a:t>basys2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clk</a:t>
            </a:r>
            <a:r>
              <a:rPr lang="zh-CN" altLang="en-US" sz="1800" dirty="0"/>
              <a:t>时钟频率为</a:t>
            </a:r>
            <a:r>
              <a:rPr lang="en-US" altLang="zh-CN" sz="1800" dirty="0"/>
              <a:t>50MHz</a:t>
            </a:r>
            <a:r>
              <a:rPr lang="zh-CN" altLang="en-US" sz="1800" dirty="0"/>
              <a:t>（</a:t>
            </a:r>
            <a:r>
              <a:rPr lang="en-US" altLang="zh-CN" sz="1800" dirty="0"/>
              <a:t>T=20ns</a:t>
            </a:r>
            <a:r>
              <a:rPr lang="zh-CN" altLang="en-US" sz="1800" dirty="0"/>
              <a:t>），即一秒钟单单</a:t>
            </a:r>
            <a:r>
              <a:rPr lang="en-US" altLang="zh-CN" sz="1800" dirty="0" err="1"/>
              <a:t>clk</a:t>
            </a:r>
            <a:r>
              <a:rPr lang="zh-CN" altLang="en-US" sz="1800" dirty="0"/>
              <a:t>信号就将产生</a:t>
            </a:r>
            <a:r>
              <a:rPr lang="en-US" altLang="zh-CN" sz="1800" dirty="0"/>
              <a:t>1</a:t>
            </a:r>
            <a:r>
              <a:rPr lang="zh-CN" altLang="en-US" sz="1800" dirty="0"/>
              <a:t>亿次翻转（约为</a:t>
            </a:r>
            <a:r>
              <a:rPr lang="en-US" altLang="zh-CN" sz="1800" dirty="0"/>
              <a:t>95M</a:t>
            </a:r>
            <a:r>
              <a:rPr lang="zh-CN" altLang="en-US" sz="1800" dirty="0"/>
              <a:t>的数据量），比如我们的</a:t>
            </a:r>
            <a:r>
              <a:rPr lang="en-US" altLang="zh-CN" sz="1800" dirty="0"/>
              <a:t>led</a:t>
            </a:r>
            <a:r>
              <a:rPr lang="zh-CN" altLang="en-US" sz="1800" dirty="0"/>
              <a:t>灯</a:t>
            </a:r>
            <a:r>
              <a:rPr lang="en-US" altLang="zh-CN" sz="1800" dirty="0"/>
              <a:t>1</a:t>
            </a:r>
            <a:r>
              <a:rPr lang="zh-CN" altLang="en-US" sz="1800" dirty="0"/>
              <a:t>秒钟左移移位，一个循环下来得花费很多的内存和时间（几乎是不可能得到结果的），所以我们必须把一秒钟左移改成更小左移隐藏（比如这里改为</a:t>
            </a:r>
            <a:r>
              <a:rPr lang="en-US" altLang="zh-CN" sz="1800" dirty="0"/>
              <a:t>100ns</a:t>
            </a:r>
            <a:r>
              <a:rPr lang="zh-CN" altLang="en-US" sz="1800" dirty="0"/>
              <a:t>左移一次，即</a:t>
            </a:r>
            <a:r>
              <a:rPr lang="en-US" altLang="zh-CN" sz="1800" dirty="0"/>
              <a:t>speed=32’d5</a:t>
            </a:r>
            <a:r>
              <a:rPr lang="zh-CN" altLang="en-US" sz="1800" dirty="0"/>
              <a:t>）</a:t>
            </a:r>
            <a:r>
              <a:rPr lang="en-US" altLang="zh-CN" sz="1800" dirty="0"/>
              <a:t>,</a:t>
            </a:r>
            <a:r>
              <a:rPr lang="zh-CN" altLang="en-US" sz="1800" dirty="0"/>
              <a:t>虽然</a:t>
            </a:r>
            <a:r>
              <a:rPr lang="en-US" altLang="zh-CN" sz="1800" dirty="0"/>
              <a:t>100ns</a:t>
            </a:r>
            <a:r>
              <a:rPr lang="zh-CN" altLang="en-US" sz="1800" dirty="0"/>
              <a:t>的维持时间在实际下载到开发板上是看不到现象的，但在电脑上是有很好的仿真效果的。故而将模块的部分代码改为如下所示：）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800" dirty="0"/>
              <a:t>更改完好后现在可以进行仿真了，先进行</a:t>
            </a:r>
            <a:r>
              <a:rPr lang="en-US" altLang="zh-CN" sz="1800" dirty="0"/>
              <a:t>Behavior Check Syntax</a:t>
            </a:r>
            <a:r>
              <a:rPr lang="zh-CN" altLang="en-US" sz="1800" dirty="0"/>
              <a:t>（</a:t>
            </a:r>
            <a:r>
              <a:rPr lang="zh-CN" altLang="en-US" sz="1800" dirty="0">
                <a:solidFill>
                  <a:srgbClr val="FF0000"/>
                </a:solidFill>
              </a:rPr>
              <a:t>选中双击或右键</a:t>
            </a:r>
            <a:r>
              <a:rPr lang="en-US" altLang="zh-CN" sz="1800" dirty="0">
                <a:solidFill>
                  <a:srgbClr val="FF0000"/>
                </a:solidFill>
              </a:rPr>
              <a:t>run</a:t>
            </a:r>
            <a:r>
              <a:rPr lang="zh-CN" altLang="en-US" sz="1800" dirty="0">
                <a:solidFill>
                  <a:srgbClr val="FF0000"/>
                </a:solidFill>
              </a:rPr>
              <a:t>即可</a:t>
            </a:r>
            <a:r>
              <a:rPr lang="zh-CN" altLang="en-US" sz="1800" dirty="0"/>
              <a:t>），无误后可以进行</a:t>
            </a:r>
            <a:r>
              <a:rPr lang="en-US" altLang="zh-CN" sz="1800" dirty="0"/>
              <a:t>simulate behavior model</a:t>
            </a:r>
            <a:r>
              <a:rPr lang="zh-CN" altLang="en-US" sz="1800" dirty="0"/>
              <a:t> （</a:t>
            </a:r>
            <a:r>
              <a:rPr lang="zh-CN" altLang="en-US" sz="1800" dirty="0">
                <a:solidFill>
                  <a:srgbClr val="FF0000"/>
                </a:solidFill>
              </a:rPr>
              <a:t>选中双击或右键</a:t>
            </a:r>
            <a:r>
              <a:rPr lang="en-US" altLang="zh-CN" sz="1800" dirty="0">
                <a:solidFill>
                  <a:srgbClr val="FF0000"/>
                </a:solidFill>
              </a:rPr>
              <a:t>run</a:t>
            </a:r>
            <a:r>
              <a:rPr lang="zh-CN" altLang="en-US" sz="1800" dirty="0">
                <a:solidFill>
                  <a:srgbClr val="FF0000"/>
                </a:solidFill>
              </a:rPr>
              <a:t>即可</a:t>
            </a:r>
            <a:r>
              <a:rPr lang="zh-CN" altLang="en-US" sz="1800" dirty="0"/>
              <a:t>），如图所示。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813316"/>
            <a:ext cx="2933698" cy="404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214686"/>
            <a:ext cx="4000496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/>
              <a:t>得到如下仿真波形，仿真波形窗口有几个常用的工具比如全部预览（</a:t>
            </a:r>
            <a:r>
              <a:rPr lang="en-US" altLang="zh-CN" sz="1800" dirty="0"/>
              <a:t>full view</a:t>
            </a:r>
            <a:r>
              <a:rPr lang="zh-CN" altLang="en-US" sz="1800" dirty="0"/>
              <a:t>）、放大</a:t>
            </a:r>
            <a:r>
              <a:rPr lang="en-US" altLang="zh-CN" sz="1800" dirty="0"/>
              <a:t>/</a:t>
            </a:r>
            <a:r>
              <a:rPr lang="zh-CN" altLang="en-US" sz="1800" dirty="0"/>
              <a:t>缩小（可以按住</a:t>
            </a:r>
            <a:r>
              <a:rPr lang="en-US" altLang="zh-CN" sz="1800" dirty="0"/>
              <a:t>ctrl+</a:t>
            </a:r>
            <a:r>
              <a:rPr lang="zh-CN" altLang="en-US" sz="1800" dirty="0"/>
              <a:t>滚轮）、左右移动（按住</a:t>
            </a:r>
            <a:r>
              <a:rPr lang="en-US" altLang="zh-CN" sz="1800" dirty="0"/>
              <a:t>shift+</a:t>
            </a:r>
            <a:r>
              <a:rPr lang="zh-CN" altLang="en-US" sz="1800" dirty="0"/>
              <a:t>滚轮）等等。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从图中可以看到在开始部分是红色显示（表示不确定信号），但是我们都知道，在数字电路中逻辑状态或高或低，必为其中的一个，不可能有不确定状态存在（即使有也会很短暂）。这就是行为级仿真，它不可能完全真实仿真实际的电路工作情况。因此我们还有布局布线后的仿真，这将能更好的处理开始的不确定状态。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785794"/>
            <a:ext cx="82296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0"/>
            <a:ext cx="5786478" cy="24288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/>
              <a:t>前面介绍了，行为级仿真。现在来介绍布局布线后仿真。布局布线后仿真要求先完成综合和布局布线工作（即确保综合和布局布线正确才可以进行布局布线后仿真）。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0"/>
            <a:ext cx="28479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067050"/>
            <a:ext cx="8077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5291916"/>
            <a:ext cx="499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综合完电路后，如图右键点击工程</a:t>
            </a:r>
            <a:r>
              <a:rPr lang="en-US" altLang="zh-CN" dirty="0"/>
              <a:t>New Source</a:t>
            </a:r>
            <a:r>
              <a:rPr lang="zh-CN" altLang="en-US" dirty="0"/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332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三、配置引脚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214422"/>
            <a:ext cx="20574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144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5157192"/>
            <a:ext cx="675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Implementation Constraints File</a:t>
            </a:r>
            <a:r>
              <a:rPr lang="zh-CN" altLang="en-US" dirty="0"/>
              <a:t>，命名后点击</a:t>
            </a:r>
            <a:r>
              <a:rPr lang="en-US" altLang="zh-CN" dirty="0"/>
              <a:t>NEXT</a:t>
            </a:r>
            <a:r>
              <a:rPr lang="zh-CN" altLang="en-US" dirty="0"/>
              <a:t>然后</a:t>
            </a:r>
            <a:r>
              <a:rPr lang="en-US" altLang="zh-CN" dirty="0"/>
              <a:t>Finish</a:t>
            </a:r>
            <a:r>
              <a:rPr lang="zh-CN" altLang="en-US" dirty="0"/>
              <a:t>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57166"/>
            <a:ext cx="5753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8279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642918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文件就生成好了，如图。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643050"/>
            <a:ext cx="23050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6420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1960" y="836712"/>
            <a:ext cx="3574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提醒一下还是找不到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文件的人，请注意你们选的是不是红色框框里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Implementation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选择图中选的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Simulation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是用来仿真的，平时想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Modelsim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上观察波形的时候才点这里。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14422"/>
            <a:ext cx="24003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 rot="10800000" flipV="1">
            <a:off x="3071802" y="1214422"/>
            <a:ext cx="1143008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44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440099"/>
            <a:ext cx="75055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9600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sz="9600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24466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340768"/>
            <a:ext cx="77257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全称为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User Constraints File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，即用户约束文件。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中有多种用户约束，如管脚位置约束，区域约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束，时序约束以及电平约束。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我们这个实验只需要用到管脚位置约束。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那什么又是管脚位置约束呢？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我们写的代码中有各种端口。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你在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Port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声明里有时钟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，有复位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RST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，有流水灯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，由于我们要把程序烧进板子里，那么我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们就要通过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文件告诉板子，我这个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对应你板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子上的哪个管脚。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48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02" y="5373216"/>
            <a:ext cx="911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这个是实验板的芯片，可以看到有很多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口，即可编程输入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输出口单元（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IOB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）。是芯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片与外界电路的接口部分，提供输入缓冲，输出驱动，接口电平转换等功能。为了便于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管理和适应各种电气标准，图中我们可以看到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IO Bank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被分成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组，不同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Bank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的接口标准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由其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接口电压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Vcco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决定，一个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Bank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一种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Vcco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0"/>
            <a:ext cx="7864052" cy="503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8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785794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一、首先打开</a:t>
            </a:r>
            <a:r>
              <a:rPr lang="en-US" altLang="zh-CN" dirty="0"/>
              <a:t>ISE</a:t>
            </a:r>
            <a:r>
              <a:rPr lang="zh-CN" altLang="en-US" dirty="0"/>
              <a:t>工具，新建一个工程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85859"/>
            <a:ext cx="6215106" cy="535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275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eelab.tsinghua.edu.cn/data/08-11/4155_1226548968/12266683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93096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143223"/>
            <a:ext cx="817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这是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芯片内部的结构，我们可以看到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IOB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与芯片内的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CLB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BRAM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相连。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370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42"/>
            <a:ext cx="4048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我们实验是点亮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灯，我们要点亮的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灯相对应的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的代码是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NET “led&lt;0&gt;"   LOC = “M5"  ;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 = “M5”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，说明我们的第一个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灯对应的管脚是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管脚。其实我们也可以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LOC=“M4”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M4”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，但是我们的实验板上已经把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这个管脚连接到对应实验板上的第一个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灯了。所以我们应该通过编写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告诉综合器，我的端（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）里的输出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实际上是对应着你芯片的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管脚。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9952" y="3586295"/>
            <a:ext cx="500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从上图中我们可以看到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M5</a:t>
            </a:r>
            <a:r>
              <a:rPr lang="zh-CN" altLang="en-US" dirty="0"/>
              <a:t>管脚连线到</a:t>
            </a:r>
            <a:r>
              <a:rPr lang="en-US" altLang="zh-CN" dirty="0"/>
              <a:t>LD0</a:t>
            </a:r>
            <a:r>
              <a:rPr lang="zh-CN" altLang="en-US" dirty="0"/>
              <a:t>这个地方。</a:t>
            </a:r>
            <a:r>
              <a:rPr lang="en-US" altLang="zh-CN" dirty="0"/>
              <a:t>LD0</a:t>
            </a:r>
            <a:r>
              <a:rPr lang="zh-CN" altLang="en-US" dirty="0"/>
              <a:t>的线最后会连接到左图红色方框位置。说明了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M5</a:t>
            </a:r>
            <a:r>
              <a:rPr lang="zh-CN" altLang="en-US" dirty="0"/>
              <a:t>管脚连接的是第一个</a:t>
            </a:r>
            <a:r>
              <a:rPr lang="en-US" altLang="zh-CN" dirty="0"/>
              <a:t>LED</a:t>
            </a:r>
            <a:r>
              <a:rPr lang="zh-CN" altLang="en-US" dirty="0"/>
              <a:t>灯。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9058" y="5231013"/>
            <a:ext cx="51319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原理图可在官方网站下载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3929058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3429000"/>
            <a:ext cx="3419872" cy="490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146" y="0"/>
            <a:ext cx="4605854" cy="296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>
            <a:endCxn id="5" idx="3"/>
          </p:cNvCxnSpPr>
          <p:nvPr/>
        </p:nvCxnSpPr>
        <p:spPr>
          <a:xfrm rot="10800000" flipV="1">
            <a:off x="3419872" y="2571743"/>
            <a:ext cx="1295004" cy="110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65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256" y="188640"/>
            <a:ext cx="52902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有的人会疑惑为什么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led&lt;0&gt; &lt;= ‘1’;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而不是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led&lt;0&gt; &lt;= ‘0’;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的时候灯才会亮。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左图是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的原理图。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图中我们可以看到，当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LD1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来了一个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高电平‘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’的时候，二极管被导通，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当是低电平的时候，左边和右边接地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都为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，没有电流通过，所以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被点亮。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28604"/>
            <a:ext cx="321467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500298" y="4572008"/>
            <a:ext cx="8604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357554" y="3714752"/>
            <a:ext cx="1296144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99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789040"/>
            <a:ext cx="9154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在编辑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文件里输入如图的代码。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UCF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文件的语法格式为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“端口名（必须与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文件里的端口名大小写一致）”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由于我的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代码中时钟是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小写，所以这里必须也是小写。我的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是小写，所以也必须小写，板子上有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灯，第一个灯用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&lt;0&gt;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代表，以此类推。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约束对象的名字大小写敏感，而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这些关键字大小写不敏感。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 = “B8”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的意思是把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信号分配到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板子上的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管脚上，而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Spartan3E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板子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管脚就是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50Mhz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的时钟晶振。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输入完之后点击保存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885828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3582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0174"/>
            <a:ext cx="61245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 clock pins for Basys2 Board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clk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 LOC = "B8"; # Bank = 0, Signal name = MCLK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# Pin assignment for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leds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"led&lt;7&gt;" LOC = "G1" ; # Bank = 3, Signal name = LD7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"led&lt;6&gt;" LOC = "P4" ; # Bank = 2, Signal name = LD6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"led&lt;5&gt;" LOC = "N4" ;  # Bank = 2, Signal name = LD5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"led&lt;4&gt;" LOC = "N5" ;  # Bank = 2, Signal name = LD4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"led&lt;3&gt;" LOC = "P6" ; # Bank = 2, Signal name = LD3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"led&lt;2&gt;" LOC = "P7" ; # Bank = 3, Signal name = LD2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"led&lt;1&gt;" LOC = "M11" ; # Bank = 2, Signal name = LD1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"led&lt;0&gt;" LOC = "M5" ;  # Bank = 2, Signal name = LD0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NET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rst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 LOC = "G12"; # Bank = 0, Signal name = BTN0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500042"/>
            <a:ext cx="5495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UCF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代码仅供参考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4950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关于各种管脚位置在官网上可以下载开发板的手册，上面有按钮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lcd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等管脚定义</a:t>
            </a:r>
          </a:p>
        </p:txBody>
      </p:sp>
    </p:spTree>
    <p:extLst>
      <p:ext uri="{BB962C8B-B14F-4D97-AF65-F5344CB8AC3E}">
        <p14:creationId xmlns:p14="http://schemas.microsoft.com/office/powerpoint/2010/main" val="321800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8767297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00364" y="1142984"/>
            <a:ext cx="485778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Ucf</a:t>
            </a:r>
            <a:r>
              <a:rPr lang="zh-CN" altLang="en-US" dirty="0">
                <a:solidFill>
                  <a:srgbClr val="FF0000"/>
                </a:solidFill>
              </a:rPr>
              <a:t>文件写好后，可以进行</a:t>
            </a:r>
            <a:r>
              <a:rPr lang="en-US" altLang="zh-CN" dirty="0">
                <a:solidFill>
                  <a:srgbClr val="FF0000"/>
                </a:solidFill>
              </a:rPr>
              <a:t>Implement design</a:t>
            </a:r>
            <a:r>
              <a:rPr lang="zh-CN" altLang="en-US" dirty="0">
                <a:solidFill>
                  <a:srgbClr val="FF0000"/>
                </a:solidFill>
              </a:rPr>
              <a:t>完成布局布线工作，双击</a:t>
            </a:r>
            <a:r>
              <a:rPr lang="en-US" altLang="zh-CN" dirty="0">
                <a:solidFill>
                  <a:srgbClr val="FF0000"/>
                </a:solidFill>
              </a:rPr>
              <a:t>Implement design</a:t>
            </a:r>
            <a:r>
              <a:rPr lang="zh-CN" altLang="en-US" dirty="0">
                <a:solidFill>
                  <a:srgbClr val="FF0000"/>
                </a:solidFill>
              </a:rPr>
              <a:t>或右键后单击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r>
              <a:rPr lang="zh-CN" altLang="en-US" dirty="0">
                <a:solidFill>
                  <a:srgbClr val="FF0000"/>
                </a:solidFill>
              </a:rPr>
              <a:t>完成。确定无误后进行下一步（生成可编写文件）。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1928794" y="1857364"/>
            <a:ext cx="1071570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0034" y="2786058"/>
            <a:ext cx="19288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0034" y="3071810"/>
            <a:ext cx="19288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2285984" y="2928934"/>
            <a:ext cx="2857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357158" y="2928934"/>
            <a:ext cx="2857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00990" cy="612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82105" y="714356"/>
            <a:ext cx="1461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如果无误的话，将生成一个</a:t>
            </a:r>
            <a:r>
              <a:rPr lang="en-US" altLang="zh-CN" dirty="0"/>
              <a:t>.bit</a:t>
            </a:r>
            <a:r>
              <a:rPr lang="zh-CN" altLang="en-US" dirty="0"/>
              <a:t>的文件，即是将要烧写的文件。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Digilent</a:t>
            </a:r>
            <a:r>
              <a:rPr lang="en-US" altLang="zh-CN" dirty="0"/>
              <a:t> Adept</a:t>
            </a:r>
            <a:r>
              <a:rPr lang="zh-CN" altLang="en-US" dirty="0"/>
              <a:t>下载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0760" y="2428868"/>
            <a:ext cx="314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由于这块板子是</a:t>
            </a:r>
            <a:r>
              <a:rPr lang="en-US" altLang="zh-CN" dirty="0" err="1"/>
              <a:t>Digilent</a:t>
            </a:r>
            <a:r>
              <a:rPr lang="zh-CN" altLang="en-US" dirty="0"/>
              <a:t>出的，其官网也给出了对应的下载软件配套</a:t>
            </a:r>
            <a:r>
              <a:rPr lang="en-US" altLang="zh-CN" dirty="0"/>
              <a:t>USB</a:t>
            </a:r>
            <a:r>
              <a:rPr lang="zh-CN" altLang="en-US" dirty="0"/>
              <a:t>下载线使用，此处我选择了</a:t>
            </a:r>
            <a:r>
              <a:rPr lang="en-US" altLang="zh-CN" dirty="0"/>
              <a:t>PC</a:t>
            </a:r>
            <a:r>
              <a:rPr lang="zh-CN" altLang="en-US" dirty="0"/>
              <a:t>模式，即直接下载到</a:t>
            </a:r>
            <a:r>
              <a:rPr lang="en-US" altLang="zh-CN" dirty="0"/>
              <a:t>FPGA</a:t>
            </a:r>
            <a:r>
              <a:rPr lang="zh-CN" altLang="en-US" dirty="0"/>
              <a:t>中去。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142984"/>
            <a:ext cx="57816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620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3504" y="785794"/>
            <a:ext cx="400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点出             之后出现的可能不是我们需要的文件夹，别着急。找到我们工程所在的文件夹，选择</a:t>
            </a:r>
            <a:r>
              <a:rPr lang="en-US" altLang="zh-CN" dirty="0"/>
              <a:t>led_flash_top.bit</a:t>
            </a:r>
            <a:r>
              <a:rPr lang="zh-CN" altLang="en-US" dirty="0"/>
              <a:t>文件，在点击</a:t>
            </a:r>
            <a:r>
              <a:rPr lang="en-US" altLang="zh-CN" dirty="0"/>
              <a:t>Program</a:t>
            </a:r>
            <a:r>
              <a:rPr lang="zh-CN" altLang="en-US" dirty="0"/>
              <a:t>。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857232"/>
            <a:ext cx="581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2918"/>
            <a:ext cx="518416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688175"/>
            <a:ext cx="93378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选择该工程文件夹中的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后缀文件。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文件的格式</a:t>
            </a: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.bit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是二进制文件，可以分为三个部分：头部冗余信息，配置数据，尾部冗余信息。</a:t>
            </a:r>
          </a:p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其中头部信息里面包含了当前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ISE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工程名字、编译时间等信息，因此头部信息的长度是不确定的，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72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个字节左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右。第二部分是配置数据流，以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0xFF FF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AA 99 55 66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开头，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AA 99 55 66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Xilinx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指定的同步字符。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配置数据流的具体格式及含义可以参见参考文献，比如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ug071.pdf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P95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Configuration Sequence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，基本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格式就是指令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数据，很清晰地给出哪个字节是什么命令，用来干什么。例如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文件中，加载数据帧之后，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寄存器的命令：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START 0x5(0101b) 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表示开始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Start-Up Sequence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最后一部分是尾部信息，由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的空操作指令：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0x20 00 00 00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组成。大家可以打开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bit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文件看，有很多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20 00 00 00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。这些表示空操作。这部分信息可以不用加载到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26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6821" y="2204864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弹出</a:t>
            </a:r>
            <a:r>
              <a:rPr lang="en-US" altLang="zh-CN" dirty="0"/>
              <a:t>warning</a:t>
            </a:r>
            <a:r>
              <a:rPr lang="zh-CN" altLang="en-US" dirty="0"/>
              <a:t>，点</a:t>
            </a:r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0475" y="2787333"/>
            <a:ext cx="144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接着</a:t>
            </a:r>
            <a:r>
              <a:rPr lang="en-US" altLang="zh-CN" dirty="0"/>
              <a:t>program</a:t>
            </a:r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11" y="2852936"/>
            <a:ext cx="7715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30" y="3429000"/>
            <a:ext cx="45148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7219" y="5795315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继续</a:t>
            </a:r>
            <a:r>
              <a:rPr lang="en-US" altLang="zh-CN" dirty="0"/>
              <a:t>yes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285728"/>
            <a:ext cx="44767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879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419225"/>
            <a:ext cx="60388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14287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/>
              <a:t>弹出如下对话框，填写所要新建的工程名（如这里的工程名：</a:t>
            </a:r>
            <a:r>
              <a:rPr lang="en-US" altLang="zh-CN" dirty="0" err="1"/>
              <a:t>led_flash</a:t>
            </a:r>
            <a:r>
              <a:rPr lang="zh-CN" altLang="en-US" dirty="0"/>
              <a:t>）和工程所在位置（如这里的</a:t>
            </a:r>
            <a:r>
              <a:rPr lang="en-US" altLang="zh-CN" dirty="0"/>
              <a:t>:D:\study\verilogHDL\experiment\led_flash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这些都可以根据你自己的方便选择，然后点击</a:t>
            </a:r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971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5631461"/>
            <a:ext cx="27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Congratulations  successful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6084004"/>
            <a:ext cx="680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Notice</a:t>
            </a:r>
            <a:r>
              <a:rPr lang="zh-CN" altLang="en-US" dirty="0">
                <a:solidFill>
                  <a:srgbClr val="FF0000"/>
                </a:solidFill>
              </a:rPr>
              <a:t>：由于软件原因，可能有时下载会失败，多下载几次就好了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42852"/>
            <a:ext cx="56864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9473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5029" y="1555918"/>
            <a:ext cx="7707111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Thanks</a:t>
            </a:r>
            <a:endParaRPr lang="zh-CN" altLang="en-US" sz="20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76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4422"/>
            <a:ext cx="29642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这里要注意，我们的实验板是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Spartan3E-XC3S100E-CP132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，以前我们不需要把程序烧进板子里，所以可以乱选，但这次一定要根据板子选择芯片类型。然后点击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928670"/>
            <a:ext cx="60388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25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68996"/>
            <a:ext cx="30718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以前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ISE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版本可能没有自带的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simulator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（仿真器），但现在一般都自带有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ISim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VHDL/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其实如果你安装上了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Modelsim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仿真工具也可以选择其它的仿真工具。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这里我们就选择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ISim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VHDL/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Verilog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）就可以了。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然后点击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285728"/>
            <a:ext cx="60388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167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7038" y="1247775"/>
            <a:ext cx="32099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62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59" y="5857892"/>
            <a:ext cx="921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Verilog Module</a:t>
            </a:r>
            <a:r>
              <a:rPr lang="zh-CN" altLang="en-US" dirty="0"/>
              <a:t>，右侧输入文件名（文件名不能</a:t>
            </a:r>
            <a:r>
              <a:rPr lang="zh-CN" altLang="en-US" dirty="0">
                <a:solidFill>
                  <a:srgbClr val="FF0000"/>
                </a:solidFill>
              </a:rPr>
              <a:t>由数字开头</a:t>
            </a:r>
            <a:r>
              <a:rPr lang="zh-CN" altLang="en-US" dirty="0"/>
              <a:t>），点</a:t>
            </a:r>
            <a:r>
              <a:rPr lang="en-US" altLang="zh-CN" dirty="0"/>
              <a:t>Next</a:t>
            </a:r>
            <a:r>
              <a:rPr lang="zh-CN" altLang="en-US" dirty="0"/>
              <a:t>进入下一步。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0"/>
            <a:ext cx="70580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292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4506746" cy="368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681" y="1714488"/>
            <a:ext cx="4410319" cy="360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643578"/>
            <a:ext cx="864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弹出</a:t>
            </a:r>
            <a:r>
              <a:rPr lang="en-US" altLang="zh-CN" dirty="0"/>
              <a:t>Define Module</a:t>
            </a:r>
            <a:r>
              <a:rPr lang="zh-CN" altLang="en-US" dirty="0"/>
              <a:t>后，不管它，直接点击</a:t>
            </a:r>
            <a:r>
              <a:rPr lang="en-US" altLang="zh-CN" dirty="0"/>
              <a:t>Next</a:t>
            </a:r>
            <a:r>
              <a:rPr lang="zh-CN" altLang="en-US" dirty="0"/>
              <a:t>进入下一步，弹出</a:t>
            </a:r>
            <a:r>
              <a:rPr lang="en-US" altLang="zh-CN" dirty="0"/>
              <a:t>Summary</a:t>
            </a:r>
            <a:r>
              <a:rPr lang="zh-CN" altLang="en-US" dirty="0"/>
              <a:t>后也不管，直接点击</a:t>
            </a:r>
            <a:r>
              <a:rPr lang="en-US" altLang="zh-CN" dirty="0"/>
              <a:t>Next</a:t>
            </a:r>
            <a:r>
              <a:rPr lang="zh-CN" altLang="en-US" dirty="0"/>
              <a:t>进入下一步。</a:t>
            </a:r>
          </a:p>
        </p:txBody>
      </p:sp>
    </p:spTree>
    <p:extLst>
      <p:ext uri="{BB962C8B-B14F-4D97-AF65-F5344CB8AC3E}">
        <p14:creationId xmlns:p14="http://schemas.microsoft.com/office/powerpoint/2010/main" val="182796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2425</Words>
  <Application>Microsoft Office PowerPoint</Application>
  <PresentationFormat>全屏显示(4:3)</PresentationFormat>
  <Paragraphs>141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Office 主题</vt:lpstr>
      <vt:lpstr>BASYS2开发板入门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Kidd</dc:creator>
  <cp:lastModifiedBy>liangsicong</cp:lastModifiedBy>
  <cp:revision>85</cp:revision>
  <dcterms:created xsi:type="dcterms:W3CDTF">2011-10-11T13:42:14Z</dcterms:created>
  <dcterms:modified xsi:type="dcterms:W3CDTF">2022-11-14T00:04:48Z</dcterms:modified>
</cp:coreProperties>
</file>