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54"/>
  </p:notesMasterIdLst>
  <p:sldIdLst>
    <p:sldId id="256" r:id="rId2"/>
    <p:sldId id="257" r:id="rId3"/>
    <p:sldId id="261" r:id="rId4"/>
    <p:sldId id="336" r:id="rId5"/>
    <p:sldId id="483" r:id="rId6"/>
    <p:sldId id="486" r:id="rId7"/>
    <p:sldId id="484" r:id="rId8"/>
    <p:sldId id="485" r:id="rId9"/>
    <p:sldId id="337" r:id="rId10"/>
    <p:sldId id="377" r:id="rId11"/>
    <p:sldId id="378" r:id="rId12"/>
    <p:sldId id="379" r:id="rId13"/>
    <p:sldId id="380" r:id="rId14"/>
    <p:sldId id="381" r:id="rId15"/>
    <p:sldId id="383" r:id="rId16"/>
    <p:sldId id="384" r:id="rId17"/>
    <p:sldId id="440" r:id="rId18"/>
    <p:sldId id="487" r:id="rId19"/>
    <p:sldId id="385" r:id="rId20"/>
    <p:sldId id="286" r:id="rId21"/>
    <p:sldId id="287" r:id="rId22"/>
    <p:sldId id="288" r:id="rId23"/>
    <p:sldId id="289" r:id="rId24"/>
    <p:sldId id="414" r:id="rId25"/>
    <p:sldId id="413" r:id="rId26"/>
    <p:sldId id="488" r:id="rId27"/>
    <p:sldId id="441"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489" r:id="rId41"/>
    <p:sldId id="302" r:id="rId42"/>
    <p:sldId id="304" r:id="rId43"/>
    <p:sldId id="305" r:id="rId44"/>
    <p:sldId id="306" r:id="rId45"/>
    <p:sldId id="307" r:id="rId46"/>
    <p:sldId id="308" r:id="rId47"/>
    <p:sldId id="309" r:id="rId48"/>
    <p:sldId id="310" r:id="rId49"/>
    <p:sldId id="312" r:id="rId50"/>
    <p:sldId id="480" r:id="rId51"/>
    <p:sldId id="481" r:id="rId52"/>
    <p:sldId id="482" r:id="rId5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5C0DF"/>
    <a:srgbClr val="00FFFF"/>
    <a:srgbClr val="33CCFF"/>
    <a:srgbClr val="FFCC00"/>
    <a:srgbClr val="FF0000"/>
    <a:srgbClr val="0066FF"/>
    <a:srgbClr val="99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6" d="100"/>
          <a:sy n="106" d="100"/>
        </p:scale>
        <p:origin x="1746" y="108"/>
      </p:cViewPr>
      <p:guideLst>
        <p:guide orient="horz" pos="211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051" name="Rectangle 3"/>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7F17F5BB-17CE-4168-84C1-F86AA58018D1}" type="datetime1">
              <a:rPr lang="zh-CN" altLang="en-US"/>
              <a:pPr/>
              <a:t>2024/4/8</a:t>
            </a:fld>
            <a:endParaRPr lang="zh-CN" alt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055" name="Rectangle 7"/>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6A7C770-EEE6-45A6-877B-1E5DE60AA633}" type="slidenum">
              <a:rPr lang="zh-CN" altLang="en-US"/>
              <a:pPr/>
              <a:t>‹#›</a:t>
            </a:fld>
            <a:endParaRPr lang="en-US" altLang="zh-CN" dirty="0"/>
          </a:p>
        </p:txBody>
      </p:sp>
    </p:spTree>
    <p:extLst>
      <p:ext uri="{BB962C8B-B14F-4D97-AF65-F5344CB8AC3E}">
        <p14:creationId xmlns:p14="http://schemas.microsoft.com/office/powerpoint/2010/main" val="2645724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7C770-EEE6-45A6-877B-1E5DE60AA633}" type="slidenum">
              <a:rPr lang="zh-CN" altLang="en-US" smtClean="0"/>
              <a:pPr/>
              <a:t>1</a:t>
            </a:fld>
            <a:endParaRPr lang="en-US" altLang="zh-CN" dirty="0"/>
          </a:p>
        </p:txBody>
      </p:sp>
    </p:spTree>
    <p:extLst>
      <p:ext uri="{BB962C8B-B14F-4D97-AF65-F5344CB8AC3E}">
        <p14:creationId xmlns:p14="http://schemas.microsoft.com/office/powerpoint/2010/main" val="70716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39825" y="684213"/>
            <a:ext cx="4573588" cy="3429000"/>
          </a:xfrm>
          <a:solidFill>
            <a:srgbClr val="FFFFFF"/>
          </a:solidFill>
        </p:spPr>
      </p:sp>
      <p:sp>
        <p:nvSpPr>
          <p:cNvPr id="7171" name="Rectangle 3"/>
          <p:cNvSpPr>
            <a:spLocks noGrp="1" noChangeArrowheads="1"/>
          </p:cNvSpPr>
          <p:nvPr>
            <p:ph type="body" idx="1"/>
          </p:nvPr>
        </p:nvSpPr>
        <p:spPr>
          <a:xfrm>
            <a:off x="912813" y="4341813"/>
            <a:ext cx="5029200" cy="4114800"/>
          </a:xfrm>
          <a:solidFill>
            <a:srgbClr val="FFFFFF"/>
          </a:solidFill>
          <a:ln>
            <a:solidFill>
              <a:srgbClr val="000000"/>
            </a:solidFill>
            <a:miter lim="800000"/>
            <a:headEnd/>
            <a:tailEnd/>
          </a:ln>
        </p:spPr>
        <p:txBody>
          <a:bodyPr anchor="t"/>
          <a:lstStyle/>
          <a:p>
            <a:pPr eaLnBrk="1" hangingPunct="1"/>
            <a:r>
              <a:rPr lang="zh-CN" altLang="en-US" sz="1800" dirty="0">
                <a:latin typeface="Tahoma" panose="020B0604030504040204" pitchFamily="34" charset="0"/>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1800" dirty="0">
                <a:latin typeface="Tahoma" panose="020B0604030504040204" pitchFamily="34" charset="0"/>
              </a:rPr>
              <a:t> P146</a:t>
            </a:r>
          </a:p>
          <a:p>
            <a:pPr eaLnBrk="1" hangingPunct="1"/>
            <a:r>
              <a:rPr lang="en-US" altLang="zh-CN" sz="1800" dirty="0"/>
              <a:t>       </a:t>
            </a:r>
            <a:r>
              <a:rPr lang="zh-CN" altLang="en-US" sz="1800" dirty="0"/>
              <a:t>基本逻辑门、开关级结构模型均内置于语言中，可直接调用：例如与门</a:t>
            </a:r>
            <a:r>
              <a:rPr lang="en-US" altLang="zh-CN" sz="1800" dirty="0"/>
              <a:t>and</a:t>
            </a:r>
            <a:r>
              <a:rPr lang="zh-CN" altLang="en-US" sz="1800" dirty="0"/>
              <a:t>、或门</a:t>
            </a:r>
            <a:r>
              <a:rPr lang="en-US" altLang="zh-CN" sz="1800" dirty="0"/>
              <a:t>or</a:t>
            </a:r>
            <a:r>
              <a:rPr lang="zh-CN" altLang="en-US" sz="1800" dirty="0"/>
              <a:t>、三态门</a:t>
            </a:r>
            <a:r>
              <a:rPr lang="en-US" altLang="zh-CN" sz="1800" dirty="0"/>
              <a:t>bufif1(</a:t>
            </a:r>
            <a:r>
              <a:rPr lang="zh-CN" altLang="en-US" sz="1800" dirty="0"/>
              <a:t>或</a:t>
            </a:r>
            <a:r>
              <a:rPr lang="en-US" altLang="zh-CN" sz="1800" dirty="0"/>
              <a:t>bufif0)</a:t>
            </a:r>
            <a:r>
              <a:rPr lang="zh-CN" altLang="en-US" sz="1800" dirty="0"/>
              <a:t>和与非门</a:t>
            </a:r>
            <a:r>
              <a:rPr lang="en-US" altLang="zh-CN" sz="1800" dirty="0"/>
              <a:t>nand</a:t>
            </a:r>
            <a:r>
              <a:rPr lang="zh-CN" altLang="en-US" sz="1800" dirty="0"/>
              <a:t>均可以采用门元件例化的方法直接调用</a:t>
            </a:r>
            <a:r>
              <a:rPr lang="en-US" altLang="zh-CN" sz="1800" b="1" dirty="0">
                <a:ea typeface="黑体" panose="02010609060101010101" pitchFamily="49" charset="-122"/>
              </a:rPr>
              <a:t>Verilog HDL</a:t>
            </a:r>
            <a:r>
              <a:rPr lang="zh-CN" altLang="en-US" sz="1800" b="1" dirty="0">
                <a:ea typeface="黑体" panose="02010609060101010101" pitchFamily="49" charset="-122"/>
              </a:rPr>
              <a:t>语言库中的相应门元件</a:t>
            </a:r>
            <a:r>
              <a:rPr lang="zh-CN" altLang="en-US" sz="1800" dirty="0"/>
              <a:t>（见</a:t>
            </a:r>
            <a:r>
              <a:rPr lang="en-US" altLang="zh-CN" sz="1800" dirty="0"/>
              <a:t>《</a:t>
            </a:r>
            <a:r>
              <a:rPr lang="zh-CN" altLang="en-US" sz="1800" dirty="0"/>
              <a:t>数字系统设计与</a:t>
            </a:r>
            <a:r>
              <a:rPr lang="en-US" altLang="zh-CN" sz="1800" dirty="0"/>
              <a:t>Verilog HDL》P178</a:t>
            </a:r>
            <a:r>
              <a:rPr lang="zh-CN" altLang="en-US" sz="1800" dirty="0"/>
              <a:t>），而不必由用户自己编写。</a:t>
            </a:r>
          </a:p>
          <a:p>
            <a:pPr algn="just" eaLnBrk="1" hangingPunct="1"/>
            <a:r>
              <a:rPr lang="zh-CN" altLang="en-US" sz="1300" dirty="0">
                <a:latin typeface="华文新魏" panose="02010800040101010101" pitchFamily="2" charset="-122"/>
                <a:ea typeface="华文新魏" panose="02010800040101010101" pitchFamily="2" charset="-122"/>
              </a:rPr>
              <a:t>       易学易用，功能强： </a:t>
            </a:r>
            <a:r>
              <a:rPr lang="en-US" altLang="zh-CN" sz="1000" dirty="0">
                <a:solidFill>
                  <a:srgbClr val="000000"/>
                </a:solidFill>
                <a:latin typeface="宋体" panose="02010600030101010101" pitchFamily="2" charset="-122"/>
              </a:rPr>
              <a:t>Verilog HDL</a:t>
            </a:r>
            <a:r>
              <a:rPr lang="zh-CN" altLang="en-US" sz="1000" dirty="0">
                <a:solidFill>
                  <a:srgbClr val="000000"/>
                </a:solidFill>
              </a:rPr>
              <a:t>简单易学，只要有</a:t>
            </a:r>
            <a:r>
              <a:rPr lang="en-US" altLang="zh-CN" sz="1000" dirty="0">
                <a:solidFill>
                  <a:srgbClr val="000000"/>
                </a:solidFill>
                <a:latin typeface="宋体" panose="02010600030101010101" pitchFamily="2" charset="-122"/>
              </a:rPr>
              <a:t>C</a:t>
            </a:r>
            <a:r>
              <a:rPr lang="zh-CN" altLang="en-US" sz="1000" dirty="0">
                <a:solidFill>
                  <a:srgbClr val="000000"/>
                </a:solidFill>
              </a:rPr>
              <a:t>语言的编程基础，两、三个月即可熟练掌握。</a:t>
            </a:r>
            <a:endParaRPr lang="zh-CN" altLang="en-US" sz="1000" dirty="0">
              <a:latin typeface="宋体" panose="02010600030101010101" pitchFamily="2" charset="-122"/>
            </a:endParaRPr>
          </a:p>
          <a:p>
            <a:pPr eaLnBrk="1" hangingPunct="1"/>
            <a:endParaRPr lang="zh-CN" altLang="en-US" sz="1800" dirty="0"/>
          </a:p>
          <a:p>
            <a:pPr eaLnBrk="1" hangingPunct="1"/>
            <a:endParaRPr lang="en-US" altLang="zh-CN" sz="1800" dirty="0">
              <a:latin typeface="Tahoma" panose="020B0604030504040204" pitchFamily="34" charset="0"/>
            </a:endParaRPr>
          </a:p>
        </p:txBody>
      </p:sp>
    </p:spTree>
    <p:extLst>
      <p:ext uri="{BB962C8B-B14F-4D97-AF65-F5344CB8AC3E}">
        <p14:creationId xmlns:p14="http://schemas.microsoft.com/office/powerpoint/2010/main" val="6120225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7C770-EEE6-45A6-877B-1E5DE60AA633}" type="slidenum">
              <a:rPr lang="zh-CN" altLang="en-US" smtClean="0"/>
              <a:pPr/>
              <a:t>6</a:t>
            </a:fld>
            <a:endParaRPr lang="en-US" altLang="zh-CN" dirty="0"/>
          </a:p>
        </p:txBody>
      </p:sp>
    </p:spTree>
    <p:extLst>
      <p:ext uri="{BB962C8B-B14F-4D97-AF65-F5344CB8AC3E}">
        <p14:creationId xmlns:p14="http://schemas.microsoft.com/office/powerpoint/2010/main" val="16488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39825" y="684213"/>
            <a:ext cx="4573588" cy="3429000"/>
          </a:xfrm>
          <a:solidFill>
            <a:srgbClr val="FFFFFF"/>
          </a:solidFill>
        </p:spPr>
      </p:sp>
      <p:sp>
        <p:nvSpPr>
          <p:cNvPr id="9219" name="Rectangle 3"/>
          <p:cNvSpPr>
            <a:spLocks noGrp="1" noChangeArrowheads="1"/>
          </p:cNvSpPr>
          <p:nvPr>
            <p:ph type="body" idx="1"/>
          </p:nvPr>
        </p:nvSpPr>
        <p:spPr>
          <a:xfrm>
            <a:off x="912813" y="4341813"/>
            <a:ext cx="5029200" cy="4114800"/>
          </a:xfrm>
          <a:solidFill>
            <a:srgbClr val="FFFFFF"/>
          </a:solidFill>
          <a:ln>
            <a:solidFill>
              <a:srgbClr val="000000"/>
            </a:solidFill>
            <a:miter lim="800000"/>
            <a:headEnd/>
            <a:tailEnd/>
          </a:ln>
        </p:spPr>
        <p:txBody>
          <a:bodyPr anchor="t"/>
          <a:lstStyle/>
          <a:p>
            <a:pPr eaLnBrk="1" hangingPunct="1"/>
            <a:r>
              <a:rPr lang="zh-CN" altLang="en-US" sz="1800" dirty="0">
                <a:latin typeface="Tahoma" panose="020B0604030504040204" pitchFamily="34" charset="0"/>
              </a:rPr>
              <a:t>见</a:t>
            </a:r>
            <a:r>
              <a:rPr lang="en-US" altLang="zh-CN" sz="2200" dirty="0">
                <a:solidFill>
                  <a:srgbClr val="CC0066"/>
                </a:solidFill>
                <a:latin typeface="方正姚体" panose="02010601030101010101" pitchFamily="2" charset="-122"/>
                <a:ea typeface="方正姚体" panose="02010601030101010101" pitchFamily="2" charset="-122"/>
              </a:rPr>
              <a:t>《</a:t>
            </a:r>
            <a:r>
              <a:rPr lang="zh-CN" altLang="en-US" sz="2200" dirty="0">
                <a:solidFill>
                  <a:srgbClr val="CC0066"/>
                </a:solidFill>
                <a:latin typeface="方正姚体" panose="02010601030101010101" pitchFamily="2" charset="-122"/>
                <a:ea typeface="方正姚体" panose="02010601030101010101" pitchFamily="2" charset="-122"/>
              </a:rPr>
              <a:t>数字系统设计与</a:t>
            </a:r>
            <a:r>
              <a:rPr lang="en-US" altLang="zh-CN" sz="2200" dirty="0">
                <a:solidFill>
                  <a:srgbClr val="CC0066"/>
                </a:solidFill>
                <a:latin typeface="方正姚体" panose="02010601030101010101" pitchFamily="2" charset="-122"/>
                <a:ea typeface="方正姚体" panose="02010601030101010101" pitchFamily="2" charset="-122"/>
              </a:rPr>
              <a:t>Verilog HDL 》</a:t>
            </a:r>
            <a:r>
              <a:rPr lang="en-US" altLang="zh-CN" sz="1800" dirty="0">
                <a:latin typeface="Tahoma" panose="020B0604030504040204" pitchFamily="34" charset="0"/>
              </a:rPr>
              <a:t> P147</a:t>
            </a:r>
          </a:p>
          <a:p>
            <a:pPr eaLnBrk="1" hangingPunct="1"/>
            <a:endParaRPr lang="en-US" altLang="zh-CN" sz="1000" dirty="0">
              <a:latin typeface="宋体" panose="02010600030101010101" pitchFamily="2" charset="-122"/>
            </a:endParaRPr>
          </a:p>
        </p:txBody>
      </p:sp>
    </p:spTree>
    <p:extLst>
      <p:ext uri="{BB962C8B-B14F-4D97-AF65-F5344CB8AC3E}">
        <p14:creationId xmlns:p14="http://schemas.microsoft.com/office/powerpoint/2010/main" val="60602789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7C770-EEE6-45A6-877B-1E5DE60AA633}" type="slidenum">
              <a:rPr lang="zh-CN" altLang="en-US" smtClean="0"/>
              <a:pPr/>
              <a:t>18</a:t>
            </a:fld>
            <a:endParaRPr lang="en-US" altLang="zh-CN" dirty="0"/>
          </a:p>
        </p:txBody>
      </p:sp>
    </p:spTree>
    <p:extLst>
      <p:ext uri="{BB962C8B-B14F-4D97-AF65-F5344CB8AC3E}">
        <p14:creationId xmlns:p14="http://schemas.microsoft.com/office/powerpoint/2010/main" val="406638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7C770-EEE6-45A6-877B-1E5DE60AA633}" type="slidenum">
              <a:rPr lang="zh-CN" altLang="en-US" smtClean="0"/>
              <a:pPr/>
              <a:t>26</a:t>
            </a:fld>
            <a:endParaRPr lang="en-US" altLang="zh-CN" dirty="0"/>
          </a:p>
        </p:txBody>
      </p:sp>
    </p:spTree>
    <p:extLst>
      <p:ext uri="{BB962C8B-B14F-4D97-AF65-F5344CB8AC3E}">
        <p14:creationId xmlns:p14="http://schemas.microsoft.com/office/powerpoint/2010/main" val="367461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7C770-EEE6-45A6-877B-1E5DE60AA633}" type="slidenum">
              <a:rPr lang="zh-CN" altLang="en-US" smtClean="0"/>
              <a:pPr/>
              <a:t>40</a:t>
            </a:fld>
            <a:endParaRPr lang="en-US" altLang="zh-CN" dirty="0"/>
          </a:p>
        </p:txBody>
      </p:sp>
    </p:spTree>
    <p:extLst>
      <p:ext uri="{BB962C8B-B14F-4D97-AF65-F5344CB8AC3E}">
        <p14:creationId xmlns:p14="http://schemas.microsoft.com/office/powerpoint/2010/main" val="22106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BC59FCE-EE40-41F3-8D69-395C5BFB2A4F}"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23F0CBF5-1908-4F01-A0C1-C0DC7FD32E87}" type="slidenum">
              <a:rPr lang="zh-CN" altLang="en-US" smtClean="0"/>
              <a:pPr/>
              <a:t>‹#›</a:t>
            </a:fld>
            <a:endParaRPr lang="en-US" altLang="zh-CN" dirty="0"/>
          </a:p>
        </p:txBody>
      </p:sp>
    </p:spTree>
    <p:extLst>
      <p:ext uri="{BB962C8B-B14F-4D97-AF65-F5344CB8AC3E}">
        <p14:creationId xmlns:p14="http://schemas.microsoft.com/office/powerpoint/2010/main" val="4101558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E9C45C2-851E-4230-BCE4-BFA08D6A2771}" type="datetime1">
              <a:rPr lang="zh-CN" altLang="en-US" smtClean="0"/>
              <a:t>2024/4/8</a:t>
            </a:fld>
            <a:endParaRPr lang="zh-CN" altLang="en-US"/>
          </a:p>
        </p:txBody>
      </p:sp>
      <p:sp>
        <p:nvSpPr>
          <p:cNvPr id="4" name="Footer Placeholder 3"/>
          <p:cNvSpPr>
            <a:spLocks noGrp="1"/>
          </p:cNvSpPr>
          <p:nvPr>
            <p:ph type="ftr" sz="quarter" idx="11"/>
          </p:nvPr>
        </p:nvSpPr>
        <p:spPr/>
        <p:txBody>
          <a:bodyPr/>
          <a:lstStyle/>
          <a:p>
            <a:endParaRPr lang="en-US" altLang="zh-CN" dirty="0"/>
          </a:p>
        </p:txBody>
      </p:sp>
      <p:sp>
        <p:nvSpPr>
          <p:cNvPr id="5" name="Slide Number Placeholder 4"/>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Tree>
    <p:extLst>
      <p:ext uri="{BB962C8B-B14F-4D97-AF65-F5344CB8AC3E}">
        <p14:creationId xmlns:p14="http://schemas.microsoft.com/office/powerpoint/2010/main" val="390755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7E79B77-A083-4B56-8563-7025CB544E53}"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Tree>
    <p:extLst>
      <p:ext uri="{BB962C8B-B14F-4D97-AF65-F5344CB8AC3E}">
        <p14:creationId xmlns:p14="http://schemas.microsoft.com/office/powerpoint/2010/main" val="150060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6636C94-6F4B-4162-A890-5151D8A117E5}"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92358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C88C6A3-2AF4-4137-BEA3-A9A66E353E93}"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Tree>
    <p:extLst>
      <p:ext uri="{BB962C8B-B14F-4D97-AF65-F5344CB8AC3E}">
        <p14:creationId xmlns:p14="http://schemas.microsoft.com/office/powerpoint/2010/main" val="1574115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D345848-E157-4BAE-BEAB-05015BB048AF}"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92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D4F7EEF-0529-4B61-911A-8FF2D076E95F}"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BE0BC43-A1C1-49B3-B0C2-FF48744C06AA}" type="slidenum">
              <a:rPr lang="zh-CN" altLang="en-US" smtClean="0"/>
              <a:pPr/>
              <a:t>‹#›</a:t>
            </a:fld>
            <a:endParaRPr lang="en-US" altLang="zh-CN" dirty="0"/>
          </a:p>
        </p:txBody>
      </p:sp>
    </p:spTree>
    <p:extLst>
      <p:ext uri="{BB962C8B-B14F-4D97-AF65-F5344CB8AC3E}">
        <p14:creationId xmlns:p14="http://schemas.microsoft.com/office/powerpoint/2010/main" val="694067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D0B075-D88F-4A84-8ADD-41DA210429C0}"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ACA9ABC3-E979-466E-9DC6-64F6357AAD36}" type="slidenum">
              <a:rPr lang="zh-CN" altLang="en-US" smtClean="0"/>
              <a:pPr/>
              <a:t>‹#›</a:t>
            </a:fld>
            <a:endParaRPr lang="en-US" altLang="zh-CN" dirty="0"/>
          </a:p>
        </p:txBody>
      </p:sp>
    </p:spTree>
    <p:extLst>
      <p:ext uri="{BB962C8B-B14F-4D97-AF65-F5344CB8AC3E}">
        <p14:creationId xmlns:p14="http://schemas.microsoft.com/office/powerpoint/2010/main" val="1256213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F1DD2FB-04A6-424F-BADF-DC5C32077E9E}"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83A3A8F1-26B0-4275-A67B-A84DBD035961}" type="slidenum">
              <a:rPr lang="zh-CN" altLang="en-US" smtClean="0"/>
              <a:pPr/>
              <a:t>‹#›</a:t>
            </a:fld>
            <a:endParaRPr lang="en-US" altLang="zh-CN" dirty="0"/>
          </a:p>
        </p:txBody>
      </p:sp>
    </p:spTree>
    <p:extLst>
      <p:ext uri="{BB962C8B-B14F-4D97-AF65-F5344CB8AC3E}">
        <p14:creationId xmlns:p14="http://schemas.microsoft.com/office/powerpoint/2010/main" val="555753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35323756-AE58-499A-9F0B-F4FE5EE499D5}" type="datetime1">
              <a:rPr lang="zh-CN" altLang="en-US" smtClean="0"/>
              <a:t>2024/4/8</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1CE3A0F6-C97C-4E1E-82D8-2E022A52760A}" type="slidenum">
              <a:rPr lang="zh-CN" altLang="en-US"/>
              <a:pPr/>
              <a:t>‹#›</a:t>
            </a:fld>
            <a:endParaRPr lang="en-US" altLang="zh-CN" dirty="0"/>
          </a:p>
        </p:txBody>
      </p:sp>
    </p:spTree>
    <p:extLst>
      <p:ext uri="{BB962C8B-B14F-4D97-AF65-F5344CB8AC3E}">
        <p14:creationId xmlns:p14="http://schemas.microsoft.com/office/powerpoint/2010/main" val="1433252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037B6065-AE3C-426E-AEED-D138031A7941}" type="datetime1">
              <a:rPr lang="zh-CN" altLang="en-US" smtClean="0"/>
              <a:t>2024/4/8</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A16A6AE5-9E16-496D-8829-73AEFAE50B28}" type="slidenum">
              <a:rPr lang="zh-CN" altLang="en-US"/>
              <a:pPr/>
              <a:t>‹#›</a:t>
            </a:fld>
            <a:endParaRPr lang="en-US" altLang="zh-CN" dirty="0"/>
          </a:p>
        </p:txBody>
      </p:sp>
    </p:spTree>
    <p:extLst>
      <p:ext uri="{BB962C8B-B14F-4D97-AF65-F5344CB8AC3E}">
        <p14:creationId xmlns:p14="http://schemas.microsoft.com/office/powerpoint/2010/main" val="2264494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DA96677-46E4-46EC-BFA1-83C8F1658CD4}"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91B1AE71-4994-44BD-9AA3-87170693AFB6}" type="slidenum">
              <a:rPr lang="zh-CN" altLang="en-US" smtClean="0"/>
              <a:pPr/>
              <a:t>‹#›</a:t>
            </a:fld>
            <a:endParaRPr lang="en-US" altLang="zh-CN" dirty="0"/>
          </a:p>
        </p:txBody>
      </p:sp>
    </p:spTree>
    <p:extLst>
      <p:ext uri="{BB962C8B-B14F-4D97-AF65-F5344CB8AC3E}">
        <p14:creationId xmlns:p14="http://schemas.microsoft.com/office/powerpoint/2010/main" val="2528369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F58FEF6-5040-4B7D-96BE-B5B3A6305857}" type="datetime1">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en-US" altLang="zh-CN" dirty="0"/>
          </a:p>
        </p:txBody>
      </p:sp>
      <p:sp>
        <p:nvSpPr>
          <p:cNvPr id="6" name="Slide Number Placeholder 5"/>
          <p:cNvSpPr>
            <a:spLocks noGrp="1"/>
          </p:cNvSpPr>
          <p:nvPr>
            <p:ph type="sldNum" sz="quarter" idx="12"/>
          </p:nvPr>
        </p:nvSpPr>
        <p:spPr/>
        <p:txBody>
          <a:bodyPr/>
          <a:lstStyle/>
          <a:p>
            <a:fld id="{F968E445-47A0-4E14-B1ED-E700671BC1FB}" type="slidenum">
              <a:rPr lang="zh-CN" altLang="en-US" smtClean="0"/>
              <a:pPr/>
              <a:t>‹#›</a:t>
            </a:fld>
            <a:endParaRPr lang="en-US" altLang="zh-CN" dirty="0"/>
          </a:p>
        </p:txBody>
      </p:sp>
    </p:spTree>
    <p:extLst>
      <p:ext uri="{BB962C8B-B14F-4D97-AF65-F5344CB8AC3E}">
        <p14:creationId xmlns:p14="http://schemas.microsoft.com/office/powerpoint/2010/main" val="3611881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E680A1-1370-4ACF-A600-7BC5BF1A34A4}" type="datetime1">
              <a:rPr lang="zh-CN" altLang="en-US" smtClean="0"/>
              <a:t>2024/4/8</a:t>
            </a:fld>
            <a:endParaRPr lang="zh-CN" altLang="en-US"/>
          </a:p>
        </p:txBody>
      </p:sp>
      <p:sp>
        <p:nvSpPr>
          <p:cNvPr id="6" name="Footer Placeholder 5"/>
          <p:cNvSpPr>
            <a:spLocks noGrp="1"/>
          </p:cNvSpPr>
          <p:nvPr>
            <p:ph type="ftr" sz="quarter" idx="11"/>
          </p:nvPr>
        </p:nvSpPr>
        <p:spPr/>
        <p:txBody>
          <a:bodyPr/>
          <a:lstStyle/>
          <a:p>
            <a:endParaRPr lang="en-US" altLang="zh-CN" dirty="0"/>
          </a:p>
        </p:txBody>
      </p:sp>
      <p:sp>
        <p:nvSpPr>
          <p:cNvPr id="7" name="Slide Number Placeholder 6"/>
          <p:cNvSpPr>
            <a:spLocks noGrp="1"/>
          </p:cNvSpPr>
          <p:nvPr>
            <p:ph type="sldNum" sz="quarter" idx="12"/>
          </p:nvPr>
        </p:nvSpPr>
        <p:spPr/>
        <p:txBody>
          <a:bodyPr/>
          <a:lstStyle/>
          <a:p>
            <a:fld id="{3F86BB56-13CF-4D15-91D3-345CA78350F7}" type="slidenum">
              <a:rPr lang="zh-CN" altLang="en-US" smtClean="0"/>
              <a:pPr/>
              <a:t>‹#›</a:t>
            </a:fld>
            <a:endParaRPr lang="en-US" altLang="zh-CN" dirty="0"/>
          </a:p>
        </p:txBody>
      </p:sp>
    </p:spTree>
    <p:extLst>
      <p:ext uri="{BB962C8B-B14F-4D97-AF65-F5344CB8AC3E}">
        <p14:creationId xmlns:p14="http://schemas.microsoft.com/office/powerpoint/2010/main" val="285481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27EE3F-F13C-4701-AF32-D82F511FF687}" type="datetime1">
              <a:rPr lang="zh-CN" altLang="en-US" smtClean="0"/>
              <a:t>2024/4/8</a:t>
            </a:fld>
            <a:endParaRPr lang="zh-CN" altLang="en-US"/>
          </a:p>
        </p:txBody>
      </p:sp>
      <p:sp>
        <p:nvSpPr>
          <p:cNvPr id="8" name="Footer Placeholder 7"/>
          <p:cNvSpPr>
            <a:spLocks noGrp="1"/>
          </p:cNvSpPr>
          <p:nvPr>
            <p:ph type="ftr" sz="quarter" idx="11"/>
          </p:nvPr>
        </p:nvSpPr>
        <p:spPr/>
        <p:txBody>
          <a:bodyPr/>
          <a:lstStyle/>
          <a:p>
            <a:endParaRPr lang="en-US" altLang="zh-CN" dirty="0"/>
          </a:p>
        </p:txBody>
      </p:sp>
      <p:sp>
        <p:nvSpPr>
          <p:cNvPr id="9" name="Slide Number Placeholder 8"/>
          <p:cNvSpPr>
            <a:spLocks noGrp="1"/>
          </p:cNvSpPr>
          <p:nvPr>
            <p:ph type="sldNum" sz="quarter" idx="12"/>
          </p:nvPr>
        </p:nvSpPr>
        <p:spPr/>
        <p:txBody>
          <a:bodyPr/>
          <a:lstStyle/>
          <a:p>
            <a:fld id="{F879EC24-FD0B-49A8-87C0-99AADE018C37}" type="slidenum">
              <a:rPr lang="zh-CN" altLang="en-US" smtClean="0"/>
              <a:pPr/>
              <a:t>‹#›</a:t>
            </a:fld>
            <a:endParaRPr lang="en-US" altLang="zh-CN" dirty="0"/>
          </a:p>
        </p:txBody>
      </p:sp>
    </p:spTree>
    <p:extLst>
      <p:ext uri="{BB962C8B-B14F-4D97-AF65-F5344CB8AC3E}">
        <p14:creationId xmlns:p14="http://schemas.microsoft.com/office/powerpoint/2010/main" val="585326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D64BF4E-9C8B-4B1D-911E-3881508EFB9A}" type="datetime1">
              <a:rPr lang="zh-CN" altLang="en-US" smtClean="0"/>
              <a:t>2024/4/8</a:t>
            </a:fld>
            <a:endParaRPr lang="zh-CN" altLang="en-US"/>
          </a:p>
        </p:txBody>
      </p:sp>
      <p:sp>
        <p:nvSpPr>
          <p:cNvPr id="4" name="Footer Placeholder 3"/>
          <p:cNvSpPr>
            <a:spLocks noGrp="1"/>
          </p:cNvSpPr>
          <p:nvPr>
            <p:ph type="ftr" sz="quarter" idx="11"/>
          </p:nvPr>
        </p:nvSpPr>
        <p:spPr/>
        <p:txBody>
          <a:bodyPr/>
          <a:lstStyle/>
          <a:p>
            <a:endParaRPr lang="en-US" altLang="zh-CN" dirty="0"/>
          </a:p>
        </p:txBody>
      </p:sp>
      <p:sp>
        <p:nvSpPr>
          <p:cNvPr id="5" name="Slide Number Placeholder 4"/>
          <p:cNvSpPr>
            <a:spLocks noGrp="1"/>
          </p:cNvSpPr>
          <p:nvPr>
            <p:ph type="sldNum" sz="quarter" idx="12"/>
          </p:nvPr>
        </p:nvSpPr>
        <p:spPr/>
        <p:txBody>
          <a:bodyPr/>
          <a:lstStyle/>
          <a:p>
            <a:fld id="{6E81ADE2-FCDC-4E92-A7AD-C9B790CC1952}" type="slidenum">
              <a:rPr lang="zh-CN" altLang="en-US" smtClean="0"/>
              <a:pPr/>
              <a:t>‹#›</a:t>
            </a:fld>
            <a:endParaRPr lang="en-US" altLang="zh-CN" dirty="0"/>
          </a:p>
        </p:txBody>
      </p:sp>
    </p:spTree>
    <p:extLst>
      <p:ext uri="{BB962C8B-B14F-4D97-AF65-F5344CB8AC3E}">
        <p14:creationId xmlns:p14="http://schemas.microsoft.com/office/powerpoint/2010/main" val="67457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4513C-8E0C-4BBE-AC28-7BC000729985}" type="datetime1">
              <a:rPr lang="zh-CN" altLang="en-US" smtClean="0"/>
              <a:t>2024/4/8</a:t>
            </a:fld>
            <a:endParaRPr lang="zh-CN" altLang="en-US"/>
          </a:p>
        </p:txBody>
      </p:sp>
      <p:sp>
        <p:nvSpPr>
          <p:cNvPr id="3" name="Footer Placeholder 2"/>
          <p:cNvSpPr>
            <a:spLocks noGrp="1"/>
          </p:cNvSpPr>
          <p:nvPr>
            <p:ph type="ftr" sz="quarter" idx="11"/>
          </p:nvPr>
        </p:nvSpPr>
        <p:spPr/>
        <p:txBody>
          <a:bodyPr/>
          <a:lstStyle/>
          <a:p>
            <a:endParaRPr lang="en-US" altLang="zh-CN" dirty="0"/>
          </a:p>
        </p:txBody>
      </p:sp>
      <p:sp>
        <p:nvSpPr>
          <p:cNvPr id="4" name="Slide Number Placeholder 3"/>
          <p:cNvSpPr>
            <a:spLocks noGrp="1"/>
          </p:cNvSpPr>
          <p:nvPr>
            <p:ph type="sldNum" sz="quarter" idx="12"/>
          </p:nvPr>
        </p:nvSpPr>
        <p:spPr/>
        <p:txBody>
          <a:bodyPr/>
          <a:lstStyle/>
          <a:p>
            <a:fld id="{A9D5543E-ACDB-4292-A050-1240304946E5}" type="slidenum">
              <a:rPr lang="zh-CN" altLang="en-US" smtClean="0"/>
              <a:pPr/>
              <a:t>‹#›</a:t>
            </a:fld>
            <a:endParaRPr lang="en-US" altLang="zh-CN" dirty="0"/>
          </a:p>
        </p:txBody>
      </p:sp>
    </p:spTree>
    <p:extLst>
      <p:ext uri="{BB962C8B-B14F-4D97-AF65-F5344CB8AC3E}">
        <p14:creationId xmlns:p14="http://schemas.microsoft.com/office/powerpoint/2010/main" val="944753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30E35AA-9F7D-40D1-BB90-513695906F69}" type="datetime1">
              <a:rPr lang="zh-CN" altLang="en-US" smtClean="0"/>
              <a:t>2024/4/8</a:t>
            </a:fld>
            <a:endParaRPr lang="zh-CN" altLang="en-US"/>
          </a:p>
        </p:txBody>
      </p:sp>
      <p:sp>
        <p:nvSpPr>
          <p:cNvPr id="6" name="Footer Placeholder 5"/>
          <p:cNvSpPr>
            <a:spLocks noGrp="1"/>
          </p:cNvSpPr>
          <p:nvPr>
            <p:ph type="ftr" sz="quarter" idx="11"/>
          </p:nvPr>
        </p:nvSpPr>
        <p:spPr/>
        <p:txBody>
          <a:bodyPr/>
          <a:lstStyle/>
          <a:p>
            <a:endParaRPr lang="en-US" altLang="zh-CN" dirty="0"/>
          </a:p>
        </p:txBody>
      </p:sp>
      <p:sp>
        <p:nvSpPr>
          <p:cNvPr id="7" name="Slide Number Placeholder 6"/>
          <p:cNvSpPr>
            <a:spLocks noGrp="1"/>
          </p:cNvSpPr>
          <p:nvPr>
            <p:ph type="sldNum" sz="quarter" idx="12"/>
          </p:nvPr>
        </p:nvSpPr>
        <p:spPr/>
        <p:txBody>
          <a:bodyPr/>
          <a:lstStyle/>
          <a:p>
            <a:fld id="{428C76E0-7A24-4F23-B09D-863E10231F3E}" type="slidenum">
              <a:rPr lang="zh-CN" altLang="en-US" smtClean="0"/>
              <a:pPr/>
              <a:t>‹#›</a:t>
            </a:fld>
            <a:endParaRPr lang="en-US" altLang="zh-CN" dirty="0"/>
          </a:p>
        </p:txBody>
      </p:sp>
    </p:spTree>
    <p:extLst>
      <p:ext uri="{BB962C8B-B14F-4D97-AF65-F5344CB8AC3E}">
        <p14:creationId xmlns:p14="http://schemas.microsoft.com/office/powerpoint/2010/main" val="2707661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78DBDE-CC6E-4223-A0CF-5FFA97CEB9D8}" type="datetime1">
              <a:rPr lang="zh-CN" altLang="en-US" smtClean="0"/>
              <a:t>2024/4/8</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endParaRPr lang="en-US" altLang="zh-CN" dirty="0"/>
          </a:p>
        </p:txBody>
      </p:sp>
      <p:sp>
        <p:nvSpPr>
          <p:cNvPr id="7" name="Slide Number Placeholder 6"/>
          <p:cNvSpPr>
            <a:spLocks noGrp="1"/>
          </p:cNvSpPr>
          <p:nvPr>
            <p:ph type="sldNum" sz="quarter" idx="12"/>
          </p:nvPr>
        </p:nvSpPr>
        <p:spPr/>
        <p:txBody>
          <a:bodyPr/>
          <a:lstStyle/>
          <a:p>
            <a:fld id="{58A9C63B-0103-4141-810E-04EAEFA290DB}" type="slidenum">
              <a:rPr lang="zh-CN" altLang="en-US" smtClean="0"/>
              <a:pPr/>
              <a:t>‹#›</a:t>
            </a:fld>
            <a:endParaRPr lang="en-US" altLang="zh-CN" dirty="0"/>
          </a:p>
        </p:txBody>
      </p:sp>
    </p:spTree>
    <p:extLst>
      <p:ext uri="{BB962C8B-B14F-4D97-AF65-F5344CB8AC3E}">
        <p14:creationId xmlns:p14="http://schemas.microsoft.com/office/powerpoint/2010/main" val="3468215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0B9B8CA-791E-405D-843C-A17E3432807F}" type="datetime1">
              <a:rPr lang="zh-CN" altLang="en-US" smtClean="0"/>
              <a:t>2024/4/8</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9BE0BC43-A1C1-49B3-B0C2-FF48744C06AA}" type="slidenum">
              <a:rPr lang="zh-CN" altLang="en-US" smtClean="0"/>
              <a:pPr/>
              <a:t>‹#›</a:t>
            </a:fld>
            <a:endParaRPr lang="en-US" altLang="zh-CN" dirty="0"/>
          </a:p>
        </p:txBody>
      </p:sp>
    </p:spTree>
    <p:extLst>
      <p:ext uri="{BB962C8B-B14F-4D97-AF65-F5344CB8AC3E}">
        <p14:creationId xmlns:p14="http://schemas.microsoft.com/office/powerpoint/2010/main" val="156150346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1">
          <a:gsLst>
            <a:gs pos="0">
              <a:schemeClr val="bg2">
                <a:tint val="97000"/>
                <a:hueMod val="92000"/>
                <a:satMod val="169000"/>
                <a:lumMod val="164000"/>
              </a:schemeClr>
            </a:gs>
            <a:gs pos="100000">
              <a:srgbClr val="3596BF"/>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286" y="519861"/>
            <a:ext cx="1656184" cy="1660324"/>
          </a:xfrm>
          <a:prstGeom prst="rect">
            <a:avLst/>
          </a:prstGeom>
          <a:effectLst>
            <a:outerShdw blurRad="139700" dist="101600" dir="2700000" algn="tl" rotWithShape="0">
              <a:prstClr val="black">
                <a:alpha val="40000"/>
              </a:prst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729" y="978348"/>
            <a:ext cx="2491604" cy="743351"/>
          </a:xfrm>
          <a:prstGeom prst="rect">
            <a:avLst/>
          </a:prstGeom>
          <a:effectLst>
            <a:outerShdw blurRad="88900" dist="139700" dir="2700000" algn="tl" rotWithShape="0">
              <a:prstClr val="black">
                <a:alpha val="40000"/>
              </a:prstClr>
            </a:outerShdw>
          </a:effectLst>
        </p:spPr>
      </p:pic>
      <p:sp>
        <p:nvSpPr>
          <p:cNvPr id="4" name="灯片编号占位符 5"/>
          <p:cNvSpPr>
            <a:spLocks noGrp="1"/>
          </p:cNvSpPr>
          <p:nvPr>
            <p:ph type="sldNum" sz="quarter" idx="12"/>
          </p:nvPr>
        </p:nvSpPr>
        <p:spPr/>
        <p:txBody>
          <a:bodyPr/>
          <a:lstStyle/>
          <a:p>
            <a:fld id="{47EF01CF-3EA7-4BE9-9CAF-F537DCAE06CD}" type="slidenum">
              <a:rPr lang="zh-CN" altLang="en-US"/>
              <a:pPr/>
              <a:t>1</a:t>
            </a:fld>
            <a:endParaRPr lang="en-US" altLang="zh-CN" dirty="0"/>
          </a:p>
        </p:txBody>
      </p:sp>
      <p:sp>
        <p:nvSpPr>
          <p:cNvPr id="6" name="矩形 5"/>
          <p:cNvSpPr/>
          <p:nvPr/>
        </p:nvSpPr>
        <p:spPr>
          <a:xfrm>
            <a:off x="1276009" y="3064577"/>
            <a:ext cx="6908751" cy="923330"/>
          </a:xfrm>
          <a:prstGeom prst="rect">
            <a:avLst/>
          </a:prstGeom>
          <a:noFill/>
          <a:effectLst>
            <a:outerShdw blurRad="152400" dist="165100" dir="2700000" algn="tl" rotWithShape="0">
              <a:prstClr val="black">
                <a:alpha val="40000"/>
              </a:prstClr>
            </a:outerShdw>
          </a:effectLst>
        </p:spPr>
        <p:txBody>
          <a:bodyPr wrap="none" lIns="91440" tIns="45720" rIns="91440" bIns="45720">
            <a:spAutoFit/>
          </a:bodyPr>
          <a:lstStyle/>
          <a:p>
            <a:pPr algn="ctr"/>
            <a:r>
              <a:rPr lang="en-US" altLang="zh-CN"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en-US"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语法基础</a:t>
            </a:r>
          </a:p>
        </p:txBody>
      </p:sp>
      <p:sp>
        <p:nvSpPr>
          <p:cNvPr id="9" name="日期占位符 8"/>
          <p:cNvSpPr>
            <a:spLocks noGrp="1"/>
          </p:cNvSpPr>
          <p:nvPr>
            <p:ph type="dt" sz="half" idx="10"/>
          </p:nvPr>
        </p:nvSpPr>
        <p:spPr>
          <a:xfrm>
            <a:off x="7602647" y="6354765"/>
            <a:ext cx="1200463" cy="365125"/>
          </a:xfrm>
        </p:spPr>
        <p:txBody>
          <a:bodyPr/>
          <a:lstStyle/>
          <a:p>
            <a:fld id="{65F1918B-A119-47AA-A393-7DC978FA75C9}" type="datetime1">
              <a:rPr lang="zh-CN" altLang="en-US" sz="1200" smtClean="0"/>
              <a:t>2024/4/8</a:t>
            </a:fld>
            <a:endParaRPr lang="zh-CN" altLang="en-US" sz="1200" dirty="0"/>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457200" y="1125538"/>
            <a:ext cx="8229600" cy="5000625"/>
          </a:xfrm>
        </p:spPr>
        <p:txBody>
          <a:bodyPr/>
          <a:lstStyle/>
          <a:p>
            <a:pPr>
              <a:buFontTx/>
              <a:buNone/>
            </a:pPr>
            <a:r>
              <a:rPr lang="zh-CN" altLang="en-US" sz="2400" dirty="0">
                <a:solidFill>
                  <a:srgbClr val="FFFFFF"/>
                </a:solidFill>
              </a:rPr>
              <a:t>上例可以看出：</a:t>
            </a:r>
          </a:p>
          <a:p>
            <a:pPr>
              <a:buSzPct val="100000"/>
              <a:buFont typeface="Wingdings" panose="05000000000000000000" pitchFamily="2" charset="2"/>
              <a:buChar char="n"/>
            </a:pPr>
            <a:r>
              <a:rPr lang="zh-CN" altLang="en-US" sz="2400" dirty="0">
                <a:solidFill>
                  <a:srgbClr val="FFFFFF"/>
                </a:solidFill>
              </a:rPr>
              <a:t>	模块程序和电路图符号是一致的；</a:t>
            </a:r>
          </a:p>
          <a:p>
            <a:pPr>
              <a:buSzPct val="100000"/>
              <a:buFont typeface="Wingdings" panose="05000000000000000000" pitchFamily="2" charset="2"/>
              <a:buChar char="n"/>
            </a:pPr>
            <a:r>
              <a:rPr lang="zh-CN" altLang="en-US" sz="2400" dirty="0">
                <a:solidFill>
                  <a:srgbClr val="FFFFFF"/>
                </a:solidFill>
              </a:rPr>
              <a:t>	程序模块位于module和endmodule之间；</a:t>
            </a:r>
          </a:p>
          <a:p>
            <a:pPr>
              <a:buSzPct val="100000"/>
              <a:buFont typeface="Wingdings" panose="05000000000000000000" pitchFamily="2" charset="2"/>
              <a:buChar char="n"/>
            </a:pPr>
            <a:r>
              <a:rPr lang="zh-CN" altLang="en-US" sz="2400" dirty="0">
                <a:solidFill>
                  <a:srgbClr val="FFFFFF"/>
                </a:solidFill>
              </a:rPr>
              <a:t>	程序模块第二、三行说明了接口信号流向；</a:t>
            </a:r>
          </a:p>
          <a:p>
            <a:pPr>
              <a:buSzPct val="100000"/>
              <a:buFont typeface="Wingdings" panose="05000000000000000000" pitchFamily="2" charset="2"/>
              <a:buChar char="n"/>
            </a:pPr>
            <a:r>
              <a:rPr lang="zh-CN" altLang="en-US" sz="2400" dirty="0">
                <a:solidFill>
                  <a:srgbClr val="FFFFFF"/>
                </a:solidFill>
              </a:rPr>
              <a:t>	程序模块第四、五行说明了模块的逻辑功能。</a:t>
            </a:r>
          </a:p>
          <a:p>
            <a:pPr>
              <a:buFontTx/>
              <a:buNone/>
            </a:pPr>
            <a:r>
              <a:rPr lang="zh-CN" altLang="en-US" sz="2400" dirty="0">
                <a:solidFill>
                  <a:srgbClr val="993300"/>
                </a:solidFill>
              </a:rPr>
              <a:t>	</a:t>
            </a:r>
          </a:p>
          <a:p>
            <a:pPr>
              <a:buFontTx/>
              <a:buNone/>
            </a:pPr>
            <a:r>
              <a:rPr lang="zh-CN" altLang="en-US" sz="2400" dirty="0">
                <a:solidFill>
                  <a:srgbClr val="993300"/>
                </a:solidFill>
              </a:rPr>
              <a:t>	</a:t>
            </a:r>
          </a:p>
        </p:txBody>
      </p:sp>
      <p:sp>
        <p:nvSpPr>
          <p:cNvPr id="6" name="灯片编号占位符 5"/>
          <p:cNvSpPr>
            <a:spLocks noGrp="1"/>
          </p:cNvSpPr>
          <p:nvPr>
            <p:ph type="sldNum" sz="quarter" idx="12"/>
          </p:nvPr>
        </p:nvSpPr>
        <p:spPr/>
        <p:txBody>
          <a:bodyPr/>
          <a:lstStyle/>
          <a:p>
            <a:fld id="{D9519273-3C13-4826-8999-8C5600D55327}" type="slidenum">
              <a:rPr lang="zh-CN" altLang="en-US"/>
              <a:pPr/>
              <a:t>10</a:t>
            </a:fld>
            <a:endParaRPr lang="en-US" altLang="zh-CN" dirty="0"/>
          </a:p>
        </p:txBody>
      </p:sp>
      <p:sp>
        <p:nvSpPr>
          <p:cNvPr id="10244" name="Text Box 4"/>
          <p:cNvSpPr txBox="1">
            <a:spLocks noChangeArrowheads="1"/>
          </p:cNvSpPr>
          <p:nvPr/>
        </p:nvSpPr>
        <p:spPr bwMode="auto">
          <a:xfrm>
            <a:off x="459703" y="4365104"/>
            <a:ext cx="7575550" cy="1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defTabSz="457200">
              <a:spcBef>
                <a:spcPct val="20000"/>
              </a:spcBef>
              <a:spcAft>
                <a:spcPts val="600"/>
              </a:spcAft>
              <a:buClr>
                <a:schemeClr val="tx1"/>
              </a:buClr>
              <a:buSzPct val="100000"/>
              <a:buFont typeface="Wingdings" panose="05000000000000000000" pitchFamily="2" charset="2"/>
              <a:buChar char="n"/>
            </a:pPr>
            <a:r>
              <a:rPr lang="zh-CN" altLang="en-US" sz="2400" dirty="0">
                <a:solidFill>
                  <a:srgbClr val="FFFFFF"/>
                </a:solidFill>
                <a:latin typeface="+mn-lt"/>
                <a:ea typeface="+mn-ea"/>
              </a:rPr>
              <a:t>  verilog结构位于module与endmodule之间；</a:t>
            </a:r>
          </a:p>
          <a:p>
            <a:pPr marL="285750" indent="-285750" defTabSz="457200">
              <a:spcBef>
                <a:spcPct val="20000"/>
              </a:spcBef>
              <a:spcAft>
                <a:spcPts val="600"/>
              </a:spcAft>
              <a:buClr>
                <a:schemeClr val="tx1"/>
              </a:buClr>
              <a:buSzPct val="100000"/>
              <a:buFont typeface="Wingdings" panose="05000000000000000000" pitchFamily="2" charset="2"/>
              <a:buChar char="n"/>
            </a:pPr>
            <a:r>
              <a:rPr lang="zh-CN" altLang="en-US" sz="2400" dirty="0">
                <a:solidFill>
                  <a:srgbClr val="FFFFFF"/>
                </a:solidFill>
                <a:latin typeface="+mn-lt"/>
                <a:ea typeface="+mn-ea"/>
              </a:rPr>
              <a:t>  每个verilog程序包括：端口定义、I/O说明、内部信号、功能定义。</a:t>
            </a:r>
          </a:p>
        </p:txBody>
      </p:sp>
      <p:sp>
        <p:nvSpPr>
          <p:cNvPr id="2" name="日期占位符 1"/>
          <p:cNvSpPr>
            <a:spLocks noGrp="1"/>
          </p:cNvSpPr>
          <p:nvPr>
            <p:ph type="dt" sz="half" idx="10"/>
          </p:nvPr>
        </p:nvSpPr>
        <p:spPr/>
        <p:txBody>
          <a:bodyPr/>
          <a:lstStyle/>
          <a:p>
            <a:fld id="{79EB5E3B-69C4-4385-BF03-0101B05D0429}" type="datetime1">
              <a:rPr lang="zh-CN" altLang="en-US" smtClean="0"/>
              <a:t>2024/4/8</a:t>
            </a:fld>
            <a:endParaRPr lang="zh-CN" altLang="en-US"/>
          </a:p>
        </p:txBody>
      </p:sp>
      <p:sp>
        <p:nvSpPr>
          <p:cNvPr id="3" name="文本框 2"/>
          <p:cNvSpPr txBox="1"/>
          <p:nvPr/>
        </p:nvSpPr>
        <p:spPr>
          <a:xfrm>
            <a:off x="636287" y="680132"/>
            <a:ext cx="2808312" cy="646331"/>
          </a:xfrm>
          <a:prstGeom prst="rect">
            <a:avLst/>
          </a:prstGeom>
          <a:noFill/>
        </p:spPr>
        <p:txBody>
          <a:bodyPr wrap="square" rtlCol="0">
            <a:spAutoFit/>
          </a:bodyPr>
          <a:lstStyle/>
          <a:p>
            <a:r>
              <a:rPr lang="zh-CN" altLang="en-US"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总结</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401108" y="1299924"/>
            <a:ext cx="8229600" cy="5000625"/>
          </a:xfrm>
        </p:spPr>
        <p:txBody>
          <a:bodyPr>
            <a:normAutofit/>
          </a:bodyPr>
          <a:lstStyle/>
          <a:p>
            <a:pPr>
              <a:lnSpc>
                <a:spcPct val="90000"/>
              </a:lnSpc>
              <a:buSzPct val="100000"/>
              <a:buFont typeface="Wingdings" panose="05000000000000000000" pitchFamily="2" charset="2"/>
              <a:buNone/>
            </a:pPr>
            <a:r>
              <a:rPr lang="zh-CN" altLang="en-US" sz="2800" dirty="0">
                <a:solidFill>
                  <a:srgbClr val="0066FF"/>
                </a:solidFill>
              </a:rPr>
              <a:t>	</a:t>
            </a:r>
            <a:r>
              <a:rPr lang="zh-CN" altLang="en-US" sz="2400" dirty="0">
                <a:solidFill>
                  <a:srgbClr val="993300"/>
                </a:solidFill>
                <a:latin typeface="微软雅黑" panose="020B0503020204020204" pitchFamily="34" charset="-122"/>
                <a:ea typeface="微软雅黑" panose="020B0503020204020204" pitchFamily="34" charset="-122"/>
                <a:sym typeface="Arial" panose="020B0604020202020204" pitchFamily="34" charset="0"/>
              </a:rPr>
              <a:t>模块端口声明了模块的端口，其格式如下：</a:t>
            </a:r>
          </a:p>
          <a:p>
            <a:pPr>
              <a:lnSpc>
                <a:spcPct val="90000"/>
              </a:lnSpc>
              <a:buSzPct val="100000"/>
              <a:buFont typeface="Wingdings" panose="05000000000000000000" pitchFamily="2" charset="2"/>
              <a:buNone/>
            </a:pPr>
            <a:endParaRPr lang="zh-CN" altLang="en-US" sz="2400" dirty="0">
              <a:solidFill>
                <a:srgbClr val="0066FF"/>
              </a:solidFill>
              <a:latin typeface="微软雅黑" panose="020B0503020204020204" pitchFamily="34" charset="-122"/>
              <a:ea typeface="微软雅黑" panose="020B0503020204020204" pitchFamily="34" charset="-122"/>
            </a:endParaRPr>
          </a:p>
          <a:p>
            <a:pPr>
              <a:lnSpc>
                <a:spcPct val="90000"/>
              </a:lnSpc>
              <a:buSzPct val="100000"/>
              <a:buFont typeface="Wingdings" panose="05000000000000000000" pitchFamily="2" charset="2"/>
              <a:buNone/>
            </a:pPr>
            <a:r>
              <a:rPr lang="zh-CN" altLang="en-US" sz="2400" dirty="0">
                <a:solidFill>
                  <a:srgbClr val="0066FF"/>
                </a:solidFill>
                <a:latin typeface="微软雅黑" panose="020B0503020204020204" pitchFamily="34" charset="-122"/>
                <a:ea typeface="微软雅黑" panose="020B0503020204020204" pitchFamily="34" charset="-122"/>
              </a:rPr>
              <a:t>	</a:t>
            </a:r>
            <a:r>
              <a:rPr lang="zh-CN" altLang="en-US" sz="2400" dirty="0">
                <a:solidFill>
                  <a:srgbClr val="993300"/>
                </a:solidFill>
                <a:latin typeface="微软雅黑" panose="020B0503020204020204" pitchFamily="34" charset="-122"/>
                <a:ea typeface="微软雅黑" panose="020B0503020204020204" pitchFamily="34" charset="-122"/>
              </a:rPr>
              <a:t>module  模块名（端口1</a:t>
            </a:r>
            <a:r>
              <a:rPr lang="zh-CN" altLang="en-US" sz="2400" dirty="0">
                <a:solidFill>
                  <a:srgbClr val="0066FF"/>
                </a:solidFill>
                <a:latin typeface="微软雅黑" panose="020B0503020204020204" pitchFamily="34" charset="-122"/>
                <a:ea typeface="微软雅黑" panose="020B0503020204020204" pitchFamily="34" charset="-122"/>
              </a:rPr>
              <a:t>，</a:t>
            </a:r>
            <a:r>
              <a:rPr lang="zh-CN" altLang="en-US" sz="2400" dirty="0">
                <a:solidFill>
                  <a:srgbClr val="993300"/>
                </a:solidFill>
                <a:latin typeface="微软雅黑" panose="020B0503020204020204" pitchFamily="34" charset="-122"/>
                <a:ea typeface="微软雅黑" panose="020B0503020204020204" pitchFamily="34" charset="-122"/>
              </a:rPr>
              <a:t>端口2</a:t>
            </a:r>
            <a:r>
              <a:rPr lang="zh-CN" altLang="en-US" sz="2400" dirty="0">
                <a:solidFill>
                  <a:srgbClr val="0066FF"/>
                </a:solidFill>
                <a:latin typeface="微软雅黑" panose="020B0503020204020204" pitchFamily="34" charset="-122"/>
                <a:ea typeface="微软雅黑" panose="020B0503020204020204" pitchFamily="34" charset="-122"/>
              </a:rPr>
              <a:t>，</a:t>
            </a:r>
            <a:r>
              <a:rPr lang="zh-CN" altLang="en-US" sz="2400" dirty="0">
                <a:solidFill>
                  <a:srgbClr val="993300"/>
                </a:solidFill>
                <a:latin typeface="微软雅黑" panose="020B0503020204020204" pitchFamily="34" charset="-122"/>
                <a:ea typeface="微软雅黑" panose="020B0503020204020204" pitchFamily="34" charset="-122"/>
              </a:rPr>
              <a:t>端口3</a:t>
            </a:r>
            <a:r>
              <a:rPr lang="zh-CN" altLang="en-US" sz="2400" dirty="0">
                <a:solidFill>
                  <a:srgbClr val="0066FF"/>
                </a:solidFill>
                <a:latin typeface="微软雅黑" panose="020B0503020204020204" pitchFamily="34" charset="-122"/>
                <a:ea typeface="微软雅黑" panose="020B0503020204020204" pitchFamily="34" charset="-122"/>
              </a:rPr>
              <a:t>，</a:t>
            </a:r>
            <a:r>
              <a:rPr lang="zh-CN" altLang="en-US" sz="2400" dirty="0">
                <a:solidFill>
                  <a:srgbClr val="993300"/>
                </a:solidFill>
                <a:latin typeface="微软雅黑" panose="020B0503020204020204" pitchFamily="34" charset="-122"/>
                <a:ea typeface="微软雅黑" panose="020B0503020204020204" pitchFamily="34" charset="-122"/>
              </a:rPr>
              <a:t>... ...）</a:t>
            </a:r>
            <a:r>
              <a:rPr lang="zh-CN" altLang="en-US" sz="2400" dirty="0">
                <a:solidFill>
                  <a:srgbClr val="0066FF"/>
                </a:solidFill>
                <a:latin typeface="微软雅黑" panose="020B0503020204020204" pitchFamily="34" charset="-122"/>
                <a:ea typeface="微软雅黑" panose="020B0503020204020204" pitchFamily="34" charset="-122"/>
              </a:rPr>
              <a:t>;</a:t>
            </a:r>
          </a:p>
          <a:p>
            <a:pPr>
              <a:lnSpc>
                <a:spcPct val="90000"/>
              </a:lnSpc>
              <a:buSzPct val="100000"/>
              <a:buFont typeface="Wingdings" panose="05000000000000000000" pitchFamily="2" charset="2"/>
              <a:buNone/>
            </a:pPr>
            <a:r>
              <a:rPr lang="zh-CN" altLang="en-US" sz="2400" dirty="0">
                <a:solidFill>
                  <a:srgbClr val="0066FF"/>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也可以写成</a:t>
            </a:r>
          </a:p>
          <a:p>
            <a:pPr>
              <a:lnSpc>
                <a:spcPct val="90000"/>
              </a:lnSpc>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module  模块名（模块1，</a:t>
            </a:r>
          </a:p>
          <a:p>
            <a:pPr>
              <a:lnSpc>
                <a:spcPct val="90000"/>
              </a:lnSpc>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端口2，</a:t>
            </a:r>
          </a:p>
          <a:p>
            <a:pPr>
              <a:lnSpc>
                <a:spcPct val="90000"/>
              </a:lnSpc>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端口3，</a:t>
            </a:r>
          </a:p>
          <a:p>
            <a:pPr>
              <a:lnSpc>
                <a:spcPct val="90000"/>
              </a:lnSpc>
              <a:buSzPct val="100000"/>
              <a:buFont typeface="Wingdings" panose="05000000000000000000" pitchFamily="2" charset="2"/>
              <a:buNone/>
            </a:pPr>
            <a:endParaRPr lang="zh-CN" altLang="en-US" sz="2400" dirty="0">
              <a:solidFill>
                <a:srgbClr val="993300"/>
              </a:solidFill>
              <a:latin typeface="微软雅黑" panose="020B0503020204020204" pitchFamily="34" charset="-122"/>
              <a:ea typeface="微软雅黑" panose="020B0503020204020204" pitchFamily="34" charset="-122"/>
            </a:endParaRPr>
          </a:p>
          <a:p>
            <a:pPr>
              <a:lnSpc>
                <a:spcPct val="90000"/>
              </a:lnSpc>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a:t>
            </a:r>
          </a:p>
          <a:p>
            <a:pPr>
              <a:lnSpc>
                <a:spcPct val="90000"/>
              </a:lnSpc>
              <a:buSzPct val="100000"/>
              <a:buFont typeface="Wingdings" panose="05000000000000000000" pitchFamily="2" charset="2"/>
              <a:buNone/>
            </a:pPr>
            <a:r>
              <a:rPr lang="zh-CN" altLang="en-US" sz="2400" dirty="0">
                <a:solidFill>
                  <a:schemeClr val="bg1"/>
                </a:solidFill>
                <a:latin typeface="微软雅黑" panose="020B0503020204020204" pitchFamily="34" charset="-122"/>
                <a:ea typeface="微软雅黑" panose="020B0503020204020204" pitchFamily="34" charset="-122"/>
              </a:rPr>
              <a:t>注意：端口之间用逗号分开，结尾处有分号。</a:t>
            </a:r>
          </a:p>
        </p:txBody>
      </p:sp>
      <p:sp>
        <p:nvSpPr>
          <p:cNvPr id="5" name="灯片编号占位符 5"/>
          <p:cNvSpPr>
            <a:spLocks noGrp="1"/>
          </p:cNvSpPr>
          <p:nvPr>
            <p:ph type="sldNum" sz="quarter" idx="12"/>
          </p:nvPr>
        </p:nvSpPr>
        <p:spPr/>
        <p:txBody>
          <a:bodyPr/>
          <a:lstStyle/>
          <a:p>
            <a:fld id="{F3912375-6CBE-406F-861B-C140CECF2C65}" type="slidenum">
              <a:rPr lang="zh-CN" altLang="en-US"/>
              <a:pPr/>
              <a:t>11</a:t>
            </a:fld>
            <a:endParaRPr lang="en-US" altLang="zh-CN" dirty="0"/>
          </a:p>
        </p:txBody>
      </p:sp>
      <p:sp>
        <p:nvSpPr>
          <p:cNvPr id="11267" name="Text Box 3"/>
          <p:cNvSpPr txBox="1">
            <a:spLocks noChangeArrowheads="1"/>
          </p:cNvSpPr>
          <p:nvPr/>
        </p:nvSpPr>
        <p:spPr bwMode="auto">
          <a:xfrm>
            <a:off x="3203575" y="43656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r>
              <a:rPr lang="zh-CN" altLang="en-US" sz="2800"/>
              <a:t>.....</a:t>
            </a:r>
          </a:p>
        </p:txBody>
      </p:sp>
      <p:sp>
        <p:nvSpPr>
          <p:cNvPr id="2" name="日期占位符 1"/>
          <p:cNvSpPr>
            <a:spLocks noGrp="1"/>
          </p:cNvSpPr>
          <p:nvPr>
            <p:ph type="dt" sz="half" idx="10"/>
          </p:nvPr>
        </p:nvSpPr>
        <p:spPr/>
        <p:txBody>
          <a:bodyPr/>
          <a:lstStyle/>
          <a:p>
            <a:fld id="{8FE737CC-49E7-49DB-8C3D-087DE2D4C089}" type="datetime1">
              <a:rPr lang="zh-CN" altLang="en-US" smtClean="0"/>
              <a:t>2024/4/8</a:t>
            </a:fld>
            <a:endParaRPr lang="zh-CN" altLang="en-US"/>
          </a:p>
        </p:txBody>
      </p:sp>
      <p:sp>
        <p:nvSpPr>
          <p:cNvPr id="3" name="文本框 2"/>
          <p:cNvSpPr txBox="1"/>
          <p:nvPr/>
        </p:nvSpPr>
        <p:spPr>
          <a:xfrm>
            <a:off x="401108" y="477409"/>
            <a:ext cx="5467036" cy="590931"/>
          </a:xfrm>
          <a:prstGeom prst="rect">
            <a:avLst/>
          </a:prstGeom>
          <a:noFill/>
        </p:spPr>
        <p:txBody>
          <a:bodyPr wrap="square" rtlCol="0">
            <a:spAutoFit/>
          </a:bodyPr>
          <a:lstStyle/>
          <a:p>
            <a:pPr>
              <a:lnSpc>
                <a:spcPct val="90000"/>
              </a:lnSpc>
              <a:buSzPct val="100000"/>
            </a:pPr>
            <a:r>
              <a:rPr lang="en-US" altLang="zh-CN" sz="3600" dirty="0">
                <a:ln w="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a:t>
            </a:r>
            <a:r>
              <a:rPr lang="zh-CN" altLang="en-US" sz="3600" dirty="0">
                <a:ln w="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模块的端口定义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457200" y="1125538"/>
            <a:ext cx="8229600" cy="5000625"/>
          </a:xfrm>
        </p:spPr>
        <p:txBody>
          <a:bodyPr>
            <a:normAutofit/>
          </a:bodyPr>
          <a:lstStyle/>
          <a:p>
            <a:pPr>
              <a:buSzPct val="100000"/>
              <a:buFont typeface="Wingdings" panose="05000000000000000000" pitchFamily="2" charset="2"/>
              <a:buNone/>
            </a:pPr>
            <a:r>
              <a:rPr lang="zh-CN" altLang="en-US" sz="2400" dirty="0">
                <a:solidFill>
                  <a:srgbClr val="FFFFFF"/>
                </a:solidFill>
                <a:latin typeface="微软雅黑" panose="020B0503020204020204" pitchFamily="34" charset="-122"/>
                <a:ea typeface="微软雅黑" panose="020B0503020204020204" pitchFamily="34" charset="-122"/>
              </a:rPr>
              <a:t>模块内容包括：I/O说明、内部信号声明、功能定义。</a:t>
            </a:r>
          </a:p>
          <a:p>
            <a:pPr>
              <a:buSzPct val="100000"/>
              <a:buFont typeface="Wingdings" panose="05000000000000000000" pitchFamily="2" charset="2"/>
              <a:buNone/>
            </a:pPr>
            <a:endParaRPr lang="zh-CN" altLang="en-US" sz="2400" dirty="0">
              <a:solidFill>
                <a:srgbClr val="993300"/>
              </a:solidFill>
              <a:latin typeface="微软雅黑" panose="020B0503020204020204" pitchFamily="34" charset="-122"/>
              <a:ea typeface="微软雅黑" panose="020B0503020204020204" pitchFamily="34" charset="-122"/>
            </a:endParaRPr>
          </a:p>
          <a:p>
            <a:pPr>
              <a:buSzPct val="100000"/>
              <a:buFont typeface="Wingdings" panose="05000000000000000000" pitchFamily="2" charset="2"/>
              <a:buChar char="n"/>
            </a:pPr>
            <a:r>
              <a:rPr lang="zh-CN" altLang="en-US" sz="2000" b="1" dirty="0">
                <a:solidFill>
                  <a:schemeClr val="bg1"/>
                </a:solidFill>
                <a:latin typeface="微软雅黑" panose="020B0503020204020204" pitchFamily="34" charset="-122"/>
                <a:ea typeface="微软雅黑" panose="020B0503020204020204" pitchFamily="34" charset="-122"/>
              </a:rPr>
              <a:t>I/O说明格式</a:t>
            </a:r>
          </a:p>
          <a:p>
            <a:pPr>
              <a:buSzPct val="100000"/>
              <a:buFont typeface="Wingdings" panose="05000000000000000000" pitchFamily="2" charset="2"/>
              <a:buNone/>
            </a:pPr>
            <a:r>
              <a:rPr lang="zh-CN" altLang="en-US" sz="2000" b="1" dirty="0">
                <a:solidFill>
                  <a:srgbClr val="0066FF"/>
                </a:solidFill>
                <a:latin typeface="微软雅黑" panose="020B0503020204020204" pitchFamily="34" charset="-122"/>
                <a:ea typeface="微软雅黑" panose="020B0503020204020204" pitchFamily="34" charset="-122"/>
              </a:rPr>
              <a:t>	 </a:t>
            </a:r>
            <a:r>
              <a:rPr lang="zh-CN" altLang="en-US" sz="2000" dirty="0">
                <a:solidFill>
                  <a:srgbClr val="0066FF"/>
                </a:solidFill>
                <a:latin typeface="微软雅黑" panose="020B0503020204020204" pitchFamily="34" charset="-122"/>
                <a:ea typeface="微软雅黑" panose="020B0503020204020204" pitchFamily="34" charset="-122"/>
              </a:rPr>
              <a:t>输入：</a:t>
            </a:r>
            <a:r>
              <a:rPr lang="zh-CN" altLang="en-US" sz="2000" dirty="0">
                <a:solidFill>
                  <a:srgbClr val="993300"/>
                </a:solidFill>
                <a:latin typeface="微软雅黑" panose="020B0503020204020204" pitchFamily="34" charset="-122"/>
                <a:ea typeface="微软雅黑" panose="020B0503020204020204" pitchFamily="34" charset="-122"/>
              </a:rPr>
              <a:t>input [ 位宽-1:0] 端口1，端口2，...；</a:t>
            </a:r>
          </a:p>
          <a:p>
            <a:pP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或</a:t>
            </a:r>
            <a:r>
              <a:rPr lang="zh-CN" altLang="en-US" sz="2000" dirty="0">
                <a:solidFill>
                  <a:srgbClr val="0066FF"/>
                </a:solidFill>
                <a:latin typeface="微软雅黑" panose="020B0503020204020204" pitchFamily="34" charset="-122"/>
                <a:ea typeface="微软雅黑" panose="020B0503020204020204" pitchFamily="34" charset="-122"/>
              </a:rPr>
              <a:t>  输入：</a:t>
            </a:r>
            <a:r>
              <a:rPr lang="zh-CN" altLang="en-US" sz="2000" dirty="0">
                <a:solidFill>
                  <a:srgbClr val="993300"/>
                </a:solidFill>
                <a:latin typeface="微软雅黑" panose="020B0503020204020204" pitchFamily="34" charset="-122"/>
                <a:ea typeface="微软雅黑" panose="020B0503020204020204" pitchFamily="34" charset="-122"/>
              </a:rPr>
              <a:t>input [位宽-1:0]端口1；</a:t>
            </a:r>
          </a:p>
          <a:p>
            <a:pPr>
              <a:buSzPct val="100000"/>
              <a:buFont typeface="Wingdings" panose="05000000000000000000" pitchFamily="2" charset="2"/>
              <a:buNone/>
            </a:pPr>
            <a:r>
              <a:rPr lang="zh-CN" altLang="en-US" sz="2000" dirty="0">
                <a:solidFill>
                  <a:srgbClr val="993300"/>
                </a:solidFill>
                <a:latin typeface="微软雅黑" panose="020B0503020204020204" pitchFamily="34" charset="-122"/>
                <a:ea typeface="微软雅黑" panose="020B0503020204020204" pitchFamily="34" charset="-122"/>
              </a:rPr>
              <a:t>		          input [位宽-1:0]端口2；</a:t>
            </a:r>
          </a:p>
          <a:p>
            <a:pPr>
              <a:buSzPct val="100000"/>
              <a:buFont typeface="Wingdings" panose="05000000000000000000" pitchFamily="2" charset="2"/>
              <a:buNone/>
            </a:pPr>
            <a:endParaRPr lang="zh-CN" altLang="en-US" sz="2000" dirty="0">
              <a:solidFill>
                <a:srgbClr val="0066FF"/>
              </a:solidFill>
              <a:latin typeface="微软雅黑" panose="020B0503020204020204" pitchFamily="34" charset="-122"/>
              <a:ea typeface="微软雅黑" panose="020B0503020204020204" pitchFamily="34" charset="-122"/>
            </a:endParaRPr>
          </a:p>
          <a:p>
            <a:pPr>
              <a:buSzPct val="100000"/>
              <a:buFont typeface="Wingdings" panose="05000000000000000000" pitchFamily="2" charset="2"/>
              <a:buNone/>
            </a:pPr>
            <a:r>
              <a:rPr lang="zh-CN" altLang="en-US" sz="2000" dirty="0">
                <a:solidFill>
                  <a:srgbClr val="0066FF"/>
                </a:solidFill>
                <a:latin typeface="微软雅黑" panose="020B0503020204020204" pitchFamily="34" charset="-122"/>
                <a:ea typeface="微软雅黑" panose="020B0503020204020204" pitchFamily="34" charset="-122"/>
              </a:rPr>
              <a:t>	输出：</a:t>
            </a:r>
            <a:r>
              <a:rPr lang="zh-CN" altLang="en-US" sz="2000" dirty="0">
                <a:solidFill>
                  <a:srgbClr val="993300"/>
                </a:solidFill>
                <a:latin typeface="微软雅黑" panose="020B0503020204020204" pitchFamily="34" charset="-122"/>
                <a:ea typeface="微软雅黑" panose="020B0503020204020204" pitchFamily="34" charset="-122"/>
              </a:rPr>
              <a:t>output [位宽-1:0]端口1，端口2，...；</a:t>
            </a:r>
            <a:endParaRPr lang="zh-CN" altLang="en-US" sz="2000" dirty="0">
              <a:solidFill>
                <a:srgbClr val="0066FF"/>
              </a:solidFill>
              <a:latin typeface="微软雅黑" panose="020B0503020204020204" pitchFamily="34" charset="-122"/>
              <a:ea typeface="微软雅黑" panose="020B0503020204020204" pitchFamily="34" charset="-122"/>
            </a:endParaRPr>
          </a:p>
          <a:p>
            <a:pPr>
              <a:buSzPct val="100000"/>
              <a:buFont typeface="Wingdings" panose="05000000000000000000" pitchFamily="2" charset="2"/>
              <a:buNone/>
            </a:pPr>
            <a:r>
              <a:rPr lang="zh-CN" altLang="en-US" sz="2000" dirty="0">
                <a:solidFill>
                  <a:srgbClr val="0066FF"/>
                </a:solidFill>
                <a:latin typeface="微软雅黑" panose="020B0503020204020204" pitchFamily="34" charset="-122"/>
                <a:ea typeface="微软雅黑" panose="020B0503020204020204" pitchFamily="34" charset="-122"/>
              </a:rPr>
              <a:t>	输入输出：</a:t>
            </a:r>
          </a:p>
          <a:p>
            <a:pPr>
              <a:buSzPct val="100000"/>
              <a:buFont typeface="Wingdings" panose="05000000000000000000" pitchFamily="2" charset="2"/>
              <a:buNone/>
            </a:pPr>
            <a:r>
              <a:rPr lang="zh-CN" altLang="en-US" sz="2000" dirty="0">
                <a:solidFill>
                  <a:srgbClr val="0066FF"/>
                </a:solidFill>
                <a:latin typeface="微软雅黑" panose="020B0503020204020204" pitchFamily="34" charset="-122"/>
                <a:ea typeface="微软雅黑" panose="020B0503020204020204" pitchFamily="34" charset="-122"/>
              </a:rPr>
              <a:t>		    </a:t>
            </a:r>
            <a:r>
              <a:rPr lang="zh-CN" altLang="en-US" sz="2000" dirty="0">
                <a:solidFill>
                  <a:srgbClr val="993300"/>
                </a:solidFill>
                <a:latin typeface="微软雅黑" panose="020B0503020204020204" pitchFamily="34" charset="-122"/>
                <a:ea typeface="微软雅黑" panose="020B0503020204020204" pitchFamily="34" charset="-122"/>
              </a:rPr>
              <a:t>     inout [位宽-1:0]端口1，端口2，...；</a:t>
            </a:r>
          </a:p>
        </p:txBody>
      </p:sp>
      <p:sp>
        <p:nvSpPr>
          <p:cNvPr id="5" name="灯片编号占位符 5"/>
          <p:cNvSpPr>
            <a:spLocks noGrp="1"/>
          </p:cNvSpPr>
          <p:nvPr>
            <p:ph type="sldNum" sz="quarter" idx="12"/>
          </p:nvPr>
        </p:nvSpPr>
        <p:spPr/>
        <p:txBody>
          <a:bodyPr/>
          <a:lstStyle/>
          <a:p>
            <a:fld id="{E697EA13-BE34-4560-B73F-D0D21B23ADE9}" type="slidenum">
              <a:rPr lang="zh-CN" altLang="en-US"/>
              <a:pPr/>
              <a:t>12</a:t>
            </a:fld>
            <a:endParaRPr lang="en-US" altLang="zh-CN" dirty="0"/>
          </a:p>
        </p:txBody>
      </p:sp>
      <p:sp>
        <p:nvSpPr>
          <p:cNvPr id="12291" name="Text Box 3"/>
          <p:cNvSpPr txBox="1">
            <a:spLocks noChangeArrowheads="1"/>
          </p:cNvSpPr>
          <p:nvPr/>
        </p:nvSpPr>
        <p:spPr bwMode="auto">
          <a:xfrm>
            <a:off x="4606349" y="3212976"/>
            <a:ext cx="2255837" cy="579438"/>
          </a:xfrm>
          <a:prstGeom prst="rect">
            <a:avLst/>
          </a:prstGeom>
          <a:noFill/>
          <a:ln>
            <a:noFill/>
          </a:ln>
        </p:spPr>
        <p:txBody>
          <a:bodyPr>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推荐这种写法，分开写可读性比较强</a:t>
            </a:r>
          </a:p>
        </p:txBody>
      </p:sp>
      <p:sp>
        <p:nvSpPr>
          <p:cNvPr id="2" name="日期占位符 1"/>
          <p:cNvSpPr>
            <a:spLocks noGrp="1"/>
          </p:cNvSpPr>
          <p:nvPr>
            <p:ph type="dt" sz="half" idx="10"/>
          </p:nvPr>
        </p:nvSpPr>
        <p:spPr/>
        <p:txBody>
          <a:bodyPr/>
          <a:lstStyle/>
          <a:p>
            <a:fld id="{6E0A888A-C7F1-4DA5-AEB0-03379CA7CD3F}" type="datetime1">
              <a:rPr lang="zh-CN" altLang="en-US" smtClean="0"/>
              <a:t>2024/4/8</a:t>
            </a:fld>
            <a:endParaRPr lang="zh-CN" altLang="en-US"/>
          </a:p>
        </p:txBody>
      </p:sp>
      <p:sp>
        <p:nvSpPr>
          <p:cNvPr id="3" name="文本框 2"/>
          <p:cNvSpPr txBox="1"/>
          <p:nvPr/>
        </p:nvSpPr>
        <p:spPr>
          <a:xfrm>
            <a:off x="539552" y="404664"/>
            <a:ext cx="3024336" cy="923330"/>
          </a:xfrm>
          <a:prstGeom prst="rect">
            <a:avLst/>
          </a:prstGeom>
          <a:noFill/>
        </p:spPr>
        <p:txBody>
          <a:bodyPr wrap="square" rtlCol="0">
            <a:spAutoFit/>
          </a:bodyPr>
          <a:lstStyle/>
          <a:p>
            <a:r>
              <a:rPr lang="en-US" altLang="zh-CN" sz="3600" dirty="0">
                <a:ln w="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2.</a:t>
            </a:r>
            <a:r>
              <a:rPr lang="zh-CN" altLang="en-US" sz="3600" dirty="0">
                <a:ln w="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模块内容</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fade">
                                      <p:cBhvr>
                                        <p:cTn id="7" dur="750"/>
                                        <p:tgtEl>
                                          <p:spTgt spid="12290">
                                            <p:txEl>
                                              <p:pRg st="0" end="0"/>
                                            </p:txEl>
                                          </p:spTgt>
                                        </p:tgtEl>
                                      </p:cBhvr>
                                    </p:animEffect>
                                    <p:anim calcmode="lin" valueType="num">
                                      <p:cBhvr>
                                        <p:cTn id="8" dur="750" fill="hold"/>
                                        <p:tgtEl>
                                          <p:spTgt spid="12290">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22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0">
                                            <p:txEl>
                                              <p:pRg st="2" end="2"/>
                                            </p:txEl>
                                          </p:spTgt>
                                        </p:tgtEl>
                                        <p:attrNameLst>
                                          <p:attrName>style.visibility</p:attrName>
                                        </p:attrNameLst>
                                      </p:cBhvr>
                                      <p:to>
                                        <p:strVal val="visible"/>
                                      </p:to>
                                    </p:set>
                                    <p:animEffect transition="in" filter="fade">
                                      <p:cBhvr>
                                        <p:cTn id="14" dur="750"/>
                                        <p:tgtEl>
                                          <p:spTgt spid="12290">
                                            <p:txEl>
                                              <p:pRg st="2" end="2"/>
                                            </p:txEl>
                                          </p:spTgt>
                                        </p:tgtEl>
                                      </p:cBhvr>
                                    </p:animEffect>
                                    <p:anim calcmode="lin" valueType="num">
                                      <p:cBhvr>
                                        <p:cTn id="15" dur="750" fill="hold"/>
                                        <p:tgtEl>
                                          <p:spTgt spid="12290">
                                            <p:txEl>
                                              <p:pRg st="2" end="2"/>
                                            </p:txEl>
                                          </p:spTgt>
                                        </p:tgtEl>
                                        <p:attrNameLst>
                                          <p:attrName>ppt_x</p:attrName>
                                        </p:attrNameLst>
                                      </p:cBhvr>
                                      <p:tavLst>
                                        <p:tav tm="0">
                                          <p:val>
                                            <p:strVal val="#ppt_x"/>
                                          </p:val>
                                        </p:tav>
                                        <p:tav tm="100000">
                                          <p:val>
                                            <p:strVal val="#ppt_x"/>
                                          </p:val>
                                        </p:tav>
                                      </p:tavLst>
                                    </p:anim>
                                    <p:anim calcmode="lin" valueType="num">
                                      <p:cBhvr>
                                        <p:cTn id="16" dur="750" fill="hold"/>
                                        <p:tgtEl>
                                          <p:spTgt spid="12290">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290">
                                            <p:txEl>
                                              <p:pRg st="3" end="3"/>
                                            </p:txEl>
                                          </p:spTgt>
                                        </p:tgtEl>
                                        <p:attrNameLst>
                                          <p:attrName>style.visibility</p:attrName>
                                        </p:attrNameLst>
                                      </p:cBhvr>
                                      <p:to>
                                        <p:strVal val="visible"/>
                                      </p:to>
                                    </p:set>
                                    <p:animEffect transition="in" filter="fade">
                                      <p:cBhvr>
                                        <p:cTn id="19" dur="750"/>
                                        <p:tgtEl>
                                          <p:spTgt spid="12290">
                                            <p:txEl>
                                              <p:pRg st="3" end="3"/>
                                            </p:txEl>
                                          </p:spTgt>
                                        </p:tgtEl>
                                      </p:cBhvr>
                                    </p:animEffect>
                                    <p:anim calcmode="lin" valueType="num">
                                      <p:cBhvr>
                                        <p:cTn id="20" dur="750" fill="hold"/>
                                        <p:tgtEl>
                                          <p:spTgt spid="12290">
                                            <p:txEl>
                                              <p:pRg st="3" end="3"/>
                                            </p:txEl>
                                          </p:spTgt>
                                        </p:tgtEl>
                                        <p:attrNameLst>
                                          <p:attrName>ppt_x</p:attrName>
                                        </p:attrNameLst>
                                      </p:cBhvr>
                                      <p:tavLst>
                                        <p:tav tm="0">
                                          <p:val>
                                            <p:strVal val="#ppt_x"/>
                                          </p:val>
                                        </p:tav>
                                        <p:tav tm="100000">
                                          <p:val>
                                            <p:strVal val="#ppt_x"/>
                                          </p:val>
                                        </p:tav>
                                      </p:tavLst>
                                    </p:anim>
                                    <p:anim calcmode="lin" valueType="num">
                                      <p:cBhvr>
                                        <p:cTn id="21" dur="750" fill="hold"/>
                                        <p:tgtEl>
                                          <p:spTgt spid="12290">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290">
                                            <p:txEl>
                                              <p:pRg st="4" end="4"/>
                                            </p:txEl>
                                          </p:spTgt>
                                        </p:tgtEl>
                                        <p:attrNameLst>
                                          <p:attrName>style.visibility</p:attrName>
                                        </p:attrNameLst>
                                      </p:cBhvr>
                                      <p:to>
                                        <p:strVal val="visible"/>
                                      </p:to>
                                    </p:set>
                                    <p:animEffect transition="in" filter="fade">
                                      <p:cBhvr>
                                        <p:cTn id="24" dur="750"/>
                                        <p:tgtEl>
                                          <p:spTgt spid="12290">
                                            <p:txEl>
                                              <p:pRg st="4" end="4"/>
                                            </p:txEl>
                                          </p:spTgt>
                                        </p:tgtEl>
                                      </p:cBhvr>
                                    </p:animEffect>
                                    <p:anim calcmode="lin" valueType="num">
                                      <p:cBhvr>
                                        <p:cTn id="25" dur="750" fill="hold"/>
                                        <p:tgtEl>
                                          <p:spTgt spid="12290">
                                            <p:txEl>
                                              <p:pRg st="4" end="4"/>
                                            </p:txEl>
                                          </p:spTgt>
                                        </p:tgtEl>
                                        <p:attrNameLst>
                                          <p:attrName>ppt_x</p:attrName>
                                        </p:attrNameLst>
                                      </p:cBhvr>
                                      <p:tavLst>
                                        <p:tav tm="0">
                                          <p:val>
                                            <p:strVal val="#ppt_x"/>
                                          </p:val>
                                        </p:tav>
                                        <p:tav tm="100000">
                                          <p:val>
                                            <p:strVal val="#ppt_x"/>
                                          </p:val>
                                        </p:tav>
                                      </p:tavLst>
                                    </p:anim>
                                    <p:anim calcmode="lin" valueType="num">
                                      <p:cBhvr>
                                        <p:cTn id="26" dur="750" fill="hold"/>
                                        <p:tgtEl>
                                          <p:spTgt spid="12290">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290">
                                            <p:txEl>
                                              <p:pRg st="5" end="5"/>
                                            </p:txEl>
                                          </p:spTgt>
                                        </p:tgtEl>
                                        <p:attrNameLst>
                                          <p:attrName>style.visibility</p:attrName>
                                        </p:attrNameLst>
                                      </p:cBhvr>
                                      <p:to>
                                        <p:strVal val="visible"/>
                                      </p:to>
                                    </p:set>
                                    <p:animEffect transition="in" filter="fade">
                                      <p:cBhvr>
                                        <p:cTn id="29" dur="750"/>
                                        <p:tgtEl>
                                          <p:spTgt spid="12290">
                                            <p:txEl>
                                              <p:pRg st="5" end="5"/>
                                            </p:txEl>
                                          </p:spTgt>
                                        </p:tgtEl>
                                      </p:cBhvr>
                                    </p:animEffect>
                                    <p:anim calcmode="lin" valueType="num">
                                      <p:cBhvr>
                                        <p:cTn id="30" dur="750" fill="hold"/>
                                        <p:tgtEl>
                                          <p:spTgt spid="12290">
                                            <p:txEl>
                                              <p:pRg st="5" end="5"/>
                                            </p:txEl>
                                          </p:spTgt>
                                        </p:tgtEl>
                                        <p:attrNameLst>
                                          <p:attrName>ppt_x</p:attrName>
                                        </p:attrNameLst>
                                      </p:cBhvr>
                                      <p:tavLst>
                                        <p:tav tm="0">
                                          <p:val>
                                            <p:strVal val="#ppt_x"/>
                                          </p:val>
                                        </p:tav>
                                        <p:tav tm="100000">
                                          <p:val>
                                            <p:strVal val="#ppt_x"/>
                                          </p:val>
                                        </p:tav>
                                      </p:tavLst>
                                    </p:anim>
                                    <p:anim calcmode="lin" valueType="num">
                                      <p:cBhvr>
                                        <p:cTn id="31" dur="750" fill="hold"/>
                                        <p:tgtEl>
                                          <p:spTgt spid="12290">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290">
                                            <p:txEl>
                                              <p:pRg st="7" end="7"/>
                                            </p:txEl>
                                          </p:spTgt>
                                        </p:tgtEl>
                                        <p:attrNameLst>
                                          <p:attrName>style.visibility</p:attrName>
                                        </p:attrNameLst>
                                      </p:cBhvr>
                                      <p:to>
                                        <p:strVal val="visible"/>
                                      </p:to>
                                    </p:set>
                                    <p:animEffect transition="in" filter="fade">
                                      <p:cBhvr>
                                        <p:cTn id="34" dur="750"/>
                                        <p:tgtEl>
                                          <p:spTgt spid="12290">
                                            <p:txEl>
                                              <p:pRg st="7" end="7"/>
                                            </p:txEl>
                                          </p:spTgt>
                                        </p:tgtEl>
                                      </p:cBhvr>
                                    </p:animEffect>
                                    <p:anim calcmode="lin" valueType="num">
                                      <p:cBhvr>
                                        <p:cTn id="35" dur="750" fill="hold"/>
                                        <p:tgtEl>
                                          <p:spTgt spid="12290">
                                            <p:txEl>
                                              <p:pRg st="7" end="7"/>
                                            </p:txEl>
                                          </p:spTgt>
                                        </p:tgtEl>
                                        <p:attrNameLst>
                                          <p:attrName>ppt_x</p:attrName>
                                        </p:attrNameLst>
                                      </p:cBhvr>
                                      <p:tavLst>
                                        <p:tav tm="0">
                                          <p:val>
                                            <p:strVal val="#ppt_x"/>
                                          </p:val>
                                        </p:tav>
                                        <p:tav tm="100000">
                                          <p:val>
                                            <p:strVal val="#ppt_x"/>
                                          </p:val>
                                        </p:tav>
                                      </p:tavLst>
                                    </p:anim>
                                    <p:anim calcmode="lin" valueType="num">
                                      <p:cBhvr>
                                        <p:cTn id="36" dur="750" fill="hold"/>
                                        <p:tgtEl>
                                          <p:spTgt spid="12290">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290">
                                            <p:txEl>
                                              <p:pRg st="8" end="8"/>
                                            </p:txEl>
                                          </p:spTgt>
                                        </p:tgtEl>
                                        <p:attrNameLst>
                                          <p:attrName>style.visibility</p:attrName>
                                        </p:attrNameLst>
                                      </p:cBhvr>
                                      <p:to>
                                        <p:strVal val="visible"/>
                                      </p:to>
                                    </p:set>
                                    <p:animEffect transition="in" filter="fade">
                                      <p:cBhvr>
                                        <p:cTn id="39" dur="750"/>
                                        <p:tgtEl>
                                          <p:spTgt spid="12290">
                                            <p:txEl>
                                              <p:pRg st="8" end="8"/>
                                            </p:txEl>
                                          </p:spTgt>
                                        </p:tgtEl>
                                      </p:cBhvr>
                                    </p:animEffect>
                                    <p:anim calcmode="lin" valueType="num">
                                      <p:cBhvr>
                                        <p:cTn id="40" dur="750" fill="hold"/>
                                        <p:tgtEl>
                                          <p:spTgt spid="12290">
                                            <p:txEl>
                                              <p:pRg st="8" end="8"/>
                                            </p:txEl>
                                          </p:spTgt>
                                        </p:tgtEl>
                                        <p:attrNameLst>
                                          <p:attrName>ppt_x</p:attrName>
                                        </p:attrNameLst>
                                      </p:cBhvr>
                                      <p:tavLst>
                                        <p:tav tm="0">
                                          <p:val>
                                            <p:strVal val="#ppt_x"/>
                                          </p:val>
                                        </p:tav>
                                        <p:tav tm="100000">
                                          <p:val>
                                            <p:strVal val="#ppt_x"/>
                                          </p:val>
                                        </p:tav>
                                      </p:tavLst>
                                    </p:anim>
                                    <p:anim calcmode="lin" valueType="num">
                                      <p:cBhvr>
                                        <p:cTn id="41" dur="750" fill="hold"/>
                                        <p:tgtEl>
                                          <p:spTgt spid="12290">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290">
                                            <p:txEl>
                                              <p:pRg st="9" end="9"/>
                                            </p:txEl>
                                          </p:spTgt>
                                        </p:tgtEl>
                                        <p:attrNameLst>
                                          <p:attrName>style.visibility</p:attrName>
                                        </p:attrNameLst>
                                      </p:cBhvr>
                                      <p:to>
                                        <p:strVal val="visible"/>
                                      </p:to>
                                    </p:set>
                                    <p:animEffect transition="in" filter="fade">
                                      <p:cBhvr>
                                        <p:cTn id="44" dur="750"/>
                                        <p:tgtEl>
                                          <p:spTgt spid="12290">
                                            <p:txEl>
                                              <p:pRg st="9" end="9"/>
                                            </p:txEl>
                                          </p:spTgt>
                                        </p:tgtEl>
                                      </p:cBhvr>
                                    </p:animEffect>
                                    <p:anim calcmode="lin" valueType="num">
                                      <p:cBhvr>
                                        <p:cTn id="45" dur="750" fill="hold"/>
                                        <p:tgtEl>
                                          <p:spTgt spid="12290">
                                            <p:txEl>
                                              <p:pRg st="9" end="9"/>
                                            </p:txEl>
                                          </p:spTgt>
                                        </p:tgtEl>
                                        <p:attrNameLst>
                                          <p:attrName>ppt_x</p:attrName>
                                        </p:attrNameLst>
                                      </p:cBhvr>
                                      <p:tavLst>
                                        <p:tav tm="0">
                                          <p:val>
                                            <p:strVal val="#ppt_x"/>
                                          </p:val>
                                        </p:tav>
                                        <p:tav tm="100000">
                                          <p:val>
                                            <p:strVal val="#ppt_x"/>
                                          </p:val>
                                        </p:tav>
                                      </p:tavLst>
                                    </p:anim>
                                    <p:anim calcmode="lin" valueType="num">
                                      <p:cBhvr>
                                        <p:cTn id="46" dur="750" fill="hold"/>
                                        <p:tgtEl>
                                          <p:spTgt spid="1229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12291"/>
                                        </p:tgtEl>
                                        <p:attrNameLst>
                                          <p:attrName>style.visibility</p:attrName>
                                        </p:attrNameLst>
                                      </p:cBhvr>
                                      <p:to>
                                        <p:strVal val="visible"/>
                                      </p:to>
                                    </p:set>
                                    <p:animEffect transition="in" filter="randombar(vertical)">
                                      <p:cBhvr>
                                        <p:cTn id="5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57200" y="944565"/>
            <a:ext cx="8229600" cy="4930775"/>
          </a:xfrm>
        </p:spPr>
        <p:txBody>
          <a:bodyPr>
            <a:normAutofit lnSpcReduction="10000"/>
          </a:bodyPr>
          <a:lstStyle/>
          <a:p>
            <a:pPr>
              <a:buSzPct val="100000"/>
              <a:buFont typeface="Wingdings" panose="05000000000000000000" pitchFamily="2" charset="2"/>
              <a:buChar char="n"/>
            </a:pPr>
            <a:r>
              <a:rPr lang="zh-CN" altLang="en-US" sz="2400" dirty="0">
                <a:solidFill>
                  <a:schemeClr val="bg1"/>
                </a:solidFill>
                <a:latin typeface="微软雅黑" panose="020B0503020204020204" pitchFamily="34" charset="-122"/>
                <a:ea typeface="微软雅黑" panose="020B0503020204020204" pitchFamily="34" charset="-122"/>
              </a:rPr>
              <a:t>内部变量说明</a:t>
            </a:r>
          </a:p>
          <a:p>
            <a:pPr>
              <a:buSzPct val="100000"/>
              <a:buFont typeface="Wingdings" panose="05000000000000000000" pitchFamily="2" charset="2"/>
              <a:buNone/>
            </a:pPr>
            <a:r>
              <a:rPr lang="zh-CN" altLang="en-US" sz="2400" dirty="0">
                <a:solidFill>
                  <a:srgbClr val="0066FF"/>
                </a:solidFill>
                <a:latin typeface="微软雅黑" panose="020B0503020204020204" pitchFamily="34" charset="-122"/>
                <a:ea typeface="微软雅黑" panose="020B0503020204020204" pitchFamily="34" charset="-122"/>
              </a:rPr>
              <a:t>	</a:t>
            </a:r>
            <a:r>
              <a:rPr lang="zh-CN" altLang="en-US" sz="2400" dirty="0">
                <a:solidFill>
                  <a:srgbClr val="993300"/>
                </a:solidFill>
                <a:latin typeface="微软雅黑" panose="020B0503020204020204" pitchFamily="34" charset="-122"/>
                <a:ea typeface="微软雅黑" panose="020B0503020204020204" pitchFamily="34" charset="-122"/>
              </a:rPr>
              <a:t>在模块中与端口有关的变量，有reg和wire类型。期声明格式如下：</a:t>
            </a:r>
          </a:p>
          <a:p>
            <a:pPr>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reg [位宽-1:0] 变量1，变量2，...；</a:t>
            </a:r>
          </a:p>
          <a:p>
            <a:pPr>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wire[位宽-1:0]变量1,变量2，...；</a:t>
            </a:r>
          </a:p>
          <a:p>
            <a:pPr>
              <a:buSzPct val="100000"/>
              <a:buFont typeface="Wingdings" panose="05000000000000000000" pitchFamily="2" charset="2"/>
              <a:buNone/>
            </a:pPr>
            <a:endParaRPr lang="zh-CN" altLang="en-US" sz="2400" dirty="0">
              <a:solidFill>
                <a:srgbClr val="993300"/>
              </a:solidFill>
              <a:latin typeface="微软雅黑" panose="020B0503020204020204" pitchFamily="34" charset="-122"/>
              <a:ea typeface="微软雅黑" panose="020B0503020204020204" pitchFamily="34" charset="-122"/>
            </a:endParaRPr>
          </a:p>
          <a:p>
            <a:pPr>
              <a:buSzPct val="10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或  </a:t>
            </a:r>
            <a:r>
              <a:rPr lang="zh-CN" altLang="en-US" sz="2400" dirty="0">
                <a:solidFill>
                  <a:srgbClr val="993300"/>
                </a:solidFill>
                <a:latin typeface="微软雅黑" panose="020B0503020204020204" pitchFamily="34" charset="-122"/>
                <a:ea typeface="微软雅黑" panose="020B0503020204020204" pitchFamily="34" charset="-122"/>
              </a:rPr>
              <a:t>reg [位宽-1:0] 变量1；</a:t>
            </a:r>
          </a:p>
          <a:p>
            <a:pPr>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reg [位宽-1:0]变量2；</a:t>
            </a:r>
          </a:p>
          <a:p>
            <a:pPr>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wire[位宽-1:0]变量1；</a:t>
            </a:r>
          </a:p>
          <a:p>
            <a:pPr>
              <a:buSzPct val="100000"/>
              <a:buFont typeface="Wingdings" panose="05000000000000000000" pitchFamily="2" charset="2"/>
              <a:buNone/>
            </a:pPr>
            <a:r>
              <a:rPr lang="zh-CN" altLang="en-US" sz="2400" dirty="0">
                <a:solidFill>
                  <a:srgbClr val="993300"/>
                </a:solidFill>
                <a:latin typeface="微软雅黑" panose="020B0503020204020204" pitchFamily="34" charset="-122"/>
                <a:ea typeface="微软雅黑" panose="020B0503020204020204" pitchFamily="34" charset="-122"/>
              </a:rPr>
              <a:t>	  wire[位宽-1:0]变量2；</a:t>
            </a:r>
          </a:p>
        </p:txBody>
      </p:sp>
      <p:sp>
        <p:nvSpPr>
          <p:cNvPr id="5" name="灯片编号占位符 5"/>
          <p:cNvSpPr>
            <a:spLocks noGrp="1"/>
          </p:cNvSpPr>
          <p:nvPr>
            <p:ph type="sldNum" sz="quarter" idx="12"/>
          </p:nvPr>
        </p:nvSpPr>
        <p:spPr/>
        <p:txBody>
          <a:bodyPr/>
          <a:lstStyle/>
          <a:p>
            <a:fld id="{4F6BD98C-0B11-49EF-99B6-B813DF6981A7}" type="slidenum">
              <a:rPr lang="zh-CN" altLang="en-US"/>
              <a:pPr/>
              <a:t>13</a:t>
            </a:fld>
            <a:endParaRPr lang="en-US" altLang="zh-CN" dirty="0"/>
          </a:p>
        </p:txBody>
      </p:sp>
      <p:sp>
        <p:nvSpPr>
          <p:cNvPr id="13315" name="Text Box 3"/>
          <p:cNvSpPr txBox="1">
            <a:spLocks noChangeArrowheads="1"/>
          </p:cNvSpPr>
          <p:nvPr/>
        </p:nvSpPr>
        <p:spPr bwMode="auto">
          <a:xfrm>
            <a:off x="4500563" y="4222018"/>
            <a:ext cx="2160587"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FF0000"/>
                </a:solidFill>
              </a:rPr>
              <a:t>推荐这种写法</a:t>
            </a:r>
          </a:p>
        </p:txBody>
      </p:sp>
      <p:sp>
        <p:nvSpPr>
          <p:cNvPr id="2" name="日期占位符 1"/>
          <p:cNvSpPr>
            <a:spLocks noGrp="1"/>
          </p:cNvSpPr>
          <p:nvPr>
            <p:ph type="dt" sz="half" idx="10"/>
          </p:nvPr>
        </p:nvSpPr>
        <p:spPr/>
        <p:txBody>
          <a:bodyPr/>
          <a:lstStyle/>
          <a:p>
            <a:fld id="{168E68DC-D1F5-4569-8D42-E97714318C41}"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fade">
                                      <p:cBhvr>
                                        <p:cTn id="7" dur="500"/>
                                        <p:tgtEl>
                                          <p:spTgt spid="13314">
                                            <p:txEl>
                                              <p:pRg st="0" end="0"/>
                                            </p:txEl>
                                          </p:spTgt>
                                        </p:tgtEl>
                                      </p:cBhvr>
                                    </p:animEffect>
                                    <p:anim calcmode="lin" valueType="num">
                                      <p:cBhvr>
                                        <p:cTn id="8"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3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4">
                                            <p:txEl>
                                              <p:pRg st="1" end="1"/>
                                            </p:txEl>
                                          </p:spTgt>
                                        </p:tgtEl>
                                        <p:attrNameLst>
                                          <p:attrName>style.visibility</p:attrName>
                                        </p:attrNameLst>
                                      </p:cBhvr>
                                      <p:to>
                                        <p:strVal val="visible"/>
                                      </p:to>
                                    </p:set>
                                    <p:animEffect transition="in" filter="fade">
                                      <p:cBhvr>
                                        <p:cTn id="14" dur="500"/>
                                        <p:tgtEl>
                                          <p:spTgt spid="13314">
                                            <p:txEl>
                                              <p:pRg st="1" end="1"/>
                                            </p:txEl>
                                          </p:spTgt>
                                        </p:tgtEl>
                                      </p:cBhvr>
                                    </p:animEffect>
                                    <p:anim calcmode="lin" valueType="num">
                                      <p:cBhvr>
                                        <p:cTn id="15"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33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4">
                                            <p:txEl>
                                              <p:pRg st="2" end="2"/>
                                            </p:txEl>
                                          </p:spTgt>
                                        </p:tgtEl>
                                        <p:attrNameLst>
                                          <p:attrName>style.visibility</p:attrName>
                                        </p:attrNameLst>
                                      </p:cBhvr>
                                      <p:to>
                                        <p:strVal val="visible"/>
                                      </p:to>
                                    </p:set>
                                    <p:animEffect transition="in" filter="fade">
                                      <p:cBhvr>
                                        <p:cTn id="21" dur="500"/>
                                        <p:tgtEl>
                                          <p:spTgt spid="13314">
                                            <p:txEl>
                                              <p:pRg st="2" end="2"/>
                                            </p:txEl>
                                          </p:spTgt>
                                        </p:tgtEl>
                                      </p:cBhvr>
                                    </p:animEffect>
                                    <p:anim calcmode="lin" valueType="num">
                                      <p:cBhvr>
                                        <p:cTn id="22"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33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314">
                                            <p:txEl>
                                              <p:pRg st="3" end="3"/>
                                            </p:txEl>
                                          </p:spTgt>
                                        </p:tgtEl>
                                        <p:attrNameLst>
                                          <p:attrName>style.visibility</p:attrName>
                                        </p:attrNameLst>
                                      </p:cBhvr>
                                      <p:to>
                                        <p:strVal val="visible"/>
                                      </p:to>
                                    </p:set>
                                    <p:animEffect transition="in" filter="fade">
                                      <p:cBhvr>
                                        <p:cTn id="28" dur="500"/>
                                        <p:tgtEl>
                                          <p:spTgt spid="13314">
                                            <p:txEl>
                                              <p:pRg st="3" end="3"/>
                                            </p:txEl>
                                          </p:spTgt>
                                        </p:tgtEl>
                                      </p:cBhvr>
                                    </p:animEffect>
                                    <p:anim calcmode="lin" valueType="num">
                                      <p:cBhvr>
                                        <p:cTn id="29"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33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314">
                                            <p:txEl>
                                              <p:pRg st="5" end="5"/>
                                            </p:txEl>
                                          </p:spTgt>
                                        </p:tgtEl>
                                        <p:attrNameLst>
                                          <p:attrName>style.visibility</p:attrName>
                                        </p:attrNameLst>
                                      </p:cBhvr>
                                      <p:to>
                                        <p:strVal val="visible"/>
                                      </p:to>
                                    </p:set>
                                    <p:animEffect transition="in" filter="fade">
                                      <p:cBhvr>
                                        <p:cTn id="35" dur="500"/>
                                        <p:tgtEl>
                                          <p:spTgt spid="13314">
                                            <p:txEl>
                                              <p:pRg st="5" end="5"/>
                                            </p:txEl>
                                          </p:spTgt>
                                        </p:tgtEl>
                                      </p:cBhvr>
                                    </p:animEffect>
                                    <p:anim calcmode="lin" valueType="num">
                                      <p:cBhvr>
                                        <p:cTn id="36" dur="5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133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314">
                                            <p:txEl>
                                              <p:pRg st="6" end="6"/>
                                            </p:txEl>
                                          </p:spTgt>
                                        </p:tgtEl>
                                        <p:attrNameLst>
                                          <p:attrName>style.visibility</p:attrName>
                                        </p:attrNameLst>
                                      </p:cBhvr>
                                      <p:to>
                                        <p:strVal val="visible"/>
                                      </p:to>
                                    </p:set>
                                    <p:animEffect transition="in" filter="fade">
                                      <p:cBhvr>
                                        <p:cTn id="42" dur="500"/>
                                        <p:tgtEl>
                                          <p:spTgt spid="13314">
                                            <p:txEl>
                                              <p:pRg st="6" end="6"/>
                                            </p:txEl>
                                          </p:spTgt>
                                        </p:tgtEl>
                                      </p:cBhvr>
                                    </p:animEffect>
                                    <p:anim calcmode="lin" valueType="num">
                                      <p:cBhvr>
                                        <p:cTn id="43"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133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314">
                                            <p:txEl>
                                              <p:pRg st="7" end="7"/>
                                            </p:txEl>
                                          </p:spTgt>
                                        </p:tgtEl>
                                        <p:attrNameLst>
                                          <p:attrName>style.visibility</p:attrName>
                                        </p:attrNameLst>
                                      </p:cBhvr>
                                      <p:to>
                                        <p:strVal val="visible"/>
                                      </p:to>
                                    </p:set>
                                    <p:animEffect transition="in" filter="fade">
                                      <p:cBhvr>
                                        <p:cTn id="49" dur="500"/>
                                        <p:tgtEl>
                                          <p:spTgt spid="13314">
                                            <p:txEl>
                                              <p:pRg st="7" end="7"/>
                                            </p:txEl>
                                          </p:spTgt>
                                        </p:tgtEl>
                                      </p:cBhvr>
                                    </p:animEffect>
                                    <p:anim calcmode="lin" valueType="num">
                                      <p:cBhvr>
                                        <p:cTn id="50"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1331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314">
                                            <p:txEl>
                                              <p:pRg st="8" end="8"/>
                                            </p:txEl>
                                          </p:spTgt>
                                        </p:tgtEl>
                                        <p:attrNameLst>
                                          <p:attrName>style.visibility</p:attrName>
                                        </p:attrNameLst>
                                      </p:cBhvr>
                                      <p:to>
                                        <p:strVal val="visible"/>
                                      </p:to>
                                    </p:set>
                                    <p:animEffect transition="in" filter="fade">
                                      <p:cBhvr>
                                        <p:cTn id="56" dur="500"/>
                                        <p:tgtEl>
                                          <p:spTgt spid="13314">
                                            <p:txEl>
                                              <p:pRg st="8" end="8"/>
                                            </p:txEl>
                                          </p:spTgt>
                                        </p:tgtEl>
                                      </p:cBhvr>
                                    </p:animEffect>
                                    <p:anim calcmode="lin" valueType="num">
                                      <p:cBhvr>
                                        <p:cTn id="57"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13314">
                                            <p:txEl>
                                              <p:pRg st="8" end="8"/>
                                            </p:txEl>
                                          </p:spTgt>
                                        </p:tgtEl>
                                        <p:attrNameLst>
                                          <p:attrName>ppt_y</p:attrName>
                                        </p:attrNameLst>
                                      </p:cBhvr>
                                      <p:tavLst>
                                        <p:tav tm="0">
                                          <p:val>
                                            <p:strVal val="#ppt_y+.1"/>
                                          </p:val>
                                        </p:tav>
                                        <p:tav tm="100000">
                                          <p:val>
                                            <p:strVal val="#ppt_y"/>
                                          </p:val>
                                        </p:tav>
                                      </p:tavLst>
                                    </p:anim>
                                  </p:childTnLst>
                                </p:cTn>
                              </p:par>
                            </p:childTnLst>
                          </p:cTn>
                        </p:par>
                        <p:par>
                          <p:cTn id="59" fill="hold">
                            <p:stCondLst>
                              <p:cond delay="500"/>
                            </p:stCondLst>
                            <p:childTnLst>
                              <p:par>
                                <p:cTn id="60" presetID="42" presetClass="entr" presetSubtype="0" fill="hold" grpId="0" nodeType="afterEffect">
                                  <p:stCondLst>
                                    <p:cond delay="0"/>
                                  </p:stCondLst>
                                  <p:childTnLst>
                                    <p:set>
                                      <p:cBhvr>
                                        <p:cTn id="61" dur="1" fill="hold">
                                          <p:stCondLst>
                                            <p:cond delay="0"/>
                                          </p:stCondLst>
                                        </p:cTn>
                                        <p:tgtEl>
                                          <p:spTgt spid="13315"/>
                                        </p:tgtEl>
                                        <p:attrNameLst>
                                          <p:attrName>style.visibility</p:attrName>
                                        </p:attrNameLst>
                                      </p:cBhvr>
                                      <p:to>
                                        <p:strVal val="visible"/>
                                      </p:to>
                                    </p:set>
                                    <p:animEffect transition="in" filter="fade">
                                      <p:cBhvr>
                                        <p:cTn id="62" dur="1000"/>
                                        <p:tgtEl>
                                          <p:spTgt spid="13315"/>
                                        </p:tgtEl>
                                      </p:cBhvr>
                                    </p:animEffect>
                                    <p:anim calcmode="lin" valueType="num">
                                      <p:cBhvr>
                                        <p:cTn id="63" dur="1000" fill="hold"/>
                                        <p:tgtEl>
                                          <p:spTgt spid="13315"/>
                                        </p:tgtEl>
                                        <p:attrNameLst>
                                          <p:attrName>ppt_x</p:attrName>
                                        </p:attrNameLst>
                                      </p:cBhvr>
                                      <p:tavLst>
                                        <p:tav tm="0">
                                          <p:val>
                                            <p:strVal val="#ppt_x"/>
                                          </p:val>
                                        </p:tav>
                                        <p:tav tm="100000">
                                          <p:val>
                                            <p:strVal val="#ppt_x"/>
                                          </p:val>
                                        </p:tav>
                                      </p:tavLst>
                                    </p:anim>
                                    <p:anim calcmode="lin" valueType="num">
                                      <p:cBhvr>
                                        <p:cTn id="64"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457200" y="548680"/>
            <a:ext cx="8686800" cy="2304033"/>
          </a:xfrm>
        </p:spPr>
        <p:txBody>
          <a:bodyPr/>
          <a:lstStyle/>
          <a:p>
            <a:pPr>
              <a:buSzPct val="100000"/>
              <a:buFont typeface="Wingdings" panose="05000000000000000000" pitchFamily="2" charset="2"/>
              <a:buChar char="n"/>
            </a:pPr>
            <a:r>
              <a:rPr lang="zh-CN" altLang="en-US" sz="2400" dirty="0">
                <a:solidFill>
                  <a:schemeClr val="bg1"/>
                </a:solidFill>
              </a:rPr>
              <a:t>功能定义</a:t>
            </a:r>
          </a:p>
          <a:p>
            <a:pPr>
              <a:buSzPct val="100000"/>
              <a:buFont typeface="Wingdings" panose="05000000000000000000" pitchFamily="2" charset="2"/>
              <a:buNone/>
            </a:pPr>
            <a:r>
              <a:rPr lang="zh-CN" altLang="en-US" sz="2100" dirty="0">
                <a:solidFill>
                  <a:srgbClr val="FFFFFF"/>
                </a:solidFill>
              </a:rPr>
              <a:t>	       功能定义部分是模块中最重要的部分，有三种方法可以产生逻辑功能，我们只讲常用的两种。</a:t>
            </a:r>
          </a:p>
          <a:p>
            <a:pPr>
              <a:buSzPct val="100000"/>
              <a:buFont typeface="Wingdings" panose="05000000000000000000" pitchFamily="2" charset="2"/>
              <a:buNone/>
            </a:pPr>
            <a:endParaRPr lang="zh-CN" altLang="en-US" sz="2100" dirty="0">
              <a:solidFill>
                <a:srgbClr val="993300"/>
              </a:solidFill>
            </a:endParaRPr>
          </a:p>
        </p:txBody>
      </p:sp>
      <p:sp>
        <p:nvSpPr>
          <p:cNvPr id="4" name="灯片编号占位符 5"/>
          <p:cNvSpPr>
            <a:spLocks noGrp="1"/>
          </p:cNvSpPr>
          <p:nvPr>
            <p:ph type="sldNum" sz="quarter" idx="12"/>
          </p:nvPr>
        </p:nvSpPr>
        <p:spPr/>
        <p:txBody>
          <a:bodyPr/>
          <a:lstStyle/>
          <a:p>
            <a:fld id="{DA903E13-5D93-44DF-92F9-E69C341889CB}" type="slidenum">
              <a:rPr lang="zh-CN" altLang="en-US"/>
              <a:pPr/>
              <a:t>14</a:t>
            </a:fld>
            <a:endParaRPr lang="en-US" altLang="zh-CN" dirty="0"/>
          </a:p>
        </p:txBody>
      </p:sp>
      <p:sp>
        <p:nvSpPr>
          <p:cNvPr id="2" name="日期占位符 1"/>
          <p:cNvSpPr>
            <a:spLocks noGrp="1"/>
          </p:cNvSpPr>
          <p:nvPr>
            <p:ph type="dt" sz="half" idx="10"/>
          </p:nvPr>
        </p:nvSpPr>
        <p:spPr/>
        <p:txBody>
          <a:bodyPr/>
          <a:lstStyle/>
          <a:p>
            <a:fld id="{272DCCC2-2BC7-489D-85B7-536600F7219C}" type="datetime1">
              <a:rPr lang="zh-CN" altLang="en-US" smtClean="0"/>
              <a:t>2024/4/8</a:t>
            </a:fld>
            <a:endParaRPr lang="zh-CN" altLang="en-US"/>
          </a:p>
        </p:txBody>
      </p:sp>
      <p:sp>
        <p:nvSpPr>
          <p:cNvPr id="6" name="Rectangle 2"/>
          <p:cNvSpPr txBox="1">
            <a:spLocks noChangeArrowheads="1"/>
          </p:cNvSpPr>
          <p:nvPr/>
        </p:nvSpPr>
        <p:spPr>
          <a:xfrm>
            <a:off x="457200" y="2852713"/>
            <a:ext cx="8229600" cy="3273450"/>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fontAlgn="auto">
              <a:buSzPct val="100000"/>
              <a:buFontTx/>
              <a:buNone/>
            </a:pPr>
            <a:r>
              <a:rPr lang="zh-CN" altLang="en-US" sz="2400" dirty="0">
                <a:solidFill>
                  <a:srgbClr val="0066FF"/>
                </a:solidFill>
              </a:rPr>
              <a:t>①</a:t>
            </a:r>
            <a:r>
              <a:rPr lang="zh-CN" altLang="en-US" sz="2400" dirty="0">
                <a:solidFill>
                  <a:srgbClr val="FFFFFF"/>
                </a:solidFill>
              </a:rPr>
              <a:t>用assign声明语句</a:t>
            </a:r>
          </a:p>
          <a:p>
            <a:pPr fontAlgn="auto">
              <a:buSzPct val="100000"/>
              <a:buFontTx/>
              <a:buNone/>
            </a:pPr>
            <a:r>
              <a:rPr lang="zh-CN" altLang="en-US" sz="2400" dirty="0">
                <a:solidFill>
                  <a:srgbClr val="993300"/>
                </a:solidFill>
              </a:rPr>
              <a:t>	如：assign a = b&amp;c；</a:t>
            </a:r>
          </a:p>
          <a:p>
            <a:pPr fontAlgn="auto">
              <a:buSzPct val="100000"/>
              <a:buFontTx/>
              <a:buNone/>
            </a:pPr>
            <a:r>
              <a:rPr lang="zh-CN" altLang="en-US" sz="2400" dirty="0">
                <a:solidFill>
                  <a:srgbClr val="993300"/>
                </a:solidFill>
              </a:rPr>
              <a:t>	这种方法很简单，只需要写一个assign，后面再加一个方程式即可，例子描述了一个与门。</a:t>
            </a:r>
          </a:p>
          <a:p>
            <a:pPr fontAlgn="auto">
              <a:buSzPct val="100000"/>
              <a:buFontTx/>
              <a:buNone/>
            </a:pPr>
            <a:endParaRPr lang="zh-CN" altLang="en-US" sz="2400" dirty="0">
              <a:solidFill>
                <a:srgbClr val="993300"/>
              </a:solidFill>
            </a:endParaRPr>
          </a:p>
          <a:p>
            <a:pPr fontAlgn="auto">
              <a:buSzPct val="100000"/>
              <a:buFontTx/>
              <a:buNone/>
            </a:pPr>
            <a:r>
              <a:rPr lang="zh-CN" altLang="en-US" sz="2400" dirty="0">
                <a:solidFill>
                  <a:srgbClr val="0066FF"/>
                </a:solidFill>
              </a:rPr>
              <a:t>②</a:t>
            </a:r>
            <a:r>
              <a:rPr lang="zh-CN" altLang="en-US" sz="2400" dirty="0">
                <a:solidFill>
                  <a:srgbClr val="FFFFFF"/>
                </a:solidFill>
              </a:rPr>
              <a:t>用always块</a:t>
            </a:r>
          </a:p>
          <a:p>
            <a:pPr fontAlgn="auto">
              <a:buSzPct val="100000"/>
              <a:buFontTx/>
              <a:buNone/>
            </a:pPr>
            <a:r>
              <a:rPr lang="zh-CN" altLang="en-US" sz="2400" dirty="0">
                <a:solidFill>
                  <a:srgbClr val="0066FF"/>
                </a:solidFill>
              </a:rPr>
              <a:t>	</a:t>
            </a:r>
            <a:r>
              <a:rPr lang="zh-CN" altLang="en-US" sz="2400" dirty="0">
                <a:solidFill>
                  <a:srgbClr val="993300"/>
                </a:solidFill>
              </a:rPr>
              <a:t>如：always@（posedge clk）</a:t>
            </a:r>
          </a:p>
          <a:p>
            <a:pPr fontAlgn="auto">
              <a:buSzPct val="100000"/>
              <a:buFontTx/>
              <a:buNone/>
            </a:pPr>
            <a:r>
              <a:rPr lang="zh-CN" altLang="en-US" sz="2400" dirty="0">
                <a:solidFill>
                  <a:srgbClr val="993300"/>
                </a:solidFill>
              </a:rPr>
              <a:t>		       a &lt;= b&amp;c；</a:t>
            </a:r>
          </a:p>
          <a:p>
            <a:pPr fontAlgn="auto">
              <a:buSzPct val="100000"/>
              <a:buFontTx/>
              <a:buNone/>
            </a:pPr>
            <a:r>
              <a:rPr lang="zh-CN" altLang="en-US" sz="2400" dirty="0">
                <a:solidFill>
                  <a:srgbClr val="993300"/>
                </a:solidFill>
              </a:rPr>
              <a:t>	例子描述了一个与门，但是只有在clk上升沿（posedge）时候b与c才会进行与。</a:t>
            </a:r>
          </a:p>
          <a:p>
            <a:pPr fontAlgn="auto">
              <a:buSzPct val="100000"/>
              <a:buFontTx/>
              <a:buNone/>
            </a:pPr>
            <a:endParaRPr lang="zh-CN" altLang="en-US" sz="2400" dirty="0">
              <a:solidFill>
                <a:srgbClr val="9933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fade">
                                      <p:cBhvr>
                                        <p:cTn id="7" dur="1000"/>
                                        <p:tgtEl>
                                          <p:spTgt spid="14338">
                                            <p:txEl>
                                              <p:pRg st="0" end="0"/>
                                            </p:txEl>
                                          </p:spTgt>
                                        </p:tgtEl>
                                      </p:cBhvr>
                                    </p:animEffect>
                                    <p:anim calcmode="lin" valueType="num">
                                      <p:cBhvr>
                                        <p:cTn id="8" dur="1000" fill="hold"/>
                                        <p:tgtEl>
                                          <p:spTgt spid="143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8">
                                            <p:txEl>
                                              <p:pRg st="1" end="1"/>
                                            </p:txEl>
                                          </p:spTgt>
                                        </p:tgtEl>
                                        <p:attrNameLst>
                                          <p:attrName>style.visibility</p:attrName>
                                        </p:attrNameLst>
                                      </p:cBhvr>
                                      <p:to>
                                        <p:strVal val="visible"/>
                                      </p:to>
                                    </p:set>
                                    <p:animEffect transition="in" filter="fade">
                                      <p:cBhvr>
                                        <p:cTn id="14" dur="1000"/>
                                        <p:tgtEl>
                                          <p:spTgt spid="14338">
                                            <p:txEl>
                                              <p:pRg st="1" end="1"/>
                                            </p:txEl>
                                          </p:spTgt>
                                        </p:tgtEl>
                                      </p:cBhvr>
                                    </p:animEffect>
                                    <p:anim calcmode="lin" valueType="num">
                                      <p:cBhvr>
                                        <p:cTn id="15" dur="10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477090" y="428626"/>
            <a:ext cx="6870379" cy="1124744"/>
          </a:xfrm>
        </p:spPr>
        <p:txBody>
          <a:bodyPr>
            <a:noAutofit/>
          </a:bodyPr>
          <a:lstStyle/>
          <a:p>
            <a:pPr>
              <a:buFontTx/>
              <a:buNone/>
            </a:pPr>
            <a:r>
              <a:rPr lang="zh-CN" altLang="en-US" sz="2800" dirty="0">
                <a:solidFill>
                  <a:srgbClr val="FFFFFF"/>
                </a:solidFill>
              </a:rPr>
              <a:t>assign与always的区别：</a:t>
            </a:r>
          </a:p>
          <a:p>
            <a:pPr>
              <a:buFontTx/>
              <a:buNone/>
            </a:pPr>
            <a:r>
              <a:rPr lang="zh-CN" altLang="en-US" sz="1200" dirty="0">
                <a:solidFill>
                  <a:srgbClr val="0066FF"/>
                </a:solidFill>
              </a:rPr>
              <a:t>	</a:t>
            </a:r>
          </a:p>
        </p:txBody>
      </p:sp>
      <p:sp>
        <p:nvSpPr>
          <p:cNvPr id="62" name="灯片编号占位符 5"/>
          <p:cNvSpPr>
            <a:spLocks noGrp="1"/>
          </p:cNvSpPr>
          <p:nvPr>
            <p:ph type="sldNum" sz="quarter" idx="12"/>
          </p:nvPr>
        </p:nvSpPr>
        <p:spPr/>
        <p:txBody>
          <a:bodyPr/>
          <a:lstStyle/>
          <a:p>
            <a:fld id="{FA8EC840-3C8D-4157-B71B-60A0145A91FC}" type="slidenum">
              <a:rPr lang="zh-CN" altLang="en-US"/>
              <a:pPr/>
              <a:t>15</a:t>
            </a:fld>
            <a:endParaRPr lang="en-US" altLang="zh-CN" dirty="0"/>
          </a:p>
        </p:txBody>
      </p:sp>
      <p:grpSp>
        <p:nvGrpSpPr>
          <p:cNvPr id="3" name="组合 2"/>
          <p:cNvGrpSpPr/>
          <p:nvPr/>
        </p:nvGrpSpPr>
        <p:grpSpPr>
          <a:xfrm>
            <a:off x="1260475" y="1989138"/>
            <a:ext cx="6616700" cy="522287"/>
            <a:chOff x="1260475" y="1989138"/>
            <a:chExt cx="6616700" cy="522287"/>
          </a:xfrm>
        </p:grpSpPr>
        <p:grpSp>
          <p:nvGrpSpPr>
            <p:cNvPr id="16387" name="Group 3"/>
            <p:cNvGrpSpPr>
              <a:grpSpLocks/>
            </p:cNvGrpSpPr>
            <p:nvPr/>
          </p:nvGrpSpPr>
          <p:grpSpPr bwMode="auto">
            <a:xfrm>
              <a:off x="2051050" y="1989138"/>
              <a:ext cx="5826125" cy="522287"/>
              <a:chOff x="0" y="0"/>
              <a:chExt cx="9173" cy="822"/>
            </a:xfrm>
          </p:grpSpPr>
          <p:graphicFrame>
            <p:nvGraphicFramePr>
              <p:cNvPr id="16388" name="Object 4"/>
              <p:cNvGraphicFramePr>
                <a:graphicFrameLocks noChangeAspect="1"/>
              </p:cNvGraphicFramePr>
              <p:nvPr/>
            </p:nvGraphicFramePr>
            <p:xfrm>
              <a:off x="113" y="482"/>
              <a:ext cx="1440" cy="340"/>
            </p:xfrm>
            <a:graphic>
              <a:graphicData uri="http://schemas.openxmlformats.org/presentationml/2006/ole">
                <mc:AlternateContent xmlns:mc="http://schemas.openxmlformats.org/markup-compatibility/2006">
                  <mc:Choice xmlns:v="urn:schemas-microsoft-com:vml" Requires="v">
                    <p:oleObj spid="_x0000_s16452" r:id="rId3" imgW="916159" imgH="216297" progId="Equation.3">
                      <p:embed/>
                    </p:oleObj>
                  </mc:Choice>
                  <mc:Fallback>
                    <p:oleObj r:id="rId3" imgW="916159" imgH="2162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482"/>
                            <a:ext cx="144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89" name="Group 5"/>
              <p:cNvGrpSpPr>
                <a:grpSpLocks/>
              </p:cNvGrpSpPr>
              <p:nvPr/>
            </p:nvGrpSpPr>
            <p:grpSpPr bwMode="auto">
              <a:xfrm>
                <a:off x="833" y="0"/>
                <a:ext cx="1668" cy="821"/>
                <a:chOff x="0" y="0"/>
                <a:chExt cx="1668" cy="821"/>
              </a:xfrm>
            </p:grpSpPr>
            <p:sp>
              <p:nvSpPr>
                <p:cNvPr id="16390" name="Line 6"/>
                <p:cNvSpPr>
                  <a:spLocks noChangeShapeType="1"/>
                </p:cNvSpPr>
                <p:nvPr/>
              </p:nvSpPr>
              <p:spPr bwMode="auto">
                <a:xfrm>
                  <a:off x="0" y="0"/>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Line 7"/>
                <p:cNvSpPr>
                  <a:spLocks noChangeShapeType="1"/>
                </p:cNvSpPr>
                <p:nvPr/>
              </p:nvSpPr>
              <p:spPr bwMode="auto">
                <a:xfrm flipV="1">
                  <a:off x="833"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Line 8"/>
                <p:cNvSpPr>
                  <a:spLocks noChangeShapeType="1"/>
                </p:cNvSpPr>
                <p:nvPr/>
              </p:nvSpPr>
              <p:spPr bwMode="auto">
                <a:xfrm>
                  <a:off x="834" y="821"/>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3" name="Line 9"/>
                <p:cNvSpPr>
                  <a:spLocks noChangeShapeType="1"/>
                </p:cNvSpPr>
                <p:nvPr/>
              </p:nvSpPr>
              <p:spPr bwMode="auto">
                <a:xfrm flipV="1">
                  <a:off x="0"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94" name="Line 10"/>
              <p:cNvSpPr>
                <a:spLocks noChangeShapeType="1"/>
              </p:cNvSpPr>
              <p:nvPr/>
            </p:nvSpPr>
            <p:spPr bwMode="auto">
              <a:xfrm>
                <a:off x="0" y="822"/>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95" name="Group 11"/>
              <p:cNvGrpSpPr>
                <a:grpSpLocks/>
              </p:cNvGrpSpPr>
              <p:nvPr/>
            </p:nvGrpSpPr>
            <p:grpSpPr bwMode="auto">
              <a:xfrm>
                <a:off x="2501" y="0"/>
                <a:ext cx="1668" cy="821"/>
                <a:chOff x="0" y="0"/>
                <a:chExt cx="1668" cy="821"/>
              </a:xfrm>
            </p:grpSpPr>
            <p:sp>
              <p:nvSpPr>
                <p:cNvPr id="16396" name="Line 12"/>
                <p:cNvSpPr>
                  <a:spLocks noChangeShapeType="1"/>
                </p:cNvSpPr>
                <p:nvPr/>
              </p:nvSpPr>
              <p:spPr bwMode="auto">
                <a:xfrm>
                  <a:off x="0" y="0"/>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ShapeType="1"/>
                </p:cNvSpPr>
                <p:nvPr/>
              </p:nvSpPr>
              <p:spPr bwMode="auto">
                <a:xfrm flipV="1">
                  <a:off x="833"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Line 14"/>
                <p:cNvSpPr>
                  <a:spLocks noChangeShapeType="1"/>
                </p:cNvSpPr>
                <p:nvPr/>
              </p:nvSpPr>
              <p:spPr bwMode="auto">
                <a:xfrm>
                  <a:off x="834" y="821"/>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Line 15"/>
                <p:cNvSpPr>
                  <a:spLocks noChangeShapeType="1"/>
                </p:cNvSpPr>
                <p:nvPr/>
              </p:nvSpPr>
              <p:spPr bwMode="auto">
                <a:xfrm flipV="1">
                  <a:off x="0"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0" name="Group 16"/>
              <p:cNvGrpSpPr>
                <a:grpSpLocks/>
              </p:cNvGrpSpPr>
              <p:nvPr/>
            </p:nvGrpSpPr>
            <p:grpSpPr bwMode="auto">
              <a:xfrm>
                <a:off x="4169" y="0"/>
                <a:ext cx="1668" cy="821"/>
                <a:chOff x="0" y="0"/>
                <a:chExt cx="1668" cy="821"/>
              </a:xfrm>
            </p:grpSpPr>
            <p:sp>
              <p:nvSpPr>
                <p:cNvPr id="16401" name="Line 17"/>
                <p:cNvSpPr>
                  <a:spLocks noChangeShapeType="1"/>
                </p:cNvSpPr>
                <p:nvPr/>
              </p:nvSpPr>
              <p:spPr bwMode="auto">
                <a:xfrm>
                  <a:off x="0" y="0"/>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Line 18"/>
                <p:cNvSpPr>
                  <a:spLocks noChangeShapeType="1"/>
                </p:cNvSpPr>
                <p:nvPr/>
              </p:nvSpPr>
              <p:spPr bwMode="auto">
                <a:xfrm flipV="1">
                  <a:off x="833"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3" name="Line 19"/>
                <p:cNvSpPr>
                  <a:spLocks noChangeShapeType="1"/>
                </p:cNvSpPr>
                <p:nvPr/>
              </p:nvSpPr>
              <p:spPr bwMode="auto">
                <a:xfrm>
                  <a:off x="834" y="821"/>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Line 20"/>
                <p:cNvSpPr>
                  <a:spLocks noChangeShapeType="1"/>
                </p:cNvSpPr>
                <p:nvPr/>
              </p:nvSpPr>
              <p:spPr bwMode="auto">
                <a:xfrm flipV="1">
                  <a:off x="0"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5" name="Group 21"/>
              <p:cNvGrpSpPr>
                <a:grpSpLocks/>
              </p:cNvGrpSpPr>
              <p:nvPr/>
            </p:nvGrpSpPr>
            <p:grpSpPr bwMode="auto">
              <a:xfrm>
                <a:off x="5837" y="0"/>
                <a:ext cx="1668" cy="821"/>
                <a:chOff x="0" y="0"/>
                <a:chExt cx="1668" cy="821"/>
              </a:xfrm>
            </p:grpSpPr>
            <p:sp>
              <p:nvSpPr>
                <p:cNvPr id="16406" name="Line 22"/>
                <p:cNvSpPr>
                  <a:spLocks noChangeShapeType="1"/>
                </p:cNvSpPr>
                <p:nvPr/>
              </p:nvSpPr>
              <p:spPr bwMode="auto">
                <a:xfrm>
                  <a:off x="0" y="0"/>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7" name="Line 23"/>
                <p:cNvSpPr>
                  <a:spLocks noChangeShapeType="1"/>
                </p:cNvSpPr>
                <p:nvPr/>
              </p:nvSpPr>
              <p:spPr bwMode="auto">
                <a:xfrm flipV="1">
                  <a:off x="833"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8" name="Line 24"/>
                <p:cNvSpPr>
                  <a:spLocks noChangeShapeType="1"/>
                </p:cNvSpPr>
                <p:nvPr/>
              </p:nvSpPr>
              <p:spPr bwMode="auto">
                <a:xfrm>
                  <a:off x="834" y="821"/>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9" name="Line 25"/>
                <p:cNvSpPr>
                  <a:spLocks noChangeShapeType="1"/>
                </p:cNvSpPr>
                <p:nvPr/>
              </p:nvSpPr>
              <p:spPr bwMode="auto">
                <a:xfrm flipV="1">
                  <a:off x="0"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10" name="Group 26"/>
              <p:cNvGrpSpPr>
                <a:grpSpLocks/>
              </p:cNvGrpSpPr>
              <p:nvPr/>
            </p:nvGrpSpPr>
            <p:grpSpPr bwMode="auto">
              <a:xfrm>
                <a:off x="7505" y="0"/>
                <a:ext cx="1668" cy="821"/>
                <a:chOff x="0" y="0"/>
                <a:chExt cx="1668" cy="821"/>
              </a:xfrm>
            </p:grpSpPr>
            <p:sp>
              <p:nvSpPr>
                <p:cNvPr id="16411" name="Line 27"/>
                <p:cNvSpPr>
                  <a:spLocks noChangeShapeType="1"/>
                </p:cNvSpPr>
                <p:nvPr/>
              </p:nvSpPr>
              <p:spPr bwMode="auto">
                <a:xfrm>
                  <a:off x="0" y="0"/>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2" name="Line 28"/>
                <p:cNvSpPr>
                  <a:spLocks noChangeShapeType="1"/>
                </p:cNvSpPr>
                <p:nvPr/>
              </p:nvSpPr>
              <p:spPr bwMode="auto">
                <a:xfrm flipV="1">
                  <a:off x="833"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3" name="Line 29"/>
                <p:cNvSpPr>
                  <a:spLocks noChangeShapeType="1"/>
                </p:cNvSpPr>
                <p:nvPr/>
              </p:nvSpPr>
              <p:spPr bwMode="auto">
                <a:xfrm>
                  <a:off x="834" y="821"/>
                  <a:ext cx="834" cy="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4" name="Line 30"/>
                <p:cNvSpPr>
                  <a:spLocks noChangeShapeType="1"/>
                </p:cNvSpPr>
                <p:nvPr/>
              </p:nvSpPr>
              <p:spPr bwMode="auto">
                <a:xfrm flipV="1">
                  <a:off x="0" y="0"/>
                  <a:ext cx="1" cy="821"/>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6415" name="Text Box 31"/>
            <p:cNvSpPr txBox="1">
              <a:spLocks noChangeArrowheads="1"/>
            </p:cNvSpPr>
            <p:nvPr/>
          </p:nvSpPr>
          <p:spPr bwMode="auto">
            <a:xfrm>
              <a:off x="1260475" y="20542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66FF"/>
                  </a:solidFill>
                </a:rPr>
                <a:t>clk</a:t>
              </a:r>
            </a:p>
          </p:txBody>
        </p:sp>
      </p:grpSp>
      <p:sp>
        <p:nvSpPr>
          <p:cNvPr id="16419" name="Line 35"/>
          <p:cNvSpPr>
            <a:spLocks noChangeShapeType="1"/>
          </p:cNvSpPr>
          <p:nvPr/>
        </p:nvSpPr>
        <p:spPr bwMode="auto">
          <a:xfrm>
            <a:off x="2580120" y="2369500"/>
            <a:ext cx="0" cy="3614738"/>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1" name="Line 37"/>
          <p:cNvSpPr>
            <a:spLocks noChangeShapeType="1"/>
          </p:cNvSpPr>
          <p:nvPr/>
        </p:nvSpPr>
        <p:spPr bwMode="auto">
          <a:xfrm>
            <a:off x="4716463" y="2327275"/>
            <a:ext cx="0" cy="3614738"/>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2" name="Line 38"/>
          <p:cNvSpPr>
            <a:spLocks noChangeShapeType="1"/>
          </p:cNvSpPr>
          <p:nvPr/>
        </p:nvSpPr>
        <p:spPr bwMode="auto">
          <a:xfrm>
            <a:off x="5764213" y="2327275"/>
            <a:ext cx="1587" cy="3614738"/>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3" name="Line 39"/>
          <p:cNvSpPr>
            <a:spLocks noChangeShapeType="1"/>
          </p:cNvSpPr>
          <p:nvPr/>
        </p:nvSpPr>
        <p:spPr bwMode="auto">
          <a:xfrm>
            <a:off x="6804025" y="2327275"/>
            <a:ext cx="1588" cy="3614738"/>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组合 3"/>
          <p:cNvGrpSpPr/>
          <p:nvPr/>
        </p:nvGrpSpPr>
        <p:grpSpPr>
          <a:xfrm>
            <a:off x="1260475" y="2727325"/>
            <a:ext cx="6616700" cy="669925"/>
            <a:chOff x="1260475" y="2727325"/>
            <a:chExt cx="6616700" cy="669925"/>
          </a:xfrm>
        </p:grpSpPr>
        <p:sp>
          <p:nvSpPr>
            <p:cNvPr id="16416" name="Text Box 32"/>
            <p:cNvSpPr txBox="1">
              <a:spLocks noChangeArrowheads="1"/>
            </p:cNvSpPr>
            <p:nvPr/>
          </p:nvSpPr>
          <p:spPr bwMode="auto">
            <a:xfrm>
              <a:off x="1260475" y="2925763"/>
              <a:ext cx="59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solidFill>
                    <a:srgbClr val="0066FF"/>
                  </a:solidFill>
                </a:rPr>
                <a:t> a</a:t>
              </a:r>
            </a:p>
          </p:txBody>
        </p:sp>
        <p:sp>
          <p:nvSpPr>
            <p:cNvPr id="16417" name="Line 33"/>
            <p:cNvSpPr>
              <a:spLocks noChangeShapeType="1"/>
            </p:cNvSpPr>
            <p:nvPr/>
          </p:nvSpPr>
          <p:spPr bwMode="auto">
            <a:xfrm>
              <a:off x="2079625" y="3382963"/>
              <a:ext cx="1296988"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8" name="Line 34"/>
            <p:cNvSpPr>
              <a:spLocks noChangeShapeType="1"/>
            </p:cNvSpPr>
            <p:nvPr/>
          </p:nvSpPr>
          <p:spPr bwMode="auto">
            <a:xfrm>
              <a:off x="3375025" y="2727325"/>
              <a:ext cx="1349375" cy="1270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4" name="Line 40"/>
            <p:cNvSpPr>
              <a:spLocks noChangeShapeType="1"/>
            </p:cNvSpPr>
            <p:nvPr/>
          </p:nvSpPr>
          <p:spPr bwMode="auto">
            <a:xfrm>
              <a:off x="3375025" y="2727325"/>
              <a:ext cx="1588" cy="655638"/>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5" name="Line 41"/>
            <p:cNvSpPr>
              <a:spLocks noChangeShapeType="1"/>
            </p:cNvSpPr>
            <p:nvPr/>
          </p:nvSpPr>
          <p:spPr bwMode="auto">
            <a:xfrm>
              <a:off x="4724400" y="2740025"/>
              <a:ext cx="1588" cy="657225"/>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6" name="Line 42"/>
            <p:cNvSpPr>
              <a:spLocks noChangeShapeType="1"/>
            </p:cNvSpPr>
            <p:nvPr/>
          </p:nvSpPr>
          <p:spPr bwMode="auto">
            <a:xfrm>
              <a:off x="4724400" y="3382963"/>
              <a:ext cx="3152775"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1260475" y="3417888"/>
            <a:ext cx="6616700" cy="884237"/>
            <a:chOff x="1260475" y="3417888"/>
            <a:chExt cx="6616700" cy="884237"/>
          </a:xfrm>
        </p:grpSpPr>
        <p:sp>
          <p:nvSpPr>
            <p:cNvPr id="16427" name="Text Box 43"/>
            <p:cNvSpPr txBox="1">
              <a:spLocks noChangeArrowheads="1"/>
            </p:cNvSpPr>
            <p:nvPr/>
          </p:nvSpPr>
          <p:spPr bwMode="auto">
            <a:xfrm>
              <a:off x="1260475" y="3417888"/>
              <a:ext cx="59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dirty="0">
                  <a:solidFill>
                    <a:srgbClr val="0066FF"/>
                  </a:solidFill>
                </a:rPr>
                <a:t> b</a:t>
              </a:r>
              <a:endParaRPr lang="zh-CN" altLang="en-US" dirty="0"/>
            </a:p>
          </p:txBody>
        </p:sp>
        <p:sp>
          <p:nvSpPr>
            <p:cNvPr id="16428" name="Line 44"/>
            <p:cNvSpPr>
              <a:spLocks noChangeShapeType="1"/>
            </p:cNvSpPr>
            <p:nvPr/>
          </p:nvSpPr>
          <p:spPr bwMode="auto">
            <a:xfrm>
              <a:off x="2079625" y="3644900"/>
              <a:ext cx="1844675" cy="1588"/>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9" name="Line 45"/>
            <p:cNvSpPr>
              <a:spLocks noChangeShapeType="1"/>
            </p:cNvSpPr>
            <p:nvPr/>
          </p:nvSpPr>
          <p:spPr bwMode="auto">
            <a:xfrm>
              <a:off x="3924300" y="3644900"/>
              <a:ext cx="0" cy="657225"/>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0" name="Line 46"/>
            <p:cNvSpPr>
              <a:spLocks noChangeShapeType="1"/>
            </p:cNvSpPr>
            <p:nvPr/>
          </p:nvSpPr>
          <p:spPr bwMode="auto">
            <a:xfrm>
              <a:off x="3924300" y="4300538"/>
              <a:ext cx="3952875" cy="1587"/>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42" name="Text Box 58"/>
          <p:cNvSpPr txBox="1">
            <a:spLocks noChangeArrowheads="1"/>
          </p:cNvSpPr>
          <p:nvPr/>
        </p:nvSpPr>
        <p:spPr bwMode="auto">
          <a:xfrm>
            <a:off x="222250" y="4859338"/>
            <a:ext cx="749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6420" name="Line 36"/>
          <p:cNvSpPr>
            <a:spLocks noChangeShapeType="1"/>
          </p:cNvSpPr>
          <p:nvPr/>
        </p:nvSpPr>
        <p:spPr bwMode="auto">
          <a:xfrm>
            <a:off x="3634308" y="2320460"/>
            <a:ext cx="1588" cy="3614738"/>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组合 6"/>
          <p:cNvGrpSpPr/>
          <p:nvPr/>
        </p:nvGrpSpPr>
        <p:grpSpPr>
          <a:xfrm>
            <a:off x="784225" y="4510088"/>
            <a:ext cx="7092950" cy="776287"/>
            <a:chOff x="784225" y="4510088"/>
            <a:chExt cx="7092950" cy="776287"/>
          </a:xfrm>
        </p:grpSpPr>
        <p:sp>
          <p:nvSpPr>
            <p:cNvPr id="16432" name="Line 48"/>
            <p:cNvSpPr>
              <a:spLocks noChangeShapeType="1"/>
            </p:cNvSpPr>
            <p:nvPr/>
          </p:nvSpPr>
          <p:spPr bwMode="auto">
            <a:xfrm>
              <a:off x="3376930" y="4510088"/>
              <a:ext cx="0" cy="65532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3" name="Line 49"/>
            <p:cNvSpPr>
              <a:spLocks noChangeShapeType="1"/>
            </p:cNvSpPr>
            <p:nvPr/>
          </p:nvSpPr>
          <p:spPr bwMode="auto">
            <a:xfrm>
              <a:off x="3924300" y="4510088"/>
              <a:ext cx="1905" cy="65532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4" name="Line 50"/>
            <p:cNvSpPr>
              <a:spLocks noChangeShapeType="1"/>
            </p:cNvSpPr>
            <p:nvPr/>
          </p:nvSpPr>
          <p:spPr bwMode="auto">
            <a:xfrm>
              <a:off x="3375025" y="4510088"/>
              <a:ext cx="551180"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5" name="Line 51"/>
            <p:cNvSpPr>
              <a:spLocks noChangeShapeType="1"/>
            </p:cNvSpPr>
            <p:nvPr/>
          </p:nvSpPr>
          <p:spPr bwMode="auto">
            <a:xfrm>
              <a:off x="3924300" y="5165408"/>
              <a:ext cx="3952875"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6" name="Line 52"/>
            <p:cNvSpPr>
              <a:spLocks noChangeShapeType="1"/>
            </p:cNvSpPr>
            <p:nvPr/>
          </p:nvSpPr>
          <p:spPr bwMode="auto">
            <a:xfrm>
              <a:off x="2079625" y="5164138"/>
              <a:ext cx="1297305" cy="127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3" name="Text Box 59"/>
            <p:cNvSpPr txBox="1">
              <a:spLocks noChangeArrowheads="1"/>
            </p:cNvSpPr>
            <p:nvPr/>
          </p:nvSpPr>
          <p:spPr bwMode="auto">
            <a:xfrm>
              <a:off x="784225" y="4829175"/>
              <a:ext cx="129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dirty="0">
                  <a:solidFill>
                    <a:srgbClr val="993300"/>
                  </a:solidFill>
                </a:rPr>
                <a:t>assign  </a:t>
              </a:r>
              <a:r>
                <a:rPr lang="zh-CN" altLang="en-US" sz="2400" dirty="0">
                  <a:solidFill>
                    <a:srgbClr val="0066FF"/>
                  </a:solidFill>
                </a:rPr>
                <a:t>c</a:t>
              </a:r>
            </a:p>
          </p:txBody>
        </p:sp>
      </p:grpSp>
      <p:grpSp>
        <p:nvGrpSpPr>
          <p:cNvPr id="9" name="组合 8"/>
          <p:cNvGrpSpPr/>
          <p:nvPr/>
        </p:nvGrpSpPr>
        <p:grpSpPr>
          <a:xfrm>
            <a:off x="784821" y="5328283"/>
            <a:ext cx="7092950" cy="840106"/>
            <a:chOff x="1109929" y="5398183"/>
            <a:chExt cx="7092950" cy="840106"/>
          </a:xfrm>
        </p:grpSpPr>
        <p:sp>
          <p:nvSpPr>
            <p:cNvPr id="16437" name="Line 53"/>
            <p:cNvSpPr>
              <a:spLocks noChangeShapeType="1"/>
            </p:cNvSpPr>
            <p:nvPr/>
          </p:nvSpPr>
          <p:spPr bwMode="auto">
            <a:xfrm>
              <a:off x="3954827" y="5398183"/>
              <a:ext cx="0" cy="655955"/>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 name="组合 7"/>
            <p:cNvGrpSpPr/>
            <p:nvPr/>
          </p:nvGrpSpPr>
          <p:grpSpPr>
            <a:xfrm>
              <a:off x="1109929" y="5398184"/>
              <a:ext cx="7092950" cy="840105"/>
              <a:chOff x="784225" y="5286058"/>
              <a:chExt cx="7092950" cy="840105"/>
            </a:xfrm>
          </p:grpSpPr>
          <p:sp>
            <p:nvSpPr>
              <p:cNvPr id="16438" name="Line 54"/>
              <p:cNvSpPr>
                <a:spLocks noChangeShapeType="1"/>
              </p:cNvSpPr>
              <p:nvPr/>
            </p:nvSpPr>
            <p:spPr bwMode="auto">
              <a:xfrm>
                <a:off x="4714875" y="5286058"/>
                <a:ext cx="1905" cy="655955"/>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9" name="Line 55"/>
              <p:cNvSpPr>
                <a:spLocks noChangeShapeType="1"/>
              </p:cNvSpPr>
              <p:nvPr/>
            </p:nvSpPr>
            <p:spPr bwMode="auto">
              <a:xfrm>
                <a:off x="2079625" y="5942013"/>
                <a:ext cx="1555750"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0" name="Line 56"/>
              <p:cNvSpPr>
                <a:spLocks noChangeShapeType="1"/>
              </p:cNvSpPr>
              <p:nvPr/>
            </p:nvSpPr>
            <p:spPr bwMode="auto">
              <a:xfrm>
                <a:off x="3635375" y="5286058"/>
                <a:ext cx="1079500"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1" name="Line 57"/>
              <p:cNvSpPr>
                <a:spLocks noChangeShapeType="1"/>
              </p:cNvSpPr>
              <p:nvPr/>
            </p:nvSpPr>
            <p:spPr bwMode="auto">
              <a:xfrm>
                <a:off x="4714875" y="5942013"/>
                <a:ext cx="3162300" cy="0"/>
              </a:xfrm>
              <a:prstGeom prst="line">
                <a:avLst/>
              </a:prstGeom>
              <a:noFill/>
              <a:ln w="28575" cap="flat" cmpd="sng">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4" name="Text Box 60"/>
              <p:cNvSpPr txBox="1">
                <a:spLocks noChangeArrowheads="1"/>
              </p:cNvSpPr>
              <p:nvPr/>
            </p:nvSpPr>
            <p:spPr bwMode="auto">
              <a:xfrm>
                <a:off x="784225" y="5668963"/>
                <a:ext cx="129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rgbClr val="993300"/>
                    </a:solidFill>
                  </a:rPr>
                  <a:t>always  </a:t>
                </a:r>
                <a:r>
                  <a:rPr lang="zh-CN" altLang="en-US" sz="2400">
                    <a:solidFill>
                      <a:srgbClr val="0066FF"/>
                    </a:solidFill>
                  </a:rPr>
                  <a:t>c</a:t>
                </a:r>
                <a:endParaRPr lang="zh-CN" altLang="en-US"/>
              </a:p>
            </p:txBody>
          </p:sp>
        </p:grpSp>
      </p:grpSp>
      <p:sp>
        <p:nvSpPr>
          <p:cNvPr id="2" name="日期占位符 1"/>
          <p:cNvSpPr>
            <a:spLocks noGrp="1"/>
          </p:cNvSpPr>
          <p:nvPr>
            <p:ph type="dt" sz="half" idx="10"/>
          </p:nvPr>
        </p:nvSpPr>
        <p:spPr/>
        <p:txBody>
          <a:bodyPr/>
          <a:lstStyle/>
          <a:p>
            <a:fld id="{8D82D1F0-E692-47BE-AA9A-F4205CFD32CC}"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419"/>
                                        </p:tgtEl>
                                        <p:attrNameLst>
                                          <p:attrName>style.visibility</p:attrName>
                                        </p:attrNameLst>
                                      </p:cBhvr>
                                      <p:to>
                                        <p:strVal val="visible"/>
                                      </p:to>
                                    </p:set>
                                    <p:animEffect transition="in" filter="fade">
                                      <p:cBhvr>
                                        <p:cTn id="26" dur="1000"/>
                                        <p:tgtEl>
                                          <p:spTgt spid="16419"/>
                                        </p:tgtEl>
                                      </p:cBhvr>
                                    </p:animEffect>
                                    <p:anim calcmode="lin" valueType="num">
                                      <p:cBhvr>
                                        <p:cTn id="27" dur="1000" fill="hold"/>
                                        <p:tgtEl>
                                          <p:spTgt spid="16419"/>
                                        </p:tgtEl>
                                        <p:attrNameLst>
                                          <p:attrName>ppt_x</p:attrName>
                                        </p:attrNameLst>
                                      </p:cBhvr>
                                      <p:tavLst>
                                        <p:tav tm="0">
                                          <p:val>
                                            <p:strVal val="#ppt_x"/>
                                          </p:val>
                                        </p:tav>
                                        <p:tav tm="100000">
                                          <p:val>
                                            <p:strVal val="#ppt_x"/>
                                          </p:val>
                                        </p:tav>
                                      </p:tavLst>
                                    </p:anim>
                                    <p:anim calcmode="lin" valueType="num">
                                      <p:cBhvr>
                                        <p:cTn id="28" dur="1000" fill="hold"/>
                                        <p:tgtEl>
                                          <p:spTgt spid="16419"/>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16420"/>
                                        </p:tgtEl>
                                        <p:attrNameLst>
                                          <p:attrName>style.visibility</p:attrName>
                                        </p:attrNameLst>
                                      </p:cBhvr>
                                      <p:to>
                                        <p:strVal val="visible"/>
                                      </p:to>
                                    </p:set>
                                    <p:animEffect transition="in" filter="fade">
                                      <p:cBhvr>
                                        <p:cTn id="32" dur="1000"/>
                                        <p:tgtEl>
                                          <p:spTgt spid="16420"/>
                                        </p:tgtEl>
                                      </p:cBhvr>
                                    </p:animEffect>
                                    <p:anim calcmode="lin" valueType="num">
                                      <p:cBhvr>
                                        <p:cTn id="33" dur="1000" fill="hold"/>
                                        <p:tgtEl>
                                          <p:spTgt spid="16420"/>
                                        </p:tgtEl>
                                        <p:attrNameLst>
                                          <p:attrName>ppt_x</p:attrName>
                                        </p:attrNameLst>
                                      </p:cBhvr>
                                      <p:tavLst>
                                        <p:tav tm="0">
                                          <p:val>
                                            <p:strVal val="#ppt_x"/>
                                          </p:val>
                                        </p:tav>
                                        <p:tav tm="100000">
                                          <p:val>
                                            <p:strVal val="#ppt_x"/>
                                          </p:val>
                                        </p:tav>
                                      </p:tavLst>
                                    </p:anim>
                                    <p:anim calcmode="lin" valueType="num">
                                      <p:cBhvr>
                                        <p:cTn id="34" dur="1000" fill="hold"/>
                                        <p:tgtEl>
                                          <p:spTgt spid="16420"/>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16421"/>
                                        </p:tgtEl>
                                        <p:attrNameLst>
                                          <p:attrName>style.visibility</p:attrName>
                                        </p:attrNameLst>
                                      </p:cBhvr>
                                      <p:to>
                                        <p:strVal val="visible"/>
                                      </p:to>
                                    </p:set>
                                    <p:animEffect transition="in" filter="fade">
                                      <p:cBhvr>
                                        <p:cTn id="38" dur="1000"/>
                                        <p:tgtEl>
                                          <p:spTgt spid="16421"/>
                                        </p:tgtEl>
                                      </p:cBhvr>
                                    </p:animEffect>
                                    <p:anim calcmode="lin" valueType="num">
                                      <p:cBhvr>
                                        <p:cTn id="39" dur="1000" fill="hold"/>
                                        <p:tgtEl>
                                          <p:spTgt spid="16421"/>
                                        </p:tgtEl>
                                        <p:attrNameLst>
                                          <p:attrName>ppt_x</p:attrName>
                                        </p:attrNameLst>
                                      </p:cBhvr>
                                      <p:tavLst>
                                        <p:tav tm="0">
                                          <p:val>
                                            <p:strVal val="#ppt_x"/>
                                          </p:val>
                                        </p:tav>
                                        <p:tav tm="100000">
                                          <p:val>
                                            <p:strVal val="#ppt_x"/>
                                          </p:val>
                                        </p:tav>
                                      </p:tavLst>
                                    </p:anim>
                                    <p:anim calcmode="lin" valueType="num">
                                      <p:cBhvr>
                                        <p:cTn id="40" dur="1000" fill="hold"/>
                                        <p:tgtEl>
                                          <p:spTgt spid="16421"/>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grpId="0" nodeType="afterEffect">
                                  <p:stCondLst>
                                    <p:cond delay="0"/>
                                  </p:stCondLst>
                                  <p:childTnLst>
                                    <p:set>
                                      <p:cBhvr>
                                        <p:cTn id="43" dur="1" fill="hold">
                                          <p:stCondLst>
                                            <p:cond delay="0"/>
                                          </p:stCondLst>
                                        </p:cTn>
                                        <p:tgtEl>
                                          <p:spTgt spid="16422"/>
                                        </p:tgtEl>
                                        <p:attrNameLst>
                                          <p:attrName>style.visibility</p:attrName>
                                        </p:attrNameLst>
                                      </p:cBhvr>
                                      <p:to>
                                        <p:strVal val="visible"/>
                                      </p:to>
                                    </p:set>
                                    <p:animEffect transition="in" filter="fade">
                                      <p:cBhvr>
                                        <p:cTn id="44" dur="1000"/>
                                        <p:tgtEl>
                                          <p:spTgt spid="16422"/>
                                        </p:tgtEl>
                                      </p:cBhvr>
                                    </p:animEffect>
                                    <p:anim calcmode="lin" valueType="num">
                                      <p:cBhvr>
                                        <p:cTn id="45" dur="1000" fill="hold"/>
                                        <p:tgtEl>
                                          <p:spTgt spid="16422"/>
                                        </p:tgtEl>
                                        <p:attrNameLst>
                                          <p:attrName>ppt_x</p:attrName>
                                        </p:attrNameLst>
                                      </p:cBhvr>
                                      <p:tavLst>
                                        <p:tav tm="0">
                                          <p:val>
                                            <p:strVal val="#ppt_x"/>
                                          </p:val>
                                        </p:tav>
                                        <p:tav tm="100000">
                                          <p:val>
                                            <p:strVal val="#ppt_x"/>
                                          </p:val>
                                        </p:tav>
                                      </p:tavLst>
                                    </p:anim>
                                    <p:anim calcmode="lin" valueType="num">
                                      <p:cBhvr>
                                        <p:cTn id="46" dur="1000" fill="hold"/>
                                        <p:tgtEl>
                                          <p:spTgt spid="16422"/>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16423"/>
                                        </p:tgtEl>
                                        <p:attrNameLst>
                                          <p:attrName>style.visibility</p:attrName>
                                        </p:attrNameLst>
                                      </p:cBhvr>
                                      <p:to>
                                        <p:strVal val="visible"/>
                                      </p:to>
                                    </p:set>
                                    <p:animEffect transition="in" filter="fade">
                                      <p:cBhvr>
                                        <p:cTn id="50" dur="1000"/>
                                        <p:tgtEl>
                                          <p:spTgt spid="16423"/>
                                        </p:tgtEl>
                                      </p:cBhvr>
                                    </p:animEffect>
                                    <p:anim calcmode="lin" valueType="num">
                                      <p:cBhvr>
                                        <p:cTn id="51" dur="1000" fill="hold"/>
                                        <p:tgtEl>
                                          <p:spTgt spid="16423"/>
                                        </p:tgtEl>
                                        <p:attrNameLst>
                                          <p:attrName>ppt_x</p:attrName>
                                        </p:attrNameLst>
                                      </p:cBhvr>
                                      <p:tavLst>
                                        <p:tav tm="0">
                                          <p:val>
                                            <p:strVal val="#ppt_x"/>
                                          </p:val>
                                        </p:tav>
                                        <p:tav tm="100000">
                                          <p:val>
                                            <p:strVal val="#ppt_x"/>
                                          </p:val>
                                        </p:tav>
                                      </p:tavLst>
                                    </p:anim>
                                    <p:anim calcmode="lin" valueType="num">
                                      <p:cBhvr>
                                        <p:cTn id="52" dur="1000" fill="hold"/>
                                        <p:tgtEl>
                                          <p:spTgt spid="1642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9" grpId="0" animBg="1"/>
      <p:bldP spid="16421" grpId="0" animBg="1"/>
      <p:bldP spid="16422" grpId="0" animBg="1"/>
      <p:bldP spid="16423" grpId="0" animBg="1"/>
      <p:bldP spid="164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0" y="0"/>
            <a:ext cx="9144000" cy="6858000"/>
          </a:xfrm>
        </p:spPr>
        <p:txBody>
          <a:bodyPr>
            <a:noAutofit/>
          </a:bodyPr>
          <a:lstStyle/>
          <a:p>
            <a:pPr>
              <a:lnSpc>
                <a:spcPct val="170000"/>
              </a:lnSpc>
              <a:buFontTx/>
              <a:buNone/>
            </a:pPr>
            <a:r>
              <a:rPr lang="zh-CN" altLang="en-US" sz="1600" dirty="0">
                <a:solidFill>
                  <a:srgbClr val="FFFFFF"/>
                </a:solidFill>
                <a:latin typeface="微软雅黑" panose="020B0503020204020204" pitchFamily="34" charset="-122"/>
                <a:ea typeface="微软雅黑" panose="020B0503020204020204" pitchFamily="34" charset="-122"/>
              </a:rPr>
              <a:t>	</a:t>
            </a:r>
            <a:r>
              <a:rPr lang="zh-CN" altLang="en-US" sz="2800" dirty="0">
                <a:solidFill>
                  <a:srgbClr val="FFFFFF"/>
                </a:solidFill>
                <a:latin typeface="微软雅黑" panose="020B0503020204020204" pitchFamily="34" charset="-122"/>
                <a:ea typeface="微软雅黑" panose="020B0503020204020204" pitchFamily="34" charset="-122"/>
              </a:rPr>
              <a:t>区别：</a:t>
            </a:r>
          </a:p>
          <a:p>
            <a:pPr>
              <a:lnSpc>
                <a:spcPct val="170000"/>
              </a:lnSpc>
              <a:buFontTx/>
              <a:buNone/>
            </a:pPr>
            <a:r>
              <a:rPr lang="zh-CN" altLang="en-US" dirty="0">
                <a:solidFill>
                  <a:srgbClr val="FFFFFF"/>
                </a:solidFill>
                <a:latin typeface="微软雅黑" panose="020B0503020204020204" pitchFamily="34" charset="-122"/>
                <a:ea typeface="微软雅黑" panose="020B0503020204020204" pitchFamily="34" charset="-122"/>
              </a:rPr>
              <a:t>		assign语句可以描述组合逻辑；</a:t>
            </a:r>
          </a:p>
          <a:p>
            <a:pPr>
              <a:lnSpc>
                <a:spcPct val="170000"/>
              </a:lnSpc>
              <a:buFontTx/>
              <a:buNone/>
            </a:pPr>
            <a:r>
              <a:rPr lang="zh-CN" altLang="en-US" dirty="0">
                <a:solidFill>
                  <a:srgbClr val="FFFFFF"/>
                </a:solidFill>
                <a:latin typeface="微软雅黑" panose="020B0503020204020204" pitchFamily="34" charset="-122"/>
                <a:ea typeface="微软雅黑" panose="020B0503020204020204" pitchFamily="34" charset="-122"/>
              </a:rPr>
              <a:t>		always既可以描述组合逻辑也可以描述时序逻辑。</a:t>
            </a:r>
            <a:endParaRPr lang="zh-CN" altLang="en-US" dirty="0">
              <a:solidFill>
                <a:srgbClr val="0066FF"/>
              </a:solidFill>
              <a:latin typeface="微软雅黑" panose="020B0503020204020204" pitchFamily="34" charset="-122"/>
              <a:ea typeface="微软雅黑" panose="020B0503020204020204" pitchFamily="34" charset="-122"/>
            </a:endParaRPr>
          </a:p>
          <a:p>
            <a:pPr>
              <a:lnSpc>
                <a:spcPct val="170000"/>
              </a:lnSpc>
              <a:buFontTx/>
              <a:buNone/>
            </a:pPr>
            <a:r>
              <a:rPr lang="zh-CN" altLang="en-US" dirty="0">
                <a:solidFill>
                  <a:srgbClr val="0066FF"/>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	简单来说：组合逻辑就是与时间没关系，时序逻辑与时间有关系。</a:t>
            </a:r>
            <a:endParaRPr lang="zh-CN" altLang="en-US" dirty="0">
              <a:solidFill>
                <a:srgbClr val="0066FF"/>
              </a:solidFill>
              <a:latin typeface="微软雅黑" panose="020B0503020204020204" pitchFamily="34" charset="-122"/>
              <a:ea typeface="微软雅黑" panose="020B0503020204020204" pitchFamily="34" charset="-122"/>
            </a:endParaRPr>
          </a:p>
          <a:p>
            <a:pPr>
              <a:lnSpc>
                <a:spcPct val="170000"/>
              </a:lnSpc>
              <a:buFontTx/>
              <a:buNone/>
            </a:pPr>
            <a:r>
              <a:rPr lang="zh-CN" altLang="en-US" dirty="0">
                <a:solidFill>
                  <a:srgbClr val="0066FF"/>
                </a:solidFill>
                <a:latin typeface="微软雅黑" panose="020B0503020204020204" pitchFamily="34" charset="-122"/>
                <a:ea typeface="微软雅黑" panose="020B0503020204020204" pitchFamily="34" charset="-122"/>
              </a:rPr>
              <a:t>	always@（a or b）</a:t>
            </a:r>
          </a:p>
          <a:p>
            <a:pPr>
              <a:lnSpc>
                <a:spcPct val="170000"/>
              </a:lnSpc>
              <a:buFontTx/>
              <a:buNone/>
            </a:pPr>
            <a:r>
              <a:rPr lang="zh-CN" altLang="en-US" dirty="0">
                <a:solidFill>
                  <a:srgbClr val="0066FF"/>
                </a:solidFill>
                <a:latin typeface="微软雅黑" panose="020B0503020204020204" pitchFamily="34" charset="-122"/>
                <a:ea typeface="微软雅黑" panose="020B0503020204020204" pitchFamily="34" charset="-122"/>
              </a:rPr>
              <a:t>		c = a&amp;b；</a:t>
            </a:r>
          </a:p>
          <a:p>
            <a:pPr>
              <a:lnSpc>
                <a:spcPct val="170000"/>
              </a:lnSpc>
              <a:buFontTx/>
              <a:buNone/>
            </a:pPr>
            <a:r>
              <a:rPr lang="zh-CN" altLang="en-US" dirty="0">
                <a:solidFill>
                  <a:srgbClr val="0066FF"/>
                </a:solidFill>
                <a:latin typeface="微软雅黑" panose="020B0503020204020204" pitchFamily="34" charset="-122"/>
                <a:ea typeface="微软雅黑" panose="020B0503020204020204" pitchFamily="34" charset="-122"/>
              </a:rPr>
              <a:t>	</a:t>
            </a:r>
            <a:r>
              <a:rPr lang="zh-CN" altLang="en-US" dirty="0">
                <a:solidFill>
                  <a:srgbClr val="993300"/>
                </a:solidFill>
                <a:latin typeface="微软雅黑" panose="020B0503020204020204" pitchFamily="34" charset="-122"/>
                <a:ea typeface="微软雅黑" panose="020B0503020204020204" pitchFamily="34" charset="-122"/>
              </a:rPr>
              <a:t>这样描述就和assign一样了。</a:t>
            </a:r>
          </a:p>
          <a:p>
            <a:pPr>
              <a:lnSpc>
                <a:spcPct val="170000"/>
              </a:lnSpc>
              <a:buFontTx/>
              <a:buNone/>
            </a:pPr>
            <a:r>
              <a:rPr lang="zh-CN" altLang="en-US" sz="1200" dirty="0">
                <a:solidFill>
                  <a:srgbClr val="0066FF"/>
                </a:solidFill>
                <a:latin typeface="微软雅黑" panose="020B0503020204020204" pitchFamily="34" charset="-122"/>
                <a:ea typeface="微软雅黑" panose="020B0503020204020204" pitchFamily="34" charset="-122"/>
              </a:rPr>
              <a:t>	</a:t>
            </a:r>
          </a:p>
          <a:p>
            <a:pPr>
              <a:lnSpc>
                <a:spcPct val="170000"/>
              </a:lnSpc>
              <a:buFontTx/>
              <a:buNone/>
            </a:pPr>
            <a:r>
              <a:rPr lang="zh-CN" altLang="en-US" sz="1200" dirty="0">
                <a:solidFill>
                  <a:srgbClr val="0066FF"/>
                </a:solidFill>
                <a:latin typeface="微软雅黑" panose="020B0503020204020204" pitchFamily="34" charset="-122"/>
                <a:ea typeface="微软雅黑" panose="020B0503020204020204" pitchFamily="34" charset="-122"/>
              </a:rPr>
              <a:t>		</a:t>
            </a:r>
          </a:p>
        </p:txBody>
      </p:sp>
      <p:sp>
        <p:nvSpPr>
          <p:cNvPr id="4" name="灯片编号占位符 5"/>
          <p:cNvSpPr>
            <a:spLocks noGrp="1"/>
          </p:cNvSpPr>
          <p:nvPr>
            <p:ph type="sldNum" sz="quarter" idx="12"/>
          </p:nvPr>
        </p:nvSpPr>
        <p:spPr/>
        <p:txBody>
          <a:bodyPr/>
          <a:lstStyle/>
          <a:p>
            <a:fld id="{FFE5B0C5-91FA-400A-BCE6-5492F57ED858}" type="slidenum">
              <a:rPr lang="zh-CN" altLang="en-US"/>
              <a:pPr/>
              <a:t>16</a:t>
            </a:fld>
            <a:endParaRPr lang="en-US" altLang="zh-CN" dirty="0"/>
          </a:p>
        </p:txBody>
      </p:sp>
      <p:sp>
        <p:nvSpPr>
          <p:cNvPr id="2" name="日期占位符 1"/>
          <p:cNvSpPr>
            <a:spLocks noGrp="1"/>
          </p:cNvSpPr>
          <p:nvPr>
            <p:ph type="dt" sz="half" idx="10"/>
          </p:nvPr>
        </p:nvSpPr>
        <p:spPr/>
        <p:txBody>
          <a:bodyPr/>
          <a:lstStyle/>
          <a:p>
            <a:fld id="{13E6115A-2D59-48EA-9F79-4F86A7F287CA}"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500"/>
                                        <p:tgtEl>
                                          <p:spTgt spid="17410">
                                            <p:txEl>
                                              <p:pRg st="0" end="0"/>
                                            </p:txEl>
                                          </p:spTgt>
                                        </p:tgtEl>
                                      </p:cBhvr>
                                    </p:animEffect>
                                    <p:anim calcmode="lin" valueType="num">
                                      <p:cBhvr>
                                        <p:cTn id="8" dur="500" fill="hold"/>
                                        <p:tgtEl>
                                          <p:spTgt spid="174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74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Effect transition="in" filter="fade">
                                      <p:cBhvr>
                                        <p:cTn id="13" dur="500"/>
                                        <p:tgtEl>
                                          <p:spTgt spid="17410">
                                            <p:txEl>
                                              <p:pRg st="1" end="1"/>
                                            </p:txEl>
                                          </p:spTgt>
                                        </p:tgtEl>
                                      </p:cBhvr>
                                    </p:animEffect>
                                    <p:anim calcmode="lin" valueType="num">
                                      <p:cBhvr>
                                        <p:cTn id="14"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74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Effect transition="in" filter="fade">
                                      <p:cBhvr>
                                        <p:cTn id="19" dur="500"/>
                                        <p:tgtEl>
                                          <p:spTgt spid="17410">
                                            <p:txEl>
                                              <p:pRg st="2" end="2"/>
                                            </p:txEl>
                                          </p:spTgt>
                                        </p:tgtEl>
                                      </p:cBhvr>
                                    </p:animEffect>
                                    <p:anim calcmode="lin" valueType="num">
                                      <p:cBhvr>
                                        <p:cTn id="20"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74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Effect transition="in" filter="fade">
                                      <p:cBhvr>
                                        <p:cTn id="25" dur="500"/>
                                        <p:tgtEl>
                                          <p:spTgt spid="17410">
                                            <p:txEl>
                                              <p:pRg st="3" end="3"/>
                                            </p:txEl>
                                          </p:spTgt>
                                        </p:tgtEl>
                                      </p:cBhvr>
                                    </p:animEffect>
                                    <p:anim calcmode="lin" valueType="num">
                                      <p:cBhvr>
                                        <p:cTn id="26"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74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410">
                                            <p:txEl>
                                              <p:pRg st="4" end="4"/>
                                            </p:txEl>
                                          </p:spTgt>
                                        </p:tgtEl>
                                        <p:attrNameLst>
                                          <p:attrName>style.visibility</p:attrName>
                                        </p:attrNameLst>
                                      </p:cBhvr>
                                      <p:to>
                                        <p:strVal val="visible"/>
                                      </p:to>
                                    </p:set>
                                    <p:animEffect transition="in" filter="fade">
                                      <p:cBhvr>
                                        <p:cTn id="32" dur="500"/>
                                        <p:tgtEl>
                                          <p:spTgt spid="17410">
                                            <p:txEl>
                                              <p:pRg st="4" end="4"/>
                                            </p:txEl>
                                          </p:spTgt>
                                        </p:tgtEl>
                                      </p:cBhvr>
                                    </p:animEffect>
                                    <p:anim calcmode="lin" valueType="num">
                                      <p:cBhvr>
                                        <p:cTn id="33" dur="500" fill="hold"/>
                                        <p:tgtEl>
                                          <p:spTgt spid="17410">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17410">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17410">
                                            <p:txEl>
                                              <p:pRg st="5" end="5"/>
                                            </p:txEl>
                                          </p:spTgt>
                                        </p:tgtEl>
                                        <p:attrNameLst>
                                          <p:attrName>style.visibility</p:attrName>
                                        </p:attrNameLst>
                                      </p:cBhvr>
                                      <p:to>
                                        <p:strVal val="visible"/>
                                      </p:to>
                                    </p:set>
                                    <p:animEffect transition="in" filter="fade">
                                      <p:cBhvr>
                                        <p:cTn id="38" dur="500"/>
                                        <p:tgtEl>
                                          <p:spTgt spid="17410">
                                            <p:txEl>
                                              <p:pRg st="5" end="5"/>
                                            </p:txEl>
                                          </p:spTgt>
                                        </p:tgtEl>
                                      </p:cBhvr>
                                    </p:animEffect>
                                    <p:anim calcmode="lin" valueType="num">
                                      <p:cBhvr>
                                        <p:cTn id="39" dur="500" fill="hold"/>
                                        <p:tgtEl>
                                          <p:spTgt spid="17410">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17410">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grpId="0" nodeType="afterEffect">
                                  <p:stCondLst>
                                    <p:cond delay="0"/>
                                  </p:stCondLst>
                                  <p:childTnLst>
                                    <p:set>
                                      <p:cBhvr>
                                        <p:cTn id="43" dur="1" fill="hold">
                                          <p:stCondLst>
                                            <p:cond delay="0"/>
                                          </p:stCondLst>
                                        </p:cTn>
                                        <p:tgtEl>
                                          <p:spTgt spid="17410">
                                            <p:txEl>
                                              <p:pRg st="6" end="6"/>
                                            </p:txEl>
                                          </p:spTgt>
                                        </p:tgtEl>
                                        <p:attrNameLst>
                                          <p:attrName>style.visibility</p:attrName>
                                        </p:attrNameLst>
                                      </p:cBhvr>
                                      <p:to>
                                        <p:strVal val="visible"/>
                                      </p:to>
                                    </p:set>
                                    <p:animEffect transition="in" filter="fade">
                                      <p:cBhvr>
                                        <p:cTn id="44" dur="500"/>
                                        <p:tgtEl>
                                          <p:spTgt spid="17410">
                                            <p:txEl>
                                              <p:pRg st="6" end="6"/>
                                            </p:txEl>
                                          </p:spTgt>
                                        </p:tgtEl>
                                      </p:cBhvr>
                                    </p:animEffect>
                                    <p:anim calcmode="lin" valueType="num">
                                      <p:cBhvr>
                                        <p:cTn id="45" dur="500" fill="hold"/>
                                        <p:tgtEl>
                                          <p:spTgt spid="17410">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17410">
                                            <p:txEl>
                                              <p:pRg st="6" end="6"/>
                                            </p:txEl>
                                          </p:spTgt>
                                        </p:tgtEl>
                                        <p:attrNameLst>
                                          <p:attrName>ppt_y</p:attrName>
                                        </p:attrNameLst>
                                      </p:cBhvr>
                                      <p:tavLst>
                                        <p:tav tm="0">
                                          <p:val>
                                            <p:strVal val="#ppt_y+.1"/>
                                          </p:val>
                                        </p:tav>
                                        <p:tav tm="100000">
                                          <p:val>
                                            <p:strVal val="#ppt_y"/>
                                          </p:val>
                                        </p:tav>
                                      </p:tavLst>
                                    </p:anim>
                                  </p:childTnLst>
                                </p:cTn>
                              </p:par>
                            </p:childTnLst>
                          </p:cTn>
                        </p:par>
                        <p:par>
                          <p:cTn id="47" fill="hold">
                            <p:stCondLst>
                              <p:cond delay="1500"/>
                            </p:stCondLst>
                            <p:childTnLst>
                              <p:par>
                                <p:cTn id="48" presetID="42" presetClass="entr" presetSubtype="0" fill="hold" grpId="0" nodeType="afterEffect">
                                  <p:stCondLst>
                                    <p:cond delay="0"/>
                                  </p:stCondLst>
                                  <p:childTnLst>
                                    <p:set>
                                      <p:cBhvr>
                                        <p:cTn id="49" dur="1" fill="hold">
                                          <p:stCondLst>
                                            <p:cond delay="0"/>
                                          </p:stCondLst>
                                        </p:cTn>
                                        <p:tgtEl>
                                          <p:spTgt spid="17410">
                                            <p:txEl>
                                              <p:pRg st="7" end="7"/>
                                            </p:txEl>
                                          </p:spTgt>
                                        </p:tgtEl>
                                        <p:attrNameLst>
                                          <p:attrName>style.visibility</p:attrName>
                                        </p:attrNameLst>
                                      </p:cBhvr>
                                      <p:to>
                                        <p:strVal val="visible"/>
                                      </p:to>
                                    </p:set>
                                    <p:animEffect transition="in" filter="fade">
                                      <p:cBhvr>
                                        <p:cTn id="50" dur="500"/>
                                        <p:tgtEl>
                                          <p:spTgt spid="17410">
                                            <p:txEl>
                                              <p:pRg st="7" end="7"/>
                                            </p:txEl>
                                          </p:spTgt>
                                        </p:tgtEl>
                                      </p:cBhvr>
                                    </p:animEffect>
                                    <p:anim calcmode="lin" valueType="num">
                                      <p:cBhvr>
                                        <p:cTn id="51" dur="500" fill="hold"/>
                                        <p:tgtEl>
                                          <p:spTgt spid="17410">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17410">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2000"/>
                            </p:stCondLst>
                            <p:childTnLst>
                              <p:par>
                                <p:cTn id="54" presetID="42" presetClass="entr" presetSubtype="0" fill="hold" grpId="0" nodeType="afterEffect">
                                  <p:stCondLst>
                                    <p:cond delay="0"/>
                                  </p:stCondLst>
                                  <p:childTnLst>
                                    <p:set>
                                      <p:cBhvr>
                                        <p:cTn id="55" dur="1" fill="hold">
                                          <p:stCondLst>
                                            <p:cond delay="0"/>
                                          </p:stCondLst>
                                        </p:cTn>
                                        <p:tgtEl>
                                          <p:spTgt spid="17410">
                                            <p:txEl>
                                              <p:pRg st="8" end="8"/>
                                            </p:txEl>
                                          </p:spTgt>
                                        </p:tgtEl>
                                        <p:attrNameLst>
                                          <p:attrName>style.visibility</p:attrName>
                                        </p:attrNameLst>
                                      </p:cBhvr>
                                      <p:to>
                                        <p:strVal val="visible"/>
                                      </p:to>
                                    </p:set>
                                    <p:animEffect transition="in" filter="fade">
                                      <p:cBhvr>
                                        <p:cTn id="56" dur="500"/>
                                        <p:tgtEl>
                                          <p:spTgt spid="17410">
                                            <p:txEl>
                                              <p:pRg st="8" end="8"/>
                                            </p:txEl>
                                          </p:spTgt>
                                        </p:tgtEl>
                                      </p:cBhvr>
                                    </p:animEffect>
                                    <p:anim calcmode="lin" valueType="num">
                                      <p:cBhvr>
                                        <p:cTn id="57" dur="500" fill="hold"/>
                                        <p:tgtEl>
                                          <p:spTgt spid="17410">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174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60363" y="1260475"/>
            <a:ext cx="8229600" cy="4929188"/>
          </a:xfrm>
        </p:spPr>
        <p:txBody>
          <a:bodyPr/>
          <a:lstStyle/>
          <a:p>
            <a:pPr>
              <a:buFontTx/>
              <a:buNone/>
            </a:pPr>
            <a:r>
              <a:rPr lang="zh-CN" altLang="en-US" sz="2800" dirty="0">
                <a:solidFill>
                  <a:srgbClr val="0066FF"/>
                </a:solidFill>
              </a:rPr>
              <a:t>例题：</a:t>
            </a:r>
          </a:p>
          <a:p>
            <a:pPr>
              <a:buFontTx/>
              <a:buNone/>
            </a:pPr>
            <a:endParaRPr lang="zh-CN" altLang="en-US" sz="2800" dirty="0">
              <a:solidFill>
                <a:srgbClr val="0066FF"/>
              </a:solidFill>
            </a:endParaRPr>
          </a:p>
          <a:p>
            <a:pPr>
              <a:buFontTx/>
              <a:buNone/>
            </a:pPr>
            <a:r>
              <a:rPr lang="zh-CN" altLang="en-US" sz="2800" dirty="0">
                <a:solidFill>
                  <a:srgbClr val="993300"/>
                </a:solidFill>
              </a:rPr>
              <a:t>module block(a,b,c,d,e);</a:t>
            </a:r>
          </a:p>
          <a:p>
            <a:pPr>
              <a:buFontTx/>
              <a:buNone/>
            </a:pPr>
            <a:r>
              <a:rPr lang="zh-CN" altLang="en-US" sz="2800" dirty="0">
                <a:solidFill>
                  <a:srgbClr val="993300"/>
                </a:solidFill>
              </a:rPr>
              <a:t>	input    __,</a:t>
            </a:r>
            <a:r>
              <a:rPr lang="zh-CN" altLang="en-US" sz="2800" u="sng" dirty="0">
                <a:solidFill>
                  <a:srgbClr val="993300"/>
                </a:solidFill>
              </a:rPr>
              <a:t> </a:t>
            </a:r>
            <a:r>
              <a:rPr lang="zh-CN" altLang="en-US" sz="2800" dirty="0">
                <a:solidFill>
                  <a:srgbClr val="993300"/>
                </a:solidFill>
              </a:rPr>
              <a:t>__,</a:t>
            </a:r>
            <a:r>
              <a:rPr lang="zh-CN" altLang="en-US" sz="2800" u="sng" dirty="0">
                <a:solidFill>
                  <a:srgbClr val="993300"/>
                </a:solidFill>
              </a:rPr>
              <a:t> </a:t>
            </a:r>
            <a:r>
              <a:rPr lang="zh-CN" altLang="en-US" sz="2800" dirty="0">
                <a:solidFill>
                  <a:srgbClr val="993300"/>
                </a:solidFill>
              </a:rPr>
              <a:t>__;</a:t>
            </a:r>
          </a:p>
          <a:p>
            <a:pPr>
              <a:buFontTx/>
              <a:buNone/>
            </a:pPr>
            <a:r>
              <a:rPr lang="zh-CN" altLang="en-US" sz="2800" dirty="0">
                <a:solidFill>
                  <a:srgbClr val="993300"/>
                </a:solidFill>
              </a:rPr>
              <a:t>	____  d,</a:t>
            </a:r>
            <a:r>
              <a:rPr lang="zh-CN" altLang="en-US" sz="2800" u="sng" dirty="0">
                <a:solidFill>
                  <a:srgbClr val="993300"/>
                </a:solidFill>
              </a:rPr>
              <a:t> </a:t>
            </a:r>
            <a:r>
              <a:rPr lang="zh-CN" altLang="en-US" sz="2800" dirty="0">
                <a:solidFill>
                  <a:srgbClr val="993300"/>
                </a:solidFill>
              </a:rPr>
              <a:t>__;</a:t>
            </a:r>
          </a:p>
          <a:p>
            <a:pPr>
              <a:buFontTx/>
              <a:buNone/>
            </a:pPr>
            <a:r>
              <a:rPr lang="zh-CN" altLang="en-US" sz="2800" dirty="0">
                <a:solidFill>
                  <a:srgbClr val="993300"/>
                </a:solidFill>
              </a:rPr>
              <a:t>	assign d=a|(b&amp;c);</a:t>
            </a:r>
          </a:p>
          <a:p>
            <a:pPr>
              <a:buFontTx/>
              <a:buNone/>
            </a:pPr>
            <a:r>
              <a:rPr lang="zh-CN" altLang="en-US" sz="2800" dirty="0">
                <a:solidFill>
                  <a:srgbClr val="993300"/>
                </a:solidFill>
              </a:rPr>
              <a:t>	assign e=a&amp;b&amp;c;</a:t>
            </a:r>
          </a:p>
          <a:p>
            <a:pPr>
              <a:buFontTx/>
              <a:buNone/>
            </a:pPr>
            <a:r>
              <a:rPr lang="zh-CN" altLang="en-US" sz="2800" dirty="0">
                <a:solidFill>
                  <a:srgbClr val="993300"/>
                </a:solidFill>
              </a:rPr>
              <a:t>_________</a:t>
            </a:r>
            <a:endParaRPr lang="zh-CN" altLang="en-US" dirty="0">
              <a:solidFill>
                <a:srgbClr val="993300"/>
              </a:solidFill>
            </a:endParaRPr>
          </a:p>
        </p:txBody>
      </p:sp>
      <p:sp>
        <p:nvSpPr>
          <p:cNvPr id="18" name="灯片编号占位符 5"/>
          <p:cNvSpPr>
            <a:spLocks noGrp="1"/>
          </p:cNvSpPr>
          <p:nvPr>
            <p:ph type="sldNum" sz="quarter" idx="12"/>
          </p:nvPr>
        </p:nvSpPr>
        <p:spPr/>
        <p:txBody>
          <a:bodyPr/>
          <a:lstStyle/>
          <a:p>
            <a:fld id="{5FE34491-2607-4A83-BBD1-1AC9DC268BF3}" type="slidenum">
              <a:rPr lang="zh-CN" altLang="en-US"/>
              <a:pPr/>
              <a:t>17</a:t>
            </a:fld>
            <a:endParaRPr lang="en-US" altLang="zh-CN" dirty="0"/>
          </a:p>
        </p:txBody>
      </p:sp>
      <p:graphicFrame>
        <p:nvGraphicFramePr>
          <p:cNvPr id="18435" name="Group 3"/>
          <p:cNvGraphicFramePr>
            <a:graphicFrameLocks noGrp="1"/>
          </p:cNvGraphicFramePr>
          <p:nvPr/>
        </p:nvGraphicFramePr>
        <p:xfrm>
          <a:off x="5940425" y="2997200"/>
          <a:ext cx="1831975" cy="2016125"/>
        </p:xfrm>
        <a:graphic>
          <a:graphicData uri="http://schemas.openxmlformats.org/drawingml/2006/table">
            <a:tbl>
              <a:tblPr/>
              <a:tblGrid>
                <a:gridCol w="1831975">
                  <a:extLst>
                    <a:ext uri="{9D8B030D-6E8A-4147-A177-3AD203B41FA5}">
                      <a16:colId xmlns:a16="http://schemas.microsoft.com/office/drawing/2014/main" val="20000"/>
                    </a:ext>
                  </a:extLst>
                </a:gridCol>
              </a:tblGrid>
              <a:tr h="2016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bl>
          </a:graphicData>
        </a:graphic>
      </p:graphicFrame>
      <p:sp>
        <p:nvSpPr>
          <p:cNvPr id="18441" name="Text Box 9"/>
          <p:cNvSpPr txBox="1">
            <a:spLocks noChangeArrowheads="1"/>
          </p:cNvSpPr>
          <p:nvPr/>
        </p:nvSpPr>
        <p:spPr bwMode="auto">
          <a:xfrm>
            <a:off x="6084888" y="3213100"/>
            <a:ext cx="3905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a</a:t>
            </a:r>
          </a:p>
          <a:p>
            <a:endParaRPr lang="zh-CN" altLang="en-US" sz="2000"/>
          </a:p>
          <a:p>
            <a:r>
              <a:rPr lang="zh-CN" altLang="en-US" sz="2000"/>
              <a:t>b</a:t>
            </a:r>
          </a:p>
          <a:p>
            <a:endParaRPr lang="zh-CN" altLang="en-US" sz="2000"/>
          </a:p>
          <a:p>
            <a:r>
              <a:rPr lang="zh-CN" altLang="en-US" sz="2000"/>
              <a:t>c</a:t>
            </a:r>
          </a:p>
        </p:txBody>
      </p:sp>
      <p:sp>
        <p:nvSpPr>
          <p:cNvPr id="18442" name="Text Box 10"/>
          <p:cNvSpPr txBox="1">
            <a:spLocks noChangeArrowheads="1"/>
          </p:cNvSpPr>
          <p:nvPr/>
        </p:nvSpPr>
        <p:spPr bwMode="auto">
          <a:xfrm>
            <a:off x="7327900" y="3502025"/>
            <a:ext cx="3524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d</a:t>
            </a:r>
          </a:p>
          <a:p>
            <a:endParaRPr lang="zh-CN" altLang="en-US" sz="2000"/>
          </a:p>
          <a:p>
            <a:r>
              <a:rPr lang="zh-CN" altLang="en-US" sz="2000"/>
              <a:t>e</a:t>
            </a:r>
          </a:p>
        </p:txBody>
      </p:sp>
      <p:sp>
        <p:nvSpPr>
          <p:cNvPr id="18443" name="Text Box 11"/>
          <p:cNvSpPr txBox="1">
            <a:spLocks noChangeArrowheads="1"/>
          </p:cNvSpPr>
          <p:nvPr/>
        </p:nvSpPr>
        <p:spPr bwMode="auto">
          <a:xfrm>
            <a:off x="8589963" y="746125"/>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p>
        </p:txBody>
      </p:sp>
      <p:sp>
        <p:nvSpPr>
          <p:cNvPr id="18444" name="箭头 239"/>
          <p:cNvSpPr>
            <a:spLocks noChangeShapeType="1"/>
          </p:cNvSpPr>
          <p:nvPr/>
        </p:nvSpPr>
        <p:spPr bwMode="auto">
          <a:xfrm>
            <a:off x="7758113" y="4333875"/>
            <a:ext cx="819150" cy="0"/>
          </a:xfrm>
          <a:prstGeom prst="line">
            <a:avLst/>
          </a:prstGeom>
          <a:noFill/>
          <a:ln w="28575" cap="flat"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箭头 239"/>
          <p:cNvSpPr>
            <a:spLocks noChangeShapeType="1"/>
          </p:cNvSpPr>
          <p:nvPr/>
        </p:nvSpPr>
        <p:spPr bwMode="auto">
          <a:xfrm>
            <a:off x="7740650" y="3724275"/>
            <a:ext cx="817563" cy="1588"/>
          </a:xfrm>
          <a:prstGeom prst="line">
            <a:avLst/>
          </a:prstGeom>
          <a:noFill/>
          <a:ln w="28575" cap="flat"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箭头 239"/>
          <p:cNvSpPr>
            <a:spLocks noChangeShapeType="1"/>
          </p:cNvSpPr>
          <p:nvPr/>
        </p:nvSpPr>
        <p:spPr bwMode="auto">
          <a:xfrm>
            <a:off x="5164138" y="3452813"/>
            <a:ext cx="817562" cy="0"/>
          </a:xfrm>
          <a:prstGeom prst="line">
            <a:avLst/>
          </a:prstGeom>
          <a:noFill/>
          <a:ln w="28575" cap="flat"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箭头 239"/>
          <p:cNvSpPr>
            <a:spLocks noChangeShapeType="1"/>
          </p:cNvSpPr>
          <p:nvPr/>
        </p:nvSpPr>
        <p:spPr bwMode="auto">
          <a:xfrm>
            <a:off x="5162550" y="4019550"/>
            <a:ext cx="817563" cy="0"/>
          </a:xfrm>
          <a:prstGeom prst="line">
            <a:avLst/>
          </a:prstGeom>
          <a:noFill/>
          <a:ln w="28575" cap="flat"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箭头 239"/>
          <p:cNvSpPr>
            <a:spLocks noChangeShapeType="1"/>
          </p:cNvSpPr>
          <p:nvPr/>
        </p:nvSpPr>
        <p:spPr bwMode="auto">
          <a:xfrm>
            <a:off x="5145088" y="4665663"/>
            <a:ext cx="817562" cy="0"/>
          </a:xfrm>
          <a:prstGeom prst="line">
            <a:avLst/>
          </a:prstGeom>
          <a:noFill/>
          <a:ln w="28575" cap="flat"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1"/>
          </p:cNvSpPr>
          <p:nvPr>
            <p:ph type="dt" sz="half" idx="10"/>
          </p:nvPr>
        </p:nvSpPr>
        <p:spPr/>
        <p:txBody>
          <a:bodyPr/>
          <a:lstStyle/>
          <a:p>
            <a:fld id="{198B10F0-639D-4FA5-9311-A56CF6CF633F}"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500"/>
                                        <p:tgtEl>
                                          <p:spTgt spid="18434">
                                            <p:txEl>
                                              <p:pRg st="0" end="0"/>
                                            </p:txEl>
                                          </p:spTgt>
                                        </p:tgtEl>
                                      </p:cBhvr>
                                    </p:animEffect>
                                    <p:anim calcmode="lin" valueType="num">
                                      <p:cBhvr>
                                        <p:cTn id="8"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843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fade">
                                      <p:cBhvr>
                                        <p:cTn id="13" dur="500"/>
                                        <p:tgtEl>
                                          <p:spTgt spid="18434">
                                            <p:txEl>
                                              <p:pRg st="2" end="2"/>
                                            </p:txEl>
                                          </p:spTgt>
                                        </p:tgtEl>
                                      </p:cBhvr>
                                    </p:animEffect>
                                    <p:anim calcmode="lin" valueType="num">
                                      <p:cBhvr>
                                        <p:cTn id="14"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1843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Effect transition="in" filter="fade">
                                      <p:cBhvr>
                                        <p:cTn id="19" dur="500"/>
                                        <p:tgtEl>
                                          <p:spTgt spid="18434">
                                            <p:txEl>
                                              <p:pRg st="3" end="3"/>
                                            </p:txEl>
                                          </p:spTgt>
                                        </p:tgtEl>
                                      </p:cBhvr>
                                    </p:animEffect>
                                    <p:anim calcmode="lin" valueType="num">
                                      <p:cBhvr>
                                        <p:cTn id="20"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1843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8434">
                                            <p:txEl>
                                              <p:pRg st="4" end="4"/>
                                            </p:txEl>
                                          </p:spTgt>
                                        </p:tgtEl>
                                        <p:attrNameLst>
                                          <p:attrName>style.visibility</p:attrName>
                                        </p:attrNameLst>
                                      </p:cBhvr>
                                      <p:to>
                                        <p:strVal val="visible"/>
                                      </p:to>
                                    </p:set>
                                    <p:animEffect transition="in" filter="fade">
                                      <p:cBhvr>
                                        <p:cTn id="25" dur="500"/>
                                        <p:tgtEl>
                                          <p:spTgt spid="18434">
                                            <p:txEl>
                                              <p:pRg st="4" end="4"/>
                                            </p:txEl>
                                          </p:spTgt>
                                        </p:tgtEl>
                                      </p:cBhvr>
                                    </p:animEffect>
                                    <p:anim calcmode="lin" valueType="num">
                                      <p:cBhvr>
                                        <p:cTn id="26"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18434">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8434">
                                            <p:txEl>
                                              <p:pRg st="5" end="5"/>
                                            </p:txEl>
                                          </p:spTgt>
                                        </p:tgtEl>
                                        <p:attrNameLst>
                                          <p:attrName>style.visibility</p:attrName>
                                        </p:attrNameLst>
                                      </p:cBhvr>
                                      <p:to>
                                        <p:strVal val="visible"/>
                                      </p:to>
                                    </p:set>
                                    <p:animEffect transition="in" filter="fade">
                                      <p:cBhvr>
                                        <p:cTn id="31" dur="500"/>
                                        <p:tgtEl>
                                          <p:spTgt spid="18434">
                                            <p:txEl>
                                              <p:pRg st="5" end="5"/>
                                            </p:txEl>
                                          </p:spTgt>
                                        </p:tgtEl>
                                      </p:cBhvr>
                                    </p:animEffect>
                                    <p:anim calcmode="lin" valueType="num">
                                      <p:cBhvr>
                                        <p:cTn id="32"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18434">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8434">
                                            <p:txEl>
                                              <p:pRg st="6" end="6"/>
                                            </p:txEl>
                                          </p:spTgt>
                                        </p:tgtEl>
                                        <p:attrNameLst>
                                          <p:attrName>style.visibility</p:attrName>
                                        </p:attrNameLst>
                                      </p:cBhvr>
                                      <p:to>
                                        <p:strVal val="visible"/>
                                      </p:to>
                                    </p:set>
                                    <p:animEffect transition="in" filter="fade">
                                      <p:cBhvr>
                                        <p:cTn id="37" dur="500"/>
                                        <p:tgtEl>
                                          <p:spTgt spid="18434">
                                            <p:txEl>
                                              <p:pRg st="6" end="6"/>
                                            </p:txEl>
                                          </p:spTgt>
                                        </p:tgtEl>
                                      </p:cBhvr>
                                    </p:animEffect>
                                    <p:anim calcmode="lin" valueType="num">
                                      <p:cBhvr>
                                        <p:cTn id="38"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1843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8434">
                                            <p:txEl>
                                              <p:pRg st="7" end="7"/>
                                            </p:txEl>
                                          </p:spTgt>
                                        </p:tgtEl>
                                        <p:attrNameLst>
                                          <p:attrName>style.visibility</p:attrName>
                                        </p:attrNameLst>
                                      </p:cBhvr>
                                      <p:to>
                                        <p:strVal val="visible"/>
                                      </p:to>
                                    </p:set>
                                    <p:animEffect transition="in" filter="fade">
                                      <p:cBhvr>
                                        <p:cTn id="43" dur="500"/>
                                        <p:tgtEl>
                                          <p:spTgt spid="18434">
                                            <p:txEl>
                                              <p:pRg st="7" end="7"/>
                                            </p:txEl>
                                          </p:spTgt>
                                        </p:tgtEl>
                                      </p:cBhvr>
                                    </p:animEffect>
                                    <p:anim calcmode="lin" valueType="num">
                                      <p:cBhvr>
                                        <p:cTn id="44" dur="5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1843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18435"/>
                                        </p:tgtEl>
                                        <p:attrNameLst>
                                          <p:attrName>style.visibility</p:attrName>
                                        </p:attrNameLst>
                                      </p:cBhvr>
                                      <p:to>
                                        <p:strVal val="visible"/>
                                      </p:to>
                                    </p:set>
                                    <p:animEffect transition="in" filter="fade">
                                      <p:cBhvr>
                                        <p:cTn id="49" dur="500"/>
                                        <p:tgtEl>
                                          <p:spTgt spid="18435"/>
                                        </p:tgtEl>
                                      </p:cBhvr>
                                    </p:animEffect>
                                    <p:anim calcmode="lin" valueType="num">
                                      <p:cBhvr>
                                        <p:cTn id="50" dur="500" fill="hold"/>
                                        <p:tgtEl>
                                          <p:spTgt spid="18435"/>
                                        </p:tgtEl>
                                        <p:attrNameLst>
                                          <p:attrName>ppt_x</p:attrName>
                                        </p:attrNameLst>
                                      </p:cBhvr>
                                      <p:tavLst>
                                        <p:tav tm="0">
                                          <p:val>
                                            <p:strVal val="#ppt_x"/>
                                          </p:val>
                                        </p:tav>
                                        <p:tav tm="100000">
                                          <p:val>
                                            <p:strVal val="#ppt_x"/>
                                          </p:val>
                                        </p:tav>
                                      </p:tavLst>
                                    </p:anim>
                                    <p:anim calcmode="lin" valueType="num">
                                      <p:cBhvr>
                                        <p:cTn id="51" dur="500" fill="hold"/>
                                        <p:tgtEl>
                                          <p:spTgt spid="1843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8444"/>
                                        </p:tgtEl>
                                        <p:attrNameLst>
                                          <p:attrName>style.visibility</p:attrName>
                                        </p:attrNameLst>
                                      </p:cBhvr>
                                      <p:to>
                                        <p:strVal val="visible"/>
                                      </p:to>
                                    </p:set>
                                    <p:animEffect transition="in" filter="fade">
                                      <p:cBhvr>
                                        <p:cTn id="55" dur="500"/>
                                        <p:tgtEl>
                                          <p:spTgt spid="18444"/>
                                        </p:tgtEl>
                                      </p:cBhvr>
                                    </p:animEffect>
                                    <p:anim calcmode="lin" valueType="num">
                                      <p:cBhvr>
                                        <p:cTn id="56" dur="500" fill="hold"/>
                                        <p:tgtEl>
                                          <p:spTgt spid="18444"/>
                                        </p:tgtEl>
                                        <p:attrNameLst>
                                          <p:attrName>ppt_x</p:attrName>
                                        </p:attrNameLst>
                                      </p:cBhvr>
                                      <p:tavLst>
                                        <p:tav tm="0">
                                          <p:val>
                                            <p:strVal val="#ppt_x"/>
                                          </p:val>
                                        </p:tav>
                                        <p:tav tm="100000">
                                          <p:val>
                                            <p:strVal val="#ppt_x"/>
                                          </p:val>
                                        </p:tav>
                                      </p:tavLst>
                                    </p:anim>
                                    <p:anim calcmode="lin" valueType="num">
                                      <p:cBhvr>
                                        <p:cTn id="57" dur="500" fill="hold"/>
                                        <p:tgtEl>
                                          <p:spTgt spid="1844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8445"/>
                                        </p:tgtEl>
                                        <p:attrNameLst>
                                          <p:attrName>style.visibility</p:attrName>
                                        </p:attrNameLst>
                                      </p:cBhvr>
                                      <p:to>
                                        <p:strVal val="visible"/>
                                      </p:to>
                                    </p:set>
                                    <p:animEffect transition="in" filter="fade">
                                      <p:cBhvr>
                                        <p:cTn id="60" dur="500"/>
                                        <p:tgtEl>
                                          <p:spTgt spid="18445"/>
                                        </p:tgtEl>
                                      </p:cBhvr>
                                    </p:animEffect>
                                    <p:anim calcmode="lin" valueType="num">
                                      <p:cBhvr>
                                        <p:cTn id="61" dur="500" fill="hold"/>
                                        <p:tgtEl>
                                          <p:spTgt spid="18445"/>
                                        </p:tgtEl>
                                        <p:attrNameLst>
                                          <p:attrName>ppt_x</p:attrName>
                                        </p:attrNameLst>
                                      </p:cBhvr>
                                      <p:tavLst>
                                        <p:tav tm="0">
                                          <p:val>
                                            <p:strVal val="#ppt_x"/>
                                          </p:val>
                                        </p:tav>
                                        <p:tav tm="100000">
                                          <p:val>
                                            <p:strVal val="#ppt_x"/>
                                          </p:val>
                                        </p:tav>
                                      </p:tavLst>
                                    </p:anim>
                                    <p:anim calcmode="lin" valueType="num">
                                      <p:cBhvr>
                                        <p:cTn id="62" dur="500" fill="hold"/>
                                        <p:tgtEl>
                                          <p:spTgt spid="18445"/>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8446"/>
                                        </p:tgtEl>
                                        <p:attrNameLst>
                                          <p:attrName>style.visibility</p:attrName>
                                        </p:attrNameLst>
                                      </p:cBhvr>
                                      <p:to>
                                        <p:strVal val="visible"/>
                                      </p:to>
                                    </p:set>
                                    <p:animEffect transition="in" filter="fade">
                                      <p:cBhvr>
                                        <p:cTn id="66" dur="500"/>
                                        <p:tgtEl>
                                          <p:spTgt spid="18446"/>
                                        </p:tgtEl>
                                      </p:cBhvr>
                                    </p:animEffect>
                                    <p:anim calcmode="lin" valueType="num">
                                      <p:cBhvr>
                                        <p:cTn id="67" dur="500" fill="hold"/>
                                        <p:tgtEl>
                                          <p:spTgt spid="18446"/>
                                        </p:tgtEl>
                                        <p:attrNameLst>
                                          <p:attrName>ppt_x</p:attrName>
                                        </p:attrNameLst>
                                      </p:cBhvr>
                                      <p:tavLst>
                                        <p:tav tm="0">
                                          <p:val>
                                            <p:strVal val="#ppt_x"/>
                                          </p:val>
                                        </p:tav>
                                        <p:tav tm="100000">
                                          <p:val>
                                            <p:strVal val="#ppt_x"/>
                                          </p:val>
                                        </p:tav>
                                      </p:tavLst>
                                    </p:anim>
                                    <p:anim calcmode="lin" valueType="num">
                                      <p:cBhvr>
                                        <p:cTn id="68" dur="500" fill="hold"/>
                                        <p:tgtEl>
                                          <p:spTgt spid="1844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8447"/>
                                        </p:tgtEl>
                                        <p:attrNameLst>
                                          <p:attrName>style.visibility</p:attrName>
                                        </p:attrNameLst>
                                      </p:cBhvr>
                                      <p:to>
                                        <p:strVal val="visible"/>
                                      </p:to>
                                    </p:set>
                                    <p:animEffect transition="in" filter="fade">
                                      <p:cBhvr>
                                        <p:cTn id="71" dur="500"/>
                                        <p:tgtEl>
                                          <p:spTgt spid="18447"/>
                                        </p:tgtEl>
                                      </p:cBhvr>
                                    </p:animEffect>
                                    <p:anim calcmode="lin" valueType="num">
                                      <p:cBhvr>
                                        <p:cTn id="72" dur="500" fill="hold"/>
                                        <p:tgtEl>
                                          <p:spTgt spid="18447"/>
                                        </p:tgtEl>
                                        <p:attrNameLst>
                                          <p:attrName>ppt_x</p:attrName>
                                        </p:attrNameLst>
                                      </p:cBhvr>
                                      <p:tavLst>
                                        <p:tav tm="0">
                                          <p:val>
                                            <p:strVal val="#ppt_x"/>
                                          </p:val>
                                        </p:tav>
                                        <p:tav tm="100000">
                                          <p:val>
                                            <p:strVal val="#ppt_x"/>
                                          </p:val>
                                        </p:tav>
                                      </p:tavLst>
                                    </p:anim>
                                    <p:anim calcmode="lin" valueType="num">
                                      <p:cBhvr>
                                        <p:cTn id="73" dur="500" fill="hold"/>
                                        <p:tgtEl>
                                          <p:spTgt spid="1844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448"/>
                                        </p:tgtEl>
                                        <p:attrNameLst>
                                          <p:attrName>style.visibility</p:attrName>
                                        </p:attrNameLst>
                                      </p:cBhvr>
                                      <p:to>
                                        <p:strVal val="visible"/>
                                      </p:to>
                                    </p:set>
                                    <p:animEffect transition="in" filter="fade">
                                      <p:cBhvr>
                                        <p:cTn id="76" dur="500"/>
                                        <p:tgtEl>
                                          <p:spTgt spid="18448"/>
                                        </p:tgtEl>
                                      </p:cBhvr>
                                    </p:animEffect>
                                    <p:anim calcmode="lin" valueType="num">
                                      <p:cBhvr>
                                        <p:cTn id="77" dur="500" fill="hold"/>
                                        <p:tgtEl>
                                          <p:spTgt spid="18448"/>
                                        </p:tgtEl>
                                        <p:attrNameLst>
                                          <p:attrName>ppt_x</p:attrName>
                                        </p:attrNameLst>
                                      </p:cBhvr>
                                      <p:tavLst>
                                        <p:tav tm="0">
                                          <p:val>
                                            <p:strVal val="#ppt_x"/>
                                          </p:val>
                                        </p:tav>
                                        <p:tav tm="100000">
                                          <p:val>
                                            <p:strVal val="#ppt_x"/>
                                          </p:val>
                                        </p:tav>
                                      </p:tavLst>
                                    </p:anim>
                                    <p:anim calcmode="lin" valueType="num">
                                      <p:cBhvr>
                                        <p:cTn id="78" dur="500" fill="hold"/>
                                        <p:tgtEl>
                                          <p:spTgt spid="18448"/>
                                        </p:tgtEl>
                                        <p:attrNameLst>
                                          <p:attrName>ppt_y</p:attrName>
                                        </p:attrNameLst>
                                      </p:cBhvr>
                                      <p:tavLst>
                                        <p:tav tm="0">
                                          <p:val>
                                            <p:strVal val="#ppt_y+.1"/>
                                          </p:val>
                                        </p:tav>
                                        <p:tav tm="100000">
                                          <p:val>
                                            <p:strVal val="#ppt_y"/>
                                          </p:val>
                                        </p:tav>
                                      </p:tavLst>
                                    </p:anim>
                                  </p:childTnLst>
                                </p:cTn>
                              </p:par>
                            </p:childTnLst>
                          </p:cTn>
                        </p:par>
                        <p:par>
                          <p:cTn id="79" fill="hold">
                            <p:stCondLst>
                              <p:cond delay="5000"/>
                            </p:stCondLst>
                            <p:childTnLst>
                              <p:par>
                                <p:cTn id="80" presetID="42" presetClass="entr" presetSubtype="0" fill="hold" grpId="0" nodeType="afterEffect">
                                  <p:stCondLst>
                                    <p:cond delay="0"/>
                                  </p:stCondLst>
                                  <p:childTnLst>
                                    <p:set>
                                      <p:cBhvr>
                                        <p:cTn id="81" dur="1" fill="hold">
                                          <p:stCondLst>
                                            <p:cond delay="0"/>
                                          </p:stCondLst>
                                        </p:cTn>
                                        <p:tgtEl>
                                          <p:spTgt spid="18441"/>
                                        </p:tgtEl>
                                        <p:attrNameLst>
                                          <p:attrName>style.visibility</p:attrName>
                                        </p:attrNameLst>
                                      </p:cBhvr>
                                      <p:to>
                                        <p:strVal val="visible"/>
                                      </p:to>
                                    </p:set>
                                    <p:animEffect transition="in" filter="fade">
                                      <p:cBhvr>
                                        <p:cTn id="82" dur="500"/>
                                        <p:tgtEl>
                                          <p:spTgt spid="18441"/>
                                        </p:tgtEl>
                                      </p:cBhvr>
                                    </p:animEffect>
                                    <p:anim calcmode="lin" valueType="num">
                                      <p:cBhvr>
                                        <p:cTn id="83" dur="500" fill="hold"/>
                                        <p:tgtEl>
                                          <p:spTgt spid="18441"/>
                                        </p:tgtEl>
                                        <p:attrNameLst>
                                          <p:attrName>ppt_x</p:attrName>
                                        </p:attrNameLst>
                                      </p:cBhvr>
                                      <p:tavLst>
                                        <p:tav tm="0">
                                          <p:val>
                                            <p:strVal val="#ppt_x"/>
                                          </p:val>
                                        </p:tav>
                                        <p:tav tm="100000">
                                          <p:val>
                                            <p:strVal val="#ppt_x"/>
                                          </p:val>
                                        </p:tav>
                                      </p:tavLst>
                                    </p:anim>
                                    <p:anim calcmode="lin" valueType="num">
                                      <p:cBhvr>
                                        <p:cTn id="84" dur="500" fill="hold"/>
                                        <p:tgtEl>
                                          <p:spTgt spid="1844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442"/>
                                        </p:tgtEl>
                                        <p:attrNameLst>
                                          <p:attrName>style.visibility</p:attrName>
                                        </p:attrNameLst>
                                      </p:cBhvr>
                                      <p:to>
                                        <p:strVal val="visible"/>
                                      </p:to>
                                    </p:set>
                                    <p:animEffect transition="in" filter="fade">
                                      <p:cBhvr>
                                        <p:cTn id="87" dur="500"/>
                                        <p:tgtEl>
                                          <p:spTgt spid="18442"/>
                                        </p:tgtEl>
                                      </p:cBhvr>
                                    </p:animEffect>
                                    <p:anim calcmode="lin" valueType="num">
                                      <p:cBhvr>
                                        <p:cTn id="88" dur="500" fill="hold"/>
                                        <p:tgtEl>
                                          <p:spTgt spid="18442"/>
                                        </p:tgtEl>
                                        <p:attrNameLst>
                                          <p:attrName>ppt_x</p:attrName>
                                        </p:attrNameLst>
                                      </p:cBhvr>
                                      <p:tavLst>
                                        <p:tav tm="0">
                                          <p:val>
                                            <p:strVal val="#ppt_x"/>
                                          </p:val>
                                        </p:tav>
                                        <p:tav tm="100000">
                                          <p:val>
                                            <p:strVal val="#ppt_x"/>
                                          </p:val>
                                        </p:tav>
                                      </p:tavLst>
                                    </p:anim>
                                    <p:anim calcmode="lin" valueType="num">
                                      <p:cBhvr>
                                        <p:cTn id="89" dur="500" fill="hold"/>
                                        <p:tgtEl>
                                          <p:spTgt spid="18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41" grpId="0"/>
      <p:bldP spid="18442" grpId="0"/>
      <p:bldP spid="18444" grpId="0" animBg="1"/>
      <p:bldP spid="18445" grpId="0" animBg="1"/>
      <p:bldP spid="18446" grpId="0" animBg="1"/>
      <p:bldP spid="18447" grpId="0" animBg="1"/>
      <p:bldP spid="184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97" y="963647"/>
            <a:ext cx="1656184" cy="1660324"/>
          </a:xfrm>
          <a:prstGeom prst="rect">
            <a:avLst/>
          </a:prstGeom>
          <a:effectLst>
            <a:outerShdw blurRad="139700" dist="101600" dir="2700000" algn="tl" rotWithShape="0">
              <a:prstClr val="black">
                <a:alpha val="40000"/>
              </a:prst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822" y="1308907"/>
            <a:ext cx="2491604" cy="743351"/>
          </a:xfrm>
          <a:prstGeom prst="rect">
            <a:avLst/>
          </a:prstGeom>
          <a:effectLst>
            <a:outerShdw blurRad="88900" dist="139700" dir="2700000" algn="tl" rotWithShape="0">
              <a:prstClr val="black">
                <a:alpha val="40000"/>
              </a:prstClr>
            </a:outerShdw>
          </a:effectLst>
        </p:spPr>
      </p:pic>
      <p:sp>
        <p:nvSpPr>
          <p:cNvPr id="4" name="灯片编号占位符 5"/>
          <p:cNvSpPr>
            <a:spLocks noGrp="1"/>
          </p:cNvSpPr>
          <p:nvPr>
            <p:ph type="sldNum" sz="quarter" idx="12"/>
          </p:nvPr>
        </p:nvSpPr>
        <p:spPr/>
        <p:txBody>
          <a:bodyPr/>
          <a:lstStyle/>
          <a:p>
            <a:fld id="{47EF01CF-3EA7-4BE9-9CAF-F537DCAE06CD}" type="slidenum">
              <a:rPr lang="zh-CN" altLang="en-US"/>
              <a:pPr/>
              <a:t>18</a:t>
            </a:fld>
            <a:endParaRPr lang="en-US" altLang="zh-CN" dirty="0"/>
          </a:p>
        </p:txBody>
      </p:sp>
      <p:sp>
        <p:nvSpPr>
          <p:cNvPr id="6" name="矩形 5"/>
          <p:cNvSpPr/>
          <p:nvPr/>
        </p:nvSpPr>
        <p:spPr>
          <a:xfrm>
            <a:off x="1276014" y="3526242"/>
            <a:ext cx="6908751" cy="923330"/>
          </a:xfrm>
          <a:prstGeom prst="rect">
            <a:avLst/>
          </a:prstGeom>
          <a:noFill/>
          <a:effectLst>
            <a:outerShdw blurRad="152400" dist="165100" dir="2700000" algn="tl" rotWithShape="0">
              <a:prstClr val="black">
                <a:alpha val="40000"/>
              </a:prstClr>
            </a:outerShdw>
          </a:effectLst>
        </p:spPr>
        <p:txBody>
          <a:bodyPr wrap="none" lIns="91440" tIns="45720" rIns="91440" bIns="45720">
            <a:spAutoFit/>
          </a:bodyPr>
          <a:lstStyle/>
          <a:p>
            <a:pPr algn="ctr"/>
            <a:r>
              <a:rPr lang="en-US" altLang="zh-CN"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en-US"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数据类型</a:t>
            </a:r>
          </a:p>
        </p:txBody>
      </p:sp>
      <p:sp>
        <p:nvSpPr>
          <p:cNvPr id="9" name="日期占位符 8"/>
          <p:cNvSpPr>
            <a:spLocks noGrp="1"/>
          </p:cNvSpPr>
          <p:nvPr>
            <p:ph type="dt" sz="half" idx="10"/>
          </p:nvPr>
        </p:nvSpPr>
        <p:spPr>
          <a:xfrm>
            <a:off x="7602647" y="6354765"/>
            <a:ext cx="1200463" cy="365125"/>
          </a:xfrm>
        </p:spPr>
        <p:txBody>
          <a:bodyPr/>
          <a:lstStyle/>
          <a:p>
            <a:fld id="{65F1918B-A119-47AA-A393-7DC978FA75C9}" type="datetime1">
              <a:rPr lang="zh-CN" altLang="en-US" sz="1200" smtClean="0"/>
              <a:t>2024/4/8</a:t>
            </a:fld>
            <a:endParaRPr lang="zh-CN" altLang="en-US" sz="1200" dirty="0"/>
          </a:p>
        </p:txBody>
      </p:sp>
    </p:spTree>
    <p:extLst>
      <p:ext uri="{BB962C8B-B14F-4D97-AF65-F5344CB8AC3E}">
        <p14:creationId xmlns:p14="http://schemas.microsoft.com/office/powerpoint/2010/main" val="248689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92514" y="1167426"/>
            <a:ext cx="8229600" cy="4140200"/>
          </a:xfrm>
        </p:spPr>
        <p:txBody>
          <a:bodyPr/>
          <a:lstStyle/>
          <a:p>
            <a:pPr>
              <a:buSzPct val="100000"/>
              <a:buFont typeface="Wingdings" panose="05000000000000000000" pitchFamily="2" charset="2"/>
              <a:buNone/>
            </a:pPr>
            <a:r>
              <a:rPr lang="zh-CN" altLang="en-US" sz="2400" dirty="0">
                <a:solidFill>
                  <a:schemeClr val="bg1">
                    <a:lumMod val="95000"/>
                    <a:lumOff val="5000"/>
                  </a:schemeClr>
                </a:solidFill>
                <a:latin typeface="微软雅黑" panose="020B0503020204020204" pitchFamily="34" charset="-122"/>
                <a:ea typeface="微软雅黑" panose="020B0503020204020204" pitchFamily="34" charset="-122"/>
              </a:rPr>
              <a:t>Verilog HDL中,数据主要有以下四种进制形式:</a:t>
            </a:r>
          </a:p>
          <a:p>
            <a:pPr>
              <a:buSzPct val="100000"/>
              <a:buFont typeface="Wingdings" panose="05000000000000000000" pitchFamily="2" charset="2"/>
              <a:buNone/>
            </a:pPr>
            <a:r>
              <a:rPr lang="zh-CN" altLang="en-US" sz="2400" dirty="0">
                <a:solidFill>
                  <a:srgbClr val="FFFFFF"/>
                </a:solidFill>
                <a:latin typeface="微软雅黑" panose="020B0503020204020204" pitchFamily="34" charset="-122"/>
                <a:ea typeface="微软雅黑" panose="020B0503020204020204" pitchFamily="34" charset="-122"/>
              </a:rPr>
              <a:t>	1)二进制整数(b或B)</a:t>
            </a:r>
          </a:p>
          <a:p>
            <a:pPr>
              <a:buSzPct val="100000"/>
              <a:buFont typeface="Wingdings" panose="05000000000000000000" pitchFamily="2" charset="2"/>
              <a:buNone/>
            </a:pPr>
            <a:r>
              <a:rPr lang="zh-CN" altLang="en-US" sz="2400" dirty="0">
                <a:solidFill>
                  <a:srgbClr val="FFFFFF"/>
                </a:solidFill>
                <a:latin typeface="微软雅黑" panose="020B0503020204020204" pitchFamily="34" charset="-122"/>
                <a:ea typeface="微软雅黑" panose="020B0503020204020204" pitchFamily="34" charset="-122"/>
              </a:rPr>
              <a:t>	2)十进制整数(d或D)</a:t>
            </a:r>
          </a:p>
          <a:p>
            <a:pPr>
              <a:buSzPct val="100000"/>
              <a:buFont typeface="Wingdings" panose="05000000000000000000" pitchFamily="2" charset="2"/>
              <a:buNone/>
            </a:pPr>
            <a:r>
              <a:rPr lang="zh-CN" altLang="en-US" sz="2400" dirty="0">
                <a:solidFill>
                  <a:srgbClr val="FFFFFF"/>
                </a:solidFill>
                <a:latin typeface="微软雅黑" panose="020B0503020204020204" pitchFamily="34" charset="-122"/>
                <a:ea typeface="微软雅黑" panose="020B0503020204020204" pitchFamily="34" charset="-122"/>
              </a:rPr>
              <a:t>	3)十六进制整数(h或H)</a:t>
            </a:r>
          </a:p>
          <a:p>
            <a:pPr>
              <a:buSzPct val="100000"/>
              <a:buFont typeface="Wingdings" panose="05000000000000000000" pitchFamily="2" charset="2"/>
              <a:buNone/>
            </a:pPr>
            <a:r>
              <a:rPr lang="zh-CN" altLang="en-US" sz="2400" dirty="0">
                <a:solidFill>
                  <a:srgbClr val="FFFFFF"/>
                </a:solidFill>
                <a:latin typeface="微软雅黑" panose="020B0503020204020204" pitchFamily="34" charset="-122"/>
                <a:ea typeface="微软雅黑" panose="020B0503020204020204" pitchFamily="34" charset="-122"/>
              </a:rPr>
              <a:t>	4)八进制整数(o或O)</a:t>
            </a:r>
          </a:p>
          <a:p>
            <a:pPr>
              <a:buSzPct val="100000"/>
              <a:buFont typeface="Wingdings" panose="05000000000000000000" pitchFamily="2" charset="2"/>
              <a:buNone/>
            </a:pPr>
            <a:endParaRPr lang="zh-CN" altLang="en-US" sz="2400" dirty="0">
              <a:solidFill>
                <a:srgbClr val="993300"/>
              </a:solidFill>
            </a:endParaRPr>
          </a:p>
        </p:txBody>
      </p:sp>
      <p:sp>
        <p:nvSpPr>
          <p:cNvPr id="5" name="灯片编号占位符 5"/>
          <p:cNvSpPr>
            <a:spLocks noGrp="1"/>
          </p:cNvSpPr>
          <p:nvPr>
            <p:ph type="sldNum" sz="quarter" idx="12"/>
          </p:nvPr>
        </p:nvSpPr>
        <p:spPr/>
        <p:txBody>
          <a:bodyPr/>
          <a:lstStyle/>
          <a:p>
            <a:fld id="{80B977B8-8B40-45B9-97E9-296CC26D8B18}" type="slidenum">
              <a:rPr lang="zh-CN" altLang="en-US"/>
              <a:pPr/>
              <a:t>19</a:t>
            </a:fld>
            <a:endParaRPr lang="en-US" altLang="zh-CN" dirty="0"/>
          </a:p>
        </p:txBody>
      </p:sp>
      <p:sp>
        <p:nvSpPr>
          <p:cNvPr id="2" name="日期占位符 1"/>
          <p:cNvSpPr>
            <a:spLocks noGrp="1"/>
          </p:cNvSpPr>
          <p:nvPr>
            <p:ph type="dt" sz="half" idx="10"/>
          </p:nvPr>
        </p:nvSpPr>
        <p:spPr/>
        <p:txBody>
          <a:bodyPr/>
          <a:lstStyle/>
          <a:p>
            <a:fld id="{CD28362F-D1C0-4176-93BD-160D6A25BC3A}"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anim calcmode="lin" valueType="num">
                                      <p:cBhvr>
                                        <p:cTn id="8"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59">
                                            <p:txEl>
                                              <p:pRg st="1" end="1"/>
                                            </p:txEl>
                                          </p:spTgt>
                                        </p:tgtEl>
                                        <p:attrNameLst>
                                          <p:attrName>style.visibility</p:attrName>
                                        </p:attrNameLst>
                                      </p:cBhvr>
                                      <p:to>
                                        <p:strVal val="visible"/>
                                      </p:to>
                                    </p:set>
                                    <p:animEffect transition="in" filter="fade">
                                      <p:cBhvr>
                                        <p:cTn id="14" dur="500"/>
                                        <p:tgtEl>
                                          <p:spTgt spid="19459">
                                            <p:txEl>
                                              <p:pRg st="1" end="1"/>
                                            </p:txEl>
                                          </p:spTgt>
                                        </p:tgtEl>
                                      </p:cBhvr>
                                    </p:animEffect>
                                    <p:anim calcmode="lin" valueType="num">
                                      <p:cBhvr>
                                        <p:cTn id="15"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9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animEffect transition="in" filter="fade">
                                      <p:cBhvr>
                                        <p:cTn id="21" dur="500"/>
                                        <p:tgtEl>
                                          <p:spTgt spid="19459">
                                            <p:txEl>
                                              <p:pRg st="2" end="2"/>
                                            </p:txEl>
                                          </p:spTgt>
                                        </p:tgtEl>
                                      </p:cBhvr>
                                    </p:animEffect>
                                    <p:anim calcmode="lin" valueType="num">
                                      <p:cBhvr>
                                        <p:cTn id="22"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9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459">
                                            <p:txEl>
                                              <p:pRg st="3" end="3"/>
                                            </p:txEl>
                                          </p:spTgt>
                                        </p:tgtEl>
                                        <p:attrNameLst>
                                          <p:attrName>style.visibility</p:attrName>
                                        </p:attrNameLst>
                                      </p:cBhvr>
                                      <p:to>
                                        <p:strVal val="visible"/>
                                      </p:to>
                                    </p:set>
                                    <p:animEffect transition="in" filter="fade">
                                      <p:cBhvr>
                                        <p:cTn id="28" dur="500"/>
                                        <p:tgtEl>
                                          <p:spTgt spid="19459">
                                            <p:txEl>
                                              <p:pRg st="3" end="3"/>
                                            </p:txEl>
                                          </p:spTgt>
                                        </p:tgtEl>
                                      </p:cBhvr>
                                    </p:animEffect>
                                    <p:anim calcmode="lin" valueType="num">
                                      <p:cBhvr>
                                        <p:cTn id="2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9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459">
                                            <p:txEl>
                                              <p:pRg st="4" end="4"/>
                                            </p:txEl>
                                          </p:spTgt>
                                        </p:tgtEl>
                                        <p:attrNameLst>
                                          <p:attrName>style.visibility</p:attrName>
                                        </p:attrNameLst>
                                      </p:cBhvr>
                                      <p:to>
                                        <p:strVal val="visible"/>
                                      </p:to>
                                    </p:set>
                                    <p:animEffect transition="in" filter="fade">
                                      <p:cBhvr>
                                        <p:cTn id="35" dur="500"/>
                                        <p:tgtEl>
                                          <p:spTgt spid="19459">
                                            <p:txEl>
                                              <p:pRg st="4" end="4"/>
                                            </p:txEl>
                                          </p:spTgt>
                                        </p:tgtEl>
                                      </p:cBhvr>
                                    </p:animEffect>
                                    <p:anim calcmode="lin" valueType="num">
                                      <p:cBhvr>
                                        <p:cTn id="36"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01108" y="437684"/>
            <a:ext cx="8229600" cy="1143000"/>
          </a:xfrm>
          <a:ln>
            <a:noFill/>
          </a:ln>
        </p:spPr>
        <p:txBody>
          <a:bodyPr>
            <a:normAutofit/>
          </a:bodyPr>
          <a:lstStyle/>
          <a:p>
            <a:pPr>
              <a:buSzPct val="100000"/>
            </a:pPr>
            <a:r>
              <a:rPr lang="en-US" altLang="zh-CN" sz="3600" cap="none"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zh-CN" sz="3600" dirty="0">
                <a:solidFill>
                  <a:srgbClr val="FFFFFF"/>
                </a:solidFill>
                <a:latin typeface="微软雅黑" panose="020B0503020204020204" pitchFamily="34" charset="-122"/>
                <a:ea typeface="微软雅黑" panose="020B0503020204020204" pitchFamily="34" charset="-122"/>
              </a:rPr>
              <a:t>简述</a:t>
            </a:r>
          </a:p>
        </p:txBody>
      </p:sp>
      <p:sp>
        <p:nvSpPr>
          <p:cNvPr id="4099" name="Rectangle 3"/>
          <p:cNvSpPr>
            <a:spLocks noGrp="1" noChangeArrowheads="1"/>
          </p:cNvSpPr>
          <p:nvPr>
            <p:ph idx="1"/>
          </p:nvPr>
        </p:nvSpPr>
        <p:spPr>
          <a:xfrm>
            <a:off x="-148095" y="1600993"/>
            <a:ext cx="9144000" cy="4458329"/>
          </a:xfrm>
        </p:spPr>
        <p:txBody>
          <a:bodyPr>
            <a:normAutofit/>
          </a:bodyPr>
          <a:lstStyle/>
          <a:p>
            <a:pPr marL="900113" indent="-103188" algn="just">
              <a:lnSpc>
                <a:spcPct val="110000"/>
              </a:lnSpc>
              <a:spcBef>
                <a:spcPct val="5000"/>
              </a:spcBef>
              <a:buClr>
                <a:schemeClr val="folHlink"/>
              </a:buClr>
              <a:buFontTx/>
              <a:buNone/>
            </a:pPr>
            <a:r>
              <a:rPr lang="zh-CN" altLang="en-US" sz="2800" dirty="0">
                <a:latin typeface="Times New Roman" panose="02020603050405020304" pitchFamily="18" charset="0"/>
              </a:rPr>
              <a:t>		      </a:t>
            </a:r>
            <a:r>
              <a:rPr lang="en-US" altLang="zh-CN" sz="2800" dirty="0">
                <a:solidFill>
                  <a:srgbClr val="FFFFFF"/>
                </a:solidFill>
                <a:latin typeface="微软雅黑" panose="020B0503020204020204" pitchFamily="34" charset="-122"/>
                <a:ea typeface="微软雅黑" panose="020B0503020204020204" pitchFamily="34" charset="-122"/>
              </a:rPr>
              <a:t>Verilog HDL</a:t>
            </a:r>
            <a:r>
              <a:rPr lang="zh-CN" altLang="en-US" sz="2800" dirty="0">
                <a:solidFill>
                  <a:srgbClr val="FFFFFF"/>
                </a:solidFill>
                <a:latin typeface="微软雅黑" panose="020B0503020204020204" pitchFamily="34" charset="-122"/>
                <a:ea typeface="微软雅黑" panose="020B0503020204020204" pitchFamily="34" charset="-122"/>
              </a:rPr>
              <a:t>是一种用于数字逻辑电路设计的硬件描述语言（</a:t>
            </a:r>
            <a:r>
              <a:rPr lang="en-US" altLang="zh-CN" sz="2800" dirty="0">
                <a:solidFill>
                  <a:srgbClr val="FFFFFF"/>
                </a:solidFill>
                <a:latin typeface="微软雅黑" panose="020B0503020204020204" pitchFamily="34" charset="-122"/>
                <a:ea typeface="微软雅黑" panose="020B0503020204020204" pitchFamily="34" charset="-122"/>
              </a:rPr>
              <a:t>Hradware Description Language )</a:t>
            </a:r>
            <a:r>
              <a:rPr lang="zh-CN" altLang="en-US" sz="2800" dirty="0">
                <a:solidFill>
                  <a:srgbClr val="FFFFFF"/>
                </a:solidFill>
                <a:latin typeface="微软雅黑" panose="020B0503020204020204" pitchFamily="34" charset="-122"/>
                <a:ea typeface="微软雅黑" panose="020B0503020204020204" pitchFamily="34" charset="-122"/>
              </a:rPr>
              <a:t>，可以用来进行数字电路的仿真验证、时序分析、逻辑综合。</a:t>
            </a:r>
          </a:p>
          <a:p>
            <a:pPr marL="801688" lvl="1" indent="-344488" algn="just">
              <a:lnSpc>
                <a:spcPct val="110000"/>
              </a:lnSpc>
              <a:spcBef>
                <a:spcPct val="5000"/>
              </a:spcBef>
              <a:buSzPct val="100000"/>
              <a:buFont typeface="Wingdings" panose="05000000000000000000" pitchFamily="2" charset="2"/>
              <a:buChar char="l"/>
            </a:pPr>
            <a:r>
              <a:rPr lang="zh-CN" altLang="en-US" sz="2400" dirty="0">
                <a:solidFill>
                  <a:srgbClr val="FFFFFF"/>
                </a:solidFill>
                <a:latin typeface="微软雅黑" panose="020B0503020204020204" pitchFamily="34" charset="-122"/>
                <a:ea typeface="微软雅黑" panose="020B0503020204020204" pitchFamily="34" charset="-122"/>
              </a:rPr>
              <a:t>用</a:t>
            </a:r>
            <a:r>
              <a:rPr lang="en-US" altLang="zh-CN" sz="2400" dirty="0">
                <a:solidFill>
                  <a:srgbClr val="FFFFFF"/>
                </a:solidFill>
                <a:latin typeface="微软雅黑" panose="020B0503020204020204" pitchFamily="34" charset="-122"/>
                <a:ea typeface="微软雅黑" panose="020B0503020204020204" pitchFamily="34" charset="-122"/>
              </a:rPr>
              <a:t>Verilog HDL</a:t>
            </a:r>
            <a:r>
              <a:rPr lang="zh-CN" altLang="en-US" sz="2400" dirty="0">
                <a:solidFill>
                  <a:srgbClr val="FFFFFF"/>
                </a:solidFill>
                <a:latin typeface="微软雅黑" panose="020B0503020204020204" pitchFamily="34" charset="-122"/>
                <a:ea typeface="微软雅黑" panose="020B0503020204020204" pitchFamily="34" charset="-122"/>
              </a:rPr>
              <a:t>描述的电路设计就是该电路的</a:t>
            </a:r>
            <a:r>
              <a:rPr lang="en-US" altLang="zh-CN" sz="2400" dirty="0">
                <a:solidFill>
                  <a:srgbClr val="FFFFFF"/>
                </a:solidFill>
                <a:latin typeface="微软雅黑" panose="020B0503020204020204" pitchFamily="34" charset="-122"/>
                <a:ea typeface="微软雅黑" panose="020B0503020204020204" pitchFamily="34" charset="-122"/>
              </a:rPr>
              <a:t>Verilog HDL</a:t>
            </a:r>
            <a:r>
              <a:rPr lang="zh-CN" altLang="en-US" sz="2400" dirty="0">
                <a:solidFill>
                  <a:srgbClr val="FFFFFF"/>
                </a:solidFill>
                <a:latin typeface="微软雅黑" panose="020B0503020204020204" pitchFamily="34" charset="-122"/>
                <a:ea typeface="微软雅黑" panose="020B0503020204020204" pitchFamily="34" charset="-122"/>
              </a:rPr>
              <a:t>模型。</a:t>
            </a:r>
          </a:p>
          <a:p>
            <a:pPr lvl="1" algn="just">
              <a:lnSpc>
                <a:spcPct val="110000"/>
              </a:lnSpc>
              <a:spcBef>
                <a:spcPct val="5000"/>
              </a:spcBef>
              <a:buSzPct val="100000"/>
              <a:buFont typeface="Wingdings" panose="05000000000000000000" pitchFamily="2" charset="2"/>
              <a:buChar char="l"/>
            </a:pPr>
            <a:r>
              <a:rPr lang="en-US" altLang="zh-CN" sz="2400" dirty="0">
                <a:solidFill>
                  <a:srgbClr val="FFFFFF"/>
                </a:solidFill>
                <a:latin typeface="微软雅黑" panose="020B0503020204020204" pitchFamily="34" charset="-122"/>
                <a:ea typeface="微软雅黑" panose="020B0503020204020204" pitchFamily="34" charset="-122"/>
              </a:rPr>
              <a:t>Verilog HDL </a:t>
            </a:r>
            <a:r>
              <a:rPr lang="zh-CN" altLang="en-US" sz="2400" dirty="0">
                <a:solidFill>
                  <a:srgbClr val="FFFFFF"/>
                </a:solidFill>
                <a:latin typeface="微软雅黑" panose="020B0503020204020204" pitchFamily="34" charset="-122"/>
                <a:ea typeface="微软雅黑" panose="020B0503020204020204" pitchFamily="34" charset="-122"/>
              </a:rPr>
              <a:t>既是一种行为描述语言也是一种结构描述语言。</a:t>
            </a:r>
          </a:p>
          <a:p>
            <a:endParaRPr lang="zh-CN" altLang="en-US" sz="2400" dirty="0">
              <a:solidFill>
                <a:srgbClr val="993300"/>
              </a:solidFill>
              <a:latin typeface="方正姚体" panose="02010601030101010101" pitchFamily="2" charset="-122"/>
              <a:ea typeface="方正姚体" panose="02010601030101010101" pitchFamily="2" charset="-122"/>
            </a:endParaRPr>
          </a:p>
        </p:txBody>
      </p:sp>
      <p:sp>
        <p:nvSpPr>
          <p:cNvPr id="5" name="灯片编号占位符 5"/>
          <p:cNvSpPr>
            <a:spLocks noGrp="1"/>
          </p:cNvSpPr>
          <p:nvPr>
            <p:ph type="sldNum" sz="quarter" idx="12"/>
          </p:nvPr>
        </p:nvSpPr>
        <p:spPr/>
        <p:txBody>
          <a:bodyPr/>
          <a:lstStyle/>
          <a:p>
            <a:fld id="{68074A7A-4947-4301-98A0-F6D3CF4BB949}" type="slidenum">
              <a:rPr lang="zh-CN" altLang="en-US"/>
              <a:pPr/>
              <a:t>2</a:t>
            </a:fld>
            <a:endParaRPr lang="en-US" altLang="zh-CN" dirty="0"/>
          </a:p>
        </p:txBody>
      </p:sp>
      <p:sp>
        <p:nvSpPr>
          <p:cNvPr id="2" name="日期占位符 1"/>
          <p:cNvSpPr>
            <a:spLocks noGrp="1"/>
          </p:cNvSpPr>
          <p:nvPr>
            <p:ph type="dt" sz="half" idx="10"/>
          </p:nvPr>
        </p:nvSpPr>
        <p:spPr/>
        <p:txBody>
          <a:bodyPr/>
          <a:lstStyle/>
          <a:p>
            <a:fld id="{ED18ABBC-DE69-4BCA-B4F3-E38C59550635}"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Effect transition="in" filter="fade">
                                      <p:cBhvr>
                                        <p:cTn id="13" dur="1000"/>
                                        <p:tgtEl>
                                          <p:spTgt spid="4099">
                                            <p:txEl>
                                              <p:pRg st="0" end="0"/>
                                            </p:txEl>
                                          </p:spTgt>
                                        </p:tgtEl>
                                      </p:cBhvr>
                                    </p:animEffect>
                                    <p:anim calcmode="lin" valueType="num">
                                      <p:cBhvr>
                                        <p:cTn id="14"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099">
                                            <p:txEl>
                                              <p:pRg st="1" end="1"/>
                                            </p:txEl>
                                          </p:spTgt>
                                        </p:tgtEl>
                                        <p:attrNameLst>
                                          <p:attrName>style.visibility</p:attrName>
                                        </p:attrNameLst>
                                      </p:cBhvr>
                                      <p:to>
                                        <p:strVal val="visible"/>
                                      </p:to>
                                    </p:set>
                                    <p:animEffect transition="in" filter="fade">
                                      <p:cBhvr>
                                        <p:cTn id="19" dur="1000"/>
                                        <p:tgtEl>
                                          <p:spTgt spid="4099">
                                            <p:txEl>
                                              <p:pRg st="1" end="1"/>
                                            </p:txEl>
                                          </p:spTgt>
                                        </p:tgtEl>
                                      </p:cBhvr>
                                    </p:animEffect>
                                    <p:anim calcmode="lin" valueType="num">
                                      <p:cBhvr>
                                        <p:cTn id="20"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099">
                                            <p:txEl>
                                              <p:pRg st="2" end="2"/>
                                            </p:txEl>
                                          </p:spTgt>
                                        </p:tgtEl>
                                        <p:attrNameLst>
                                          <p:attrName>style.visibility</p:attrName>
                                        </p:attrNameLst>
                                      </p:cBhvr>
                                      <p:to>
                                        <p:strVal val="visible"/>
                                      </p:to>
                                    </p:set>
                                    <p:animEffect transition="in" filter="fade">
                                      <p:cBhvr>
                                        <p:cTn id="25" dur="1000"/>
                                        <p:tgtEl>
                                          <p:spTgt spid="4099">
                                            <p:txEl>
                                              <p:pRg st="2" end="2"/>
                                            </p:txEl>
                                          </p:spTgt>
                                        </p:tgtEl>
                                      </p:cBhvr>
                                    </p:animEffect>
                                    <p:anim calcmode="lin" valueType="num">
                                      <p:cBhvr>
                                        <p:cTn id="26"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401108" y="784671"/>
            <a:ext cx="8229600" cy="5000625"/>
          </a:xfrm>
        </p:spPr>
        <p:txBody>
          <a:bodyPr/>
          <a:lstStyle/>
          <a:p>
            <a:pPr>
              <a:buFontTx/>
              <a:buNone/>
            </a:pPr>
            <a:r>
              <a:rPr lang="zh-CN" altLang="en-US" sz="2400" dirty="0">
                <a:solidFill>
                  <a:schemeClr val="bg1"/>
                </a:solidFill>
              </a:rPr>
              <a:t>数字表达方式有以下三种:</a:t>
            </a:r>
          </a:p>
          <a:p>
            <a:pPr>
              <a:buFontTx/>
              <a:buNone/>
            </a:pPr>
            <a:r>
              <a:rPr lang="zh-CN" altLang="en-US" sz="2400" dirty="0">
                <a:solidFill>
                  <a:srgbClr val="993300"/>
                </a:solidFill>
              </a:rPr>
              <a:t>	</a:t>
            </a:r>
            <a:r>
              <a:rPr lang="zh-CN" altLang="en-US" sz="2400" dirty="0">
                <a:solidFill>
                  <a:srgbClr val="FFFFFF"/>
                </a:solidFill>
              </a:rPr>
              <a:t>1)</a:t>
            </a:r>
            <a:r>
              <a:rPr lang="zh-CN" altLang="en-US" sz="2400" dirty="0">
                <a:solidFill>
                  <a:srgbClr val="993300"/>
                </a:solidFill>
              </a:rPr>
              <a:t>&lt;位宽&gt;&lt;进制&gt;&lt;数字&gt;</a:t>
            </a:r>
            <a:r>
              <a:rPr lang="zh-CN" altLang="en-US" sz="2400" dirty="0">
                <a:solidFill>
                  <a:srgbClr val="FFFFFF"/>
                </a:solidFill>
              </a:rPr>
              <a:t>这是一种全面的描述方式</a:t>
            </a:r>
          </a:p>
          <a:p>
            <a:pPr>
              <a:buFontTx/>
              <a:buNone/>
            </a:pPr>
            <a:r>
              <a:rPr lang="zh-CN" altLang="en-US" sz="2400" dirty="0">
                <a:solidFill>
                  <a:srgbClr val="0066FF"/>
                </a:solidFill>
              </a:rPr>
              <a:t>		</a:t>
            </a:r>
            <a:r>
              <a:rPr lang="zh-CN" altLang="en-US" sz="2400" dirty="0">
                <a:solidFill>
                  <a:srgbClr val="FFFFFF"/>
                </a:solidFill>
              </a:rPr>
              <a:t>如</a:t>
            </a:r>
            <a:r>
              <a:rPr lang="zh-CN" altLang="en-US" sz="2400" dirty="0">
                <a:solidFill>
                  <a:srgbClr val="0066FF"/>
                </a:solidFill>
              </a:rPr>
              <a:t> </a:t>
            </a:r>
            <a:r>
              <a:rPr lang="zh-CN" altLang="en-US" sz="2400" dirty="0">
                <a:solidFill>
                  <a:srgbClr val="FFFFFF"/>
                </a:solidFill>
              </a:rPr>
              <a:t>8'b10</a:t>
            </a:r>
            <a:r>
              <a:rPr lang="zh-CN" altLang="en-US" sz="2400" dirty="0">
                <a:solidFill>
                  <a:srgbClr val="FFFFFF"/>
                </a:solidFill>
                <a:sym typeface="Arial" panose="020B0604020202020204" pitchFamily="34" charset="0"/>
              </a:rPr>
              <a:t>011</a:t>
            </a:r>
            <a:r>
              <a:rPr lang="zh-CN" altLang="en-US" sz="2400" dirty="0">
                <a:solidFill>
                  <a:srgbClr val="FFFFFF"/>
                </a:solidFill>
              </a:rPr>
              <a:t>110  </a:t>
            </a:r>
            <a:r>
              <a:rPr lang="zh-CN" altLang="en-US" sz="1800" dirty="0">
                <a:solidFill>
                  <a:srgbClr val="FFFFFF"/>
                </a:solidFill>
                <a:sym typeface="Arial" panose="020B0604020202020204" pitchFamily="34" charset="0"/>
              </a:rPr>
              <a:t>//位宽为8的二进</a:t>
            </a:r>
            <a:r>
              <a:rPr lang="zh-CN" altLang="en-US" sz="1800" dirty="0">
                <a:solidFill>
                  <a:srgbClr val="FFFFFF"/>
                </a:solidFill>
              </a:rPr>
              <a:t>制数，</a:t>
            </a:r>
            <a:r>
              <a:rPr lang="zh-CN" altLang="en-US" sz="1800" dirty="0">
                <a:solidFill>
                  <a:srgbClr val="FFFFFF"/>
                </a:solidFill>
                <a:sym typeface="Arial" panose="020B0604020202020204" pitchFamily="34" charset="0"/>
              </a:rPr>
              <a:t>8为位宽，'b表示</a:t>
            </a:r>
            <a:r>
              <a:rPr lang="zh-CN" altLang="en-US" sz="1800" dirty="0">
                <a:solidFill>
                  <a:srgbClr val="FFFFFF"/>
                </a:solidFill>
              </a:rPr>
              <a:t>进制。</a:t>
            </a:r>
          </a:p>
          <a:p>
            <a:pPr>
              <a:buFontTx/>
              <a:buNone/>
            </a:pPr>
            <a:r>
              <a:rPr lang="zh-CN" altLang="en-US" sz="1800" dirty="0">
                <a:solidFill>
                  <a:srgbClr val="FFFFFF"/>
                </a:solidFill>
              </a:rPr>
              <a:t>		   </a:t>
            </a:r>
            <a:r>
              <a:rPr lang="zh-CN" altLang="en-US" sz="2400" dirty="0">
                <a:solidFill>
                  <a:srgbClr val="FFFFFF"/>
                </a:solidFill>
                <a:sym typeface="Arial" panose="020B0604020202020204" pitchFamily="34" charset="0"/>
              </a:rPr>
              <a:t>   8'ha5	      </a:t>
            </a:r>
            <a:r>
              <a:rPr lang="zh-CN" altLang="en-US" sz="1800" dirty="0">
                <a:solidFill>
                  <a:srgbClr val="FFFFFF"/>
                </a:solidFill>
                <a:sym typeface="Arial" panose="020B0604020202020204" pitchFamily="34" charset="0"/>
              </a:rPr>
              <a:t>//位宽为8的十六进制数，8为位宽，'h表示进制。</a:t>
            </a:r>
          </a:p>
          <a:p>
            <a:pPr>
              <a:buFontTx/>
              <a:buNone/>
            </a:pPr>
            <a:endParaRPr lang="zh-CN" altLang="en-US" sz="1800" dirty="0">
              <a:solidFill>
                <a:srgbClr val="FF0000"/>
              </a:solidFill>
              <a:sym typeface="Arial" panose="020B0604020202020204" pitchFamily="34" charset="0"/>
            </a:endParaRPr>
          </a:p>
          <a:p>
            <a:pPr>
              <a:buFontTx/>
              <a:buNone/>
            </a:pPr>
            <a:r>
              <a:rPr lang="zh-CN" altLang="en-US" sz="1800" dirty="0">
                <a:solidFill>
                  <a:srgbClr val="FF0000"/>
                </a:solidFill>
                <a:sym typeface="Arial" panose="020B0604020202020204" pitchFamily="34" charset="0"/>
              </a:rPr>
              <a:t>		</a:t>
            </a:r>
          </a:p>
          <a:p>
            <a:pPr>
              <a:buFontTx/>
              <a:buNone/>
            </a:pPr>
            <a:r>
              <a:rPr lang="zh-CN" altLang="en-US" sz="2400" dirty="0">
                <a:solidFill>
                  <a:srgbClr val="993300"/>
                </a:solidFill>
              </a:rPr>
              <a:t>	</a:t>
            </a:r>
            <a:r>
              <a:rPr lang="zh-CN" altLang="en-US" sz="2400" dirty="0">
                <a:solidFill>
                  <a:srgbClr val="FFFFFF"/>
                </a:solidFill>
              </a:rPr>
              <a:t>2)</a:t>
            </a:r>
            <a:r>
              <a:rPr lang="zh-CN" altLang="en-US" sz="2400" dirty="0">
                <a:solidFill>
                  <a:srgbClr val="993300"/>
                </a:solidFill>
              </a:rPr>
              <a:t>&lt;进制&gt;&lt;数字&gt; </a:t>
            </a:r>
            <a:r>
              <a:rPr lang="zh-CN" altLang="en-US" sz="2400" dirty="0">
                <a:solidFill>
                  <a:srgbClr val="0066FF"/>
                </a:solidFill>
              </a:rPr>
              <a:t>	</a:t>
            </a:r>
            <a:r>
              <a:rPr lang="zh-CN" altLang="en-US" sz="2400" dirty="0">
                <a:solidFill>
                  <a:srgbClr val="FFFFFF"/>
                </a:solidFill>
              </a:rPr>
              <a:t>位宽由机器系统决定</a:t>
            </a:r>
          </a:p>
          <a:p>
            <a:pPr>
              <a:buFontTx/>
              <a:buNone/>
            </a:pPr>
            <a:r>
              <a:rPr lang="zh-CN" altLang="en-US" sz="2400" dirty="0">
                <a:solidFill>
                  <a:srgbClr val="0066FF"/>
                </a:solidFill>
              </a:rPr>
              <a:t>		</a:t>
            </a:r>
            <a:r>
              <a:rPr lang="zh-CN" altLang="en-US" sz="2400" dirty="0">
                <a:solidFill>
                  <a:srgbClr val="FFFFFF"/>
                </a:solidFill>
              </a:rPr>
              <a:t>如 </a:t>
            </a:r>
            <a:r>
              <a:rPr lang="zh-CN" altLang="en-US" sz="2400" dirty="0">
                <a:solidFill>
                  <a:srgbClr val="FFFFFF"/>
                </a:solidFill>
                <a:sym typeface="Arial" panose="020B0604020202020204" pitchFamily="34" charset="0"/>
              </a:rPr>
              <a:t>'b10011110</a:t>
            </a:r>
          </a:p>
          <a:p>
            <a:pPr>
              <a:buFontTx/>
              <a:buNone/>
            </a:pPr>
            <a:r>
              <a:rPr lang="zh-CN" altLang="en-US" sz="2400" dirty="0">
                <a:solidFill>
                  <a:srgbClr val="993300"/>
                </a:solidFill>
              </a:rPr>
              <a:t>	</a:t>
            </a:r>
            <a:r>
              <a:rPr lang="zh-CN" altLang="en-US" sz="2400" dirty="0">
                <a:solidFill>
                  <a:srgbClr val="FFFFFF"/>
                </a:solidFill>
              </a:rPr>
              <a:t>3)</a:t>
            </a:r>
            <a:r>
              <a:rPr lang="zh-CN" altLang="en-US" sz="2400" dirty="0">
                <a:solidFill>
                  <a:srgbClr val="993300"/>
                </a:solidFill>
              </a:rPr>
              <a:t>&lt;数字&gt;</a:t>
            </a:r>
            <a:r>
              <a:rPr lang="zh-CN" altLang="en-US" sz="2400" dirty="0">
                <a:solidFill>
                  <a:srgbClr val="FFFFFF"/>
                </a:solidFill>
              </a:rPr>
              <a:t>这种表示的数字，默认为十进制</a:t>
            </a:r>
          </a:p>
          <a:p>
            <a:pPr>
              <a:buFontTx/>
              <a:buNone/>
            </a:pPr>
            <a:r>
              <a:rPr lang="zh-CN" altLang="en-US" sz="2400" dirty="0">
                <a:solidFill>
                  <a:srgbClr val="0066FF"/>
                </a:solidFill>
              </a:rPr>
              <a:t>	</a:t>
            </a:r>
            <a:r>
              <a:rPr lang="zh-CN" altLang="en-US" sz="2400" dirty="0">
                <a:solidFill>
                  <a:srgbClr val="FFFFFF"/>
                </a:solidFill>
              </a:rPr>
              <a:t>	如 </a:t>
            </a:r>
            <a:r>
              <a:rPr lang="zh-CN" altLang="en-US" sz="2400" dirty="0">
                <a:solidFill>
                  <a:srgbClr val="FFFFFF"/>
                </a:solidFill>
                <a:sym typeface="Arial" panose="020B0604020202020204" pitchFamily="34" charset="0"/>
              </a:rPr>
              <a:t>10011110  //为十进制数，不是二进制数</a:t>
            </a:r>
          </a:p>
        </p:txBody>
      </p:sp>
      <p:sp>
        <p:nvSpPr>
          <p:cNvPr id="5" name="灯片编号占位符 5"/>
          <p:cNvSpPr>
            <a:spLocks noGrp="1"/>
          </p:cNvSpPr>
          <p:nvPr>
            <p:ph type="sldNum" sz="quarter" idx="12"/>
          </p:nvPr>
        </p:nvSpPr>
        <p:spPr/>
        <p:txBody>
          <a:bodyPr/>
          <a:lstStyle/>
          <a:p>
            <a:fld id="{ED69C47E-95FA-46F6-9702-7618BC818451}" type="slidenum">
              <a:rPr lang="zh-CN" altLang="en-US"/>
              <a:pPr/>
              <a:t>20</a:t>
            </a:fld>
            <a:endParaRPr lang="en-US" altLang="zh-CN" dirty="0"/>
          </a:p>
        </p:txBody>
      </p:sp>
      <p:sp>
        <p:nvSpPr>
          <p:cNvPr id="20483" name="Text Box 3"/>
          <p:cNvSpPr txBox="1">
            <a:spLocks noChangeArrowheads="1"/>
          </p:cNvSpPr>
          <p:nvPr/>
        </p:nvSpPr>
        <p:spPr bwMode="auto">
          <a:xfrm>
            <a:off x="4595306" y="3022091"/>
            <a:ext cx="4224424" cy="525785"/>
          </a:xfrm>
          <a:prstGeom prst="rect">
            <a:avLst/>
          </a:prstGeom>
          <a:noFill/>
          <a:ln>
            <a:noFill/>
          </a:ln>
        </p:spPr>
        <p:txBody>
          <a:bodyPr wrap="square" lIns="90170" tIns="46990" rIns="90170" bIns="46990">
            <a:spAutoFit/>
          </a:bodyPr>
          <a:lstStyle/>
          <a:p>
            <a:r>
              <a:rPr lang="zh-CN" altLang="en-US" sz="2800" dirty="0">
                <a:solidFill>
                  <a:srgbClr val="FF0000"/>
                </a:solidFill>
                <a:sym typeface="Arial" panose="020B0604020202020204" pitchFamily="34" charset="0"/>
              </a:rPr>
              <a:t>位宽相对于二进制数而言</a:t>
            </a:r>
          </a:p>
        </p:txBody>
      </p:sp>
      <p:sp>
        <p:nvSpPr>
          <p:cNvPr id="2" name="日期占位符 1"/>
          <p:cNvSpPr>
            <a:spLocks noGrp="1"/>
          </p:cNvSpPr>
          <p:nvPr>
            <p:ph type="dt" sz="half" idx="10"/>
          </p:nvPr>
        </p:nvSpPr>
        <p:spPr/>
        <p:txBody>
          <a:bodyPr/>
          <a:lstStyle/>
          <a:p>
            <a:fld id="{2D3313FB-7BB2-41FE-B131-75CC7923136C}"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anim calcmode="lin" valueType="num">
                                      <p:cBhvr>
                                        <p:cTn id="8"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48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Effect transition="in" filter="fade">
                                      <p:cBhvr>
                                        <p:cTn id="13" dur="500"/>
                                        <p:tgtEl>
                                          <p:spTgt spid="20482">
                                            <p:txEl>
                                              <p:pRg st="1" end="1"/>
                                            </p:txEl>
                                          </p:spTgt>
                                        </p:tgtEl>
                                      </p:cBhvr>
                                    </p:animEffect>
                                    <p:anim calcmode="lin" valueType="num">
                                      <p:cBhvr>
                                        <p:cTn id="14"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048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animEffect transition="in" filter="fade">
                                      <p:cBhvr>
                                        <p:cTn id="19" dur="500"/>
                                        <p:tgtEl>
                                          <p:spTgt spid="20482">
                                            <p:txEl>
                                              <p:pRg st="2" end="2"/>
                                            </p:txEl>
                                          </p:spTgt>
                                        </p:tgtEl>
                                      </p:cBhvr>
                                    </p:animEffect>
                                    <p:anim calcmode="lin" valueType="num">
                                      <p:cBhvr>
                                        <p:cTn id="20"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048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0482">
                                            <p:txEl>
                                              <p:pRg st="3" end="3"/>
                                            </p:txEl>
                                          </p:spTgt>
                                        </p:tgtEl>
                                        <p:attrNameLst>
                                          <p:attrName>style.visibility</p:attrName>
                                        </p:attrNameLst>
                                      </p:cBhvr>
                                      <p:to>
                                        <p:strVal val="visible"/>
                                      </p:to>
                                    </p:set>
                                    <p:animEffect transition="in" filter="fade">
                                      <p:cBhvr>
                                        <p:cTn id="25" dur="500"/>
                                        <p:tgtEl>
                                          <p:spTgt spid="20482">
                                            <p:txEl>
                                              <p:pRg st="3" end="3"/>
                                            </p:txEl>
                                          </p:spTgt>
                                        </p:tgtEl>
                                      </p:cBhvr>
                                    </p:animEffect>
                                    <p:anim calcmode="lin" valueType="num">
                                      <p:cBhvr>
                                        <p:cTn id="26"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048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0482">
                                            <p:txEl>
                                              <p:pRg st="5" end="5"/>
                                            </p:txEl>
                                          </p:spTgt>
                                        </p:tgtEl>
                                        <p:attrNameLst>
                                          <p:attrName>style.visibility</p:attrName>
                                        </p:attrNameLst>
                                      </p:cBhvr>
                                      <p:to>
                                        <p:strVal val="visible"/>
                                      </p:to>
                                    </p:set>
                                    <p:animEffect transition="in" filter="fade">
                                      <p:cBhvr>
                                        <p:cTn id="31" dur="500"/>
                                        <p:tgtEl>
                                          <p:spTgt spid="20482">
                                            <p:txEl>
                                              <p:pRg st="5" end="5"/>
                                            </p:txEl>
                                          </p:spTgt>
                                        </p:tgtEl>
                                      </p:cBhvr>
                                    </p:animEffect>
                                    <p:anim calcmode="lin" valueType="num">
                                      <p:cBhvr>
                                        <p:cTn id="32"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20482">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0482">
                                            <p:txEl>
                                              <p:pRg st="6" end="6"/>
                                            </p:txEl>
                                          </p:spTgt>
                                        </p:tgtEl>
                                        <p:attrNameLst>
                                          <p:attrName>style.visibility</p:attrName>
                                        </p:attrNameLst>
                                      </p:cBhvr>
                                      <p:to>
                                        <p:strVal val="visible"/>
                                      </p:to>
                                    </p:set>
                                    <p:animEffect transition="in" filter="fade">
                                      <p:cBhvr>
                                        <p:cTn id="37" dur="500"/>
                                        <p:tgtEl>
                                          <p:spTgt spid="20482">
                                            <p:txEl>
                                              <p:pRg st="6" end="6"/>
                                            </p:txEl>
                                          </p:spTgt>
                                        </p:tgtEl>
                                      </p:cBhvr>
                                    </p:animEffect>
                                    <p:anim calcmode="lin" valueType="num">
                                      <p:cBhvr>
                                        <p:cTn id="38"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20482">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0482">
                                            <p:txEl>
                                              <p:pRg st="7" end="7"/>
                                            </p:txEl>
                                          </p:spTgt>
                                        </p:tgtEl>
                                        <p:attrNameLst>
                                          <p:attrName>style.visibility</p:attrName>
                                        </p:attrNameLst>
                                      </p:cBhvr>
                                      <p:to>
                                        <p:strVal val="visible"/>
                                      </p:to>
                                    </p:set>
                                    <p:animEffect transition="in" filter="fade">
                                      <p:cBhvr>
                                        <p:cTn id="43" dur="500"/>
                                        <p:tgtEl>
                                          <p:spTgt spid="20482">
                                            <p:txEl>
                                              <p:pRg st="7" end="7"/>
                                            </p:txEl>
                                          </p:spTgt>
                                        </p:tgtEl>
                                      </p:cBhvr>
                                    </p:animEffect>
                                    <p:anim calcmode="lin" valueType="num">
                                      <p:cBhvr>
                                        <p:cTn id="44"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0482">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0482">
                                            <p:txEl>
                                              <p:pRg st="8" end="8"/>
                                            </p:txEl>
                                          </p:spTgt>
                                        </p:tgtEl>
                                        <p:attrNameLst>
                                          <p:attrName>style.visibility</p:attrName>
                                        </p:attrNameLst>
                                      </p:cBhvr>
                                      <p:to>
                                        <p:strVal val="visible"/>
                                      </p:to>
                                    </p:set>
                                    <p:animEffect transition="in" filter="fade">
                                      <p:cBhvr>
                                        <p:cTn id="49" dur="500"/>
                                        <p:tgtEl>
                                          <p:spTgt spid="20482">
                                            <p:txEl>
                                              <p:pRg st="8" end="8"/>
                                            </p:txEl>
                                          </p:spTgt>
                                        </p:tgtEl>
                                      </p:cBhvr>
                                    </p:animEffect>
                                    <p:anim calcmode="lin" valueType="num">
                                      <p:cBhvr>
                                        <p:cTn id="50"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0482">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20482">
                                            <p:txEl>
                                              <p:pRg st="9" end="9"/>
                                            </p:txEl>
                                          </p:spTgt>
                                        </p:tgtEl>
                                        <p:attrNameLst>
                                          <p:attrName>style.visibility</p:attrName>
                                        </p:attrNameLst>
                                      </p:cBhvr>
                                      <p:to>
                                        <p:strVal val="visible"/>
                                      </p:to>
                                    </p:set>
                                    <p:animEffect transition="in" filter="fade">
                                      <p:cBhvr>
                                        <p:cTn id="55" dur="500"/>
                                        <p:tgtEl>
                                          <p:spTgt spid="20482">
                                            <p:txEl>
                                              <p:pRg st="9" end="9"/>
                                            </p:txEl>
                                          </p:spTgt>
                                        </p:tgtEl>
                                      </p:cBhvr>
                                    </p:animEffect>
                                    <p:anim calcmode="lin" valueType="num">
                                      <p:cBhvr>
                                        <p:cTn id="56"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20482">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 presetClass="entr" presetSubtype="16" fill="hold" grpId="0" nodeType="afterEffect">
                                  <p:stCondLst>
                                    <p:cond delay="0"/>
                                  </p:stCondLst>
                                  <p:childTnLst>
                                    <p:set>
                                      <p:cBhvr>
                                        <p:cTn id="60" dur="1" fill="hold">
                                          <p:stCondLst>
                                            <p:cond delay="0"/>
                                          </p:stCondLst>
                                        </p:cTn>
                                        <p:tgtEl>
                                          <p:spTgt spid="20483"/>
                                        </p:tgtEl>
                                        <p:attrNameLst>
                                          <p:attrName>style.visibility</p:attrName>
                                        </p:attrNameLst>
                                      </p:cBhvr>
                                      <p:to>
                                        <p:strVal val="visible"/>
                                      </p:to>
                                    </p:set>
                                    <p:animEffect transition="in" filter="box(in)">
                                      <p:cBhvr>
                                        <p:cTn id="61"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3"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251520" y="297468"/>
            <a:ext cx="8640960" cy="6264696"/>
          </a:xfrm>
        </p:spPr>
        <p:txBody>
          <a:bodyPr>
            <a:normAutofit/>
          </a:bodyPr>
          <a:lstStyle/>
          <a:p>
            <a:pPr>
              <a:buSzPct val="100000"/>
              <a:buFont typeface="Wingdings" panose="05000000000000000000" pitchFamily="2" charset="2"/>
              <a:buChar char="n"/>
            </a:pPr>
            <a:r>
              <a:rPr lang="zh-CN" altLang="en-US" sz="3200" dirty="0">
                <a:solidFill>
                  <a:schemeClr val="bg1"/>
                </a:solidFill>
              </a:rPr>
              <a:t>常量的定义</a:t>
            </a:r>
          </a:p>
          <a:p>
            <a:pPr>
              <a:buSzPct val="100000"/>
              <a:buFont typeface="Wingdings" panose="05000000000000000000" pitchFamily="2" charset="2"/>
              <a:buNone/>
            </a:pPr>
            <a:r>
              <a:rPr lang="zh-CN" altLang="en-US" sz="2400" dirty="0">
                <a:solidFill>
                  <a:srgbClr val="0066FF"/>
                </a:solidFill>
              </a:rPr>
              <a:t>	</a:t>
            </a:r>
            <a:r>
              <a:rPr lang="zh-CN" altLang="en-US" sz="2400" dirty="0">
                <a:solidFill>
                  <a:srgbClr val="993300"/>
                </a:solidFill>
              </a:rPr>
              <a:t>在Verilog HDL中用parameter来定义常量，即参数型（parameter型）数据是一种常数型的数据，其格式如下：</a:t>
            </a:r>
          </a:p>
          <a:p>
            <a:pPr>
              <a:buSzPct val="100000"/>
              <a:buFont typeface="Wingdings" panose="05000000000000000000" pitchFamily="2" charset="2"/>
              <a:buNone/>
            </a:pPr>
            <a:r>
              <a:rPr lang="zh-CN" altLang="en-US" sz="2400" dirty="0">
                <a:solidFill>
                  <a:srgbClr val="0066FF"/>
                </a:solidFill>
              </a:rPr>
              <a:t>	 parameter	 </a:t>
            </a:r>
            <a:r>
              <a:rPr lang="zh-CN" altLang="en-US" sz="2400" dirty="0">
                <a:solidFill>
                  <a:srgbClr val="993300"/>
                </a:solidFill>
              </a:rPr>
              <a:t>参数名1＝常数1，参数名2＝常数2, …;</a:t>
            </a:r>
          </a:p>
          <a:p>
            <a:pPr>
              <a:buSzPct val="100000"/>
              <a:buFont typeface="Wingdings" panose="05000000000000000000" pitchFamily="2" charset="2"/>
              <a:buNone/>
            </a:pPr>
            <a:r>
              <a:rPr lang="zh-CN" altLang="en-US" sz="2400" dirty="0"/>
              <a:t>或 </a:t>
            </a:r>
            <a:r>
              <a:rPr lang="zh-CN" altLang="en-US" sz="2400" dirty="0">
                <a:solidFill>
                  <a:srgbClr val="0066FF"/>
                </a:solidFill>
              </a:rPr>
              <a:t>parameter	 </a:t>
            </a:r>
            <a:r>
              <a:rPr lang="zh-CN" altLang="en-US" sz="2400" dirty="0">
                <a:solidFill>
                  <a:srgbClr val="993300"/>
                </a:solidFill>
              </a:rPr>
              <a:t>参数名1＝常数1；</a:t>
            </a:r>
          </a:p>
          <a:p>
            <a:pPr>
              <a:buSzPct val="100000"/>
              <a:buFont typeface="Wingdings" panose="05000000000000000000" pitchFamily="2" charset="2"/>
              <a:buNone/>
            </a:pPr>
            <a:r>
              <a:rPr lang="zh-CN" altLang="en-US" sz="2400" dirty="0">
                <a:solidFill>
                  <a:srgbClr val="993300"/>
                </a:solidFill>
              </a:rPr>
              <a:t>	 </a:t>
            </a:r>
            <a:r>
              <a:rPr lang="zh-CN" altLang="en-US" sz="2400" dirty="0">
                <a:solidFill>
                  <a:srgbClr val="0066FF"/>
                </a:solidFill>
              </a:rPr>
              <a:t>parameter	 </a:t>
            </a:r>
            <a:r>
              <a:rPr lang="zh-CN" altLang="en-US" sz="2400" dirty="0">
                <a:solidFill>
                  <a:srgbClr val="993300"/>
                </a:solidFill>
              </a:rPr>
              <a:t>参数名2＝常数2；</a:t>
            </a:r>
          </a:p>
          <a:p>
            <a:pPr>
              <a:buSzPct val="100000"/>
              <a:buFont typeface="Wingdings" panose="05000000000000000000" pitchFamily="2" charset="2"/>
              <a:buNone/>
            </a:pPr>
            <a:r>
              <a:rPr lang="zh-CN" altLang="en-US" sz="2400" dirty="0">
                <a:solidFill>
                  <a:srgbClr val="993300"/>
                </a:solidFill>
              </a:rPr>
              <a:t>		    ...............</a:t>
            </a:r>
          </a:p>
          <a:p>
            <a:pPr>
              <a:buSzPct val="100000"/>
              <a:buFont typeface="Wingdings" panose="05000000000000000000" pitchFamily="2" charset="2"/>
              <a:buNone/>
            </a:pPr>
            <a:endParaRPr lang="zh-CN" altLang="en-US" sz="2400" dirty="0">
              <a:solidFill>
                <a:srgbClr val="993300"/>
              </a:solidFill>
            </a:endParaRPr>
          </a:p>
          <a:p>
            <a:pPr>
              <a:buSzPct val="100000"/>
              <a:buFont typeface="Wingdings" panose="05000000000000000000" pitchFamily="2" charset="2"/>
              <a:buNone/>
            </a:pPr>
            <a:r>
              <a:rPr lang="zh-CN" altLang="en-US" sz="2400" dirty="0">
                <a:solidFill>
                  <a:srgbClr val="993300"/>
                </a:solidFill>
              </a:rPr>
              <a:t>	parameter是参数型数据的确认符，</a:t>
            </a:r>
            <a:r>
              <a:rPr lang="zh-CN" altLang="en-US" sz="2400" dirty="0">
                <a:solidFill>
                  <a:srgbClr val="0066FF"/>
                </a:solidFill>
              </a:rPr>
              <a:t>等式的右边必须是</a:t>
            </a:r>
            <a:r>
              <a:rPr lang="zh-CN" altLang="en-US" sz="2400" dirty="0">
                <a:solidFill>
                  <a:srgbClr val="993300"/>
                </a:solidFill>
              </a:rPr>
              <a:t>一个</a:t>
            </a:r>
            <a:r>
              <a:rPr lang="zh-CN" altLang="en-US" sz="2400" dirty="0">
                <a:solidFill>
                  <a:srgbClr val="0066FF"/>
                </a:solidFill>
              </a:rPr>
              <a:t>常数或定义过的参数</a:t>
            </a:r>
            <a:r>
              <a:rPr lang="zh-CN" altLang="en-US" sz="2400" dirty="0">
                <a:solidFill>
                  <a:srgbClr val="993300"/>
                </a:solidFill>
              </a:rPr>
              <a:t>。</a:t>
            </a:r>
            <a:endParaRPr lang="en-US" altLang="zh-CN" sz="2400" dirty="0">
              <a:solidFill>
                <a:srgbClr val="993300"/>
              </a:solidFill>
            </a:endParaRPr>
          </a:p>
          <a:p>
            <a:pPr>
              <a:buFontTx/>
              <a:buNone/>
            </a:pPr>
            <a:r>
              <a:rPr lang="zh-CN" altLang="en-US" sz="2400" dirty="0">
                <a:solidFill>
                  <a:srgbClr val="993300"/>
                </a:solidFill>
              </a:rPr>
              <a:t>   parameter  msb=7;       //定义参数msb为常量7</a:t>
            </a:r>
          </a:p>
          <a:p>
            <a:pPr>
              <a:buFontTx/>
              <a:buNone/>
            </a:pPr>
            <a:r>
              <a:rPr lang="zh-CN" altLang="en-US" sz="2400" dirty="0">
                <a:solidFill>
                  <a:srgbClr val="993300"/>
                </a:solidFill>
              </a:rPr>
              <a:t>	parameter  e=25, f=29;  //定义二个常数参数</a:t>
            </a:r>
          </a:p>
          <a:p>
            <a:pPr>
              <a:buSzPct val="100000"/>
              <a:buFont typeface="Wingdings" panose="05000000000000000000" pitchFamily="2" charset="2"/>
              <a:buNone/>
            </a:pPr>
            <a:endParaRPr lang="zh-CN" altLang="en-US" sz="2400" dirty="0">
              <a:solidFill>
                <a:srgbClr val="993300"/>
              </a:solidFill>
            </a:endParaRPr>
          </a:p>
        </p:txBody>
      </p:sp>
      <p:sp>
        <p:nvSpPr>
          <p:cNvPr id="4" name="灯片编号占位符 5"/>
          <p:cNvSpPr>
            <a:spLocks noGrp="1"/>
          </p:cNvSpPr>
          <p:nvPr>
            <p:ph type="sldNum" sz="quarter" idx="12"/>
          </p:nvPr>
        </p:nvSpPr>
        <p:spPr/>
        <p:txBody>
          <a:bodyPr/>
          <a:lstStyle/>
          <a:p>
            <a:fld id="{C54CADE5-80D4-4E67-B57A-3C34BB82EBE7}" type="slidenum">
              <a:rPr lang="zh-CN" altLang="en-US"/>
              <a:pPr/>
              <a:t>21</a:t>
            </a:fld>
            <a:endParaRPr lang="en-US" altLang="zh-CN" dirty="0"/>
          </a:p>
        </p:txBody>
      </p:sp>
      <p:sp>
        <p:nvSpPr>
          <p:cNvPr id="2" name="日期占位符 1"/>
          <p:cNvSpPr>
            <a:spLocks noGrp="1"/>
          </p:cNvSpPr>
          <p:nvPr>
            <p:ph type="dt" sz="half" idx="10"/>
          </p:nvPr>
        </p:nvSpPr>
        <p:spPr/>
        <p:txBody>
          <a:bodyPr/>
          <a:lstStyle/>
          <a:p>
            <a:fld id="{9E561BF9-082E-44B9-9197-5B034E771355}"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500"/>
                                        <p:tgtEl>
                                          <p:spTgt spid="21506">
                                            <p:txEl>
                                              <p:pRg st="0" end="0"/>
                                            </p:txEl>
                                          </p:spTgt>
                                        </p:tgtEl>
                                      </p:cBhvr>
                                    </p:animEffect>
                                    <p:anim calcmode="lin" valueType="num">
                                      <p:cBhvr>
                                        <p:cTn id="8"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15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500"/>
                                        <p:tgtEl>
                                          <p:spTgt spid="21506">
                                            <p:txEl>
                                              <p:pRg st="1" end="1"/>
                                            </p:txEl>
                                          </p:spTgt>
                                        </p:tgtEl>
                                      </p:cBhvr>
                                    </p:animEffect>
                                    <p:anim calcmode="lin" valueType="num">
                                      <p:cBhvr>
                                        <p:cTn id="13" dur="500" fill="hold"/>
                                        <p:tgtEl>
                                          <p:spTgt spid="2150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150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fade">
                                      <p:cBhvr>
                                        <p:cTn id="17" dur="500"/>
                                        <p:tgtEl>
                                          <p:spTgt spid="21506">
                                            <p:txEl>
                                              <p:pRg st="2" end="2"/>
                                            </p:txEl>
                                          </p:spTgt>
                                        </p:tgtEl>
                                      </p:cBhvr>
                                    </p:animEffect>
                                    <p:anim calcmode="lin" valueType="num">
                                      <p:cBhvr>
                                        <p:cTn id="18"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150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500"/>
                                        <p:tgtEl>
                                          <p:spTgt spid="21506">
                                            <p:txEl>
                                              <p:pRg st="3" end="3"/>
                                            </p:txEl>
                                          </p:spTgt>
                                        </p:tgtEl>
                                      </p:cBhvr>
                                    </p:animEffect>
                                    <p:anim calcmode="lin" valueType="num">
                                      <p:cBhvr>
                                        <p:cTn id="23" dur="5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150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506">
                                            <p:txEl>
                                              <p:pRg st="4" end="4"/>
                                            </p:txEl>
                                          </p:spTgt>
                                        </p:tgtEl>
                                        <p:attrNameLst>
                                          <p:attrName>style.visibility</p:attrName>
                                        </p:attrNameLst>
                                      </p:cBhvr>
                                      <p:to>
                                        <p:strVal val="visible"/>
                                      </p:to>
                                    </p:set>
                                    <p:animEffect transition="in" filter="fade">
                                      <p:cBhvr>
                                        <p:cTn id="27" dur="500"/>
                                        <p:tgtEl>
                                          <p:spTgt spid="21506">
                                            <p:txEl>
                                              <p:pRg st="4" end="4"/>
                                            </p:txEl>
                                          </p:spTgt>
                                        </p:tgtEl>
                                      </p:cBhvr>
                                    </p:animEffect>
                                    <p:anim calcmode="lin" valueType="num">
                                      <p:cBhvr>
                                        <p:cTn id="28"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150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506">
                                            <p:txEl>
                                              <p:pRg st="5" end="5"/>
                                            </p:txEl>
                                          </p:spTgt>
                                        </p:tgtEl>
                                        <p:attrNameLst>
                                          <p:attrName>style.visibility</p:attrName>
                                        </p:attrNameLst>
                                      </p:cBhvr>
                                      <p:to>
                                        <p:strVal val="visible"/>
                                      </p:to>
                                    </p:set>
                                    <p:animEffect transition="in" filter="fade">
                                      <p:cBhvr>
                                        <p:cTn id="32" dur="500"/>
                                        <p:tgtEl>
                                          <p:spTgt spid="21506">
                                            <p:txEl>
                                              <p:pRg st="5" end="5"/>
                                            </p:txEl>
                                          </p:spTgt>
                                        </p:tgtEl>
                                      </p:cBhvr>
                                    </p:animEffect>
                                    <p:anim calcmode="lin" valueType="num">
                                      <p:cBhvr>
                                        <p:cTn id="33" dur="5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2150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506">
                                            <p:txEl>
                                              <p:pRg st="7" end="7"/>
                                            </p:txEl>
                                          </p:spTgt>
                                        </p:tgtEl>
                                        <p:attrNameLst>
                                          <p:attrName>style.visibility</p:attrName>
                                        </p:attrNameLst>
                                      </p:cBhvr>
                                      <p:to>
                                        <p:strVal val="visible"/>
                                      </p:to>
                                    </p:set>
                                    <p:animEffect transition="in" filter="fade">
                                      <p:cBhvr>
                                        <p:cTn id="37" dur="500"/>
                                        <p:tgtEl>
                                          <p:spTgt spid="21506">
                                            <p:txEl>
                                              <p:pRg st="7" end="7"/>
                                            </p:txEl>
                                          </p:spTgt>
                                        </p:tgtEl>
                                      </p:cBhvr>
                                    </p:animEffect>
                                    <p:anim calcmode="lin" valueType="num">
                                      <p:cBhvr>
                                        <p:cTn id="38"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p:cTn id="39" dur="500" fill="hold"/>
                                        <p:tgtEl>
                                          <p:spTgt spid="21506">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506">
                                            <p:txEl>
                                              <p:pRg st="8" end="8"/>
                                            </p:txEl>
                                          </p:spTgt>
                                        </p:tgtEl>
                                        <p:attrNameLst>
                                          <p:attrName>style.visibility</p:attrName>
                                        </p:attrNameLst>
                                      </p:cBhvr>
                                      <p:to>
                                        <p:strVal val="visible"/>
                                      </p:to>
                                    </p:set>
                                    <p:animEffect transition="in" filter="fade">
                                      <p:cBhvr>
                                        <p:cTn id="42" dur="500"/>
                                        <p:tgtEl>
                                          <p:spTgt spid="21506">
                                            <p:txEl>
                                              <p:pRg st="8" end="8"/>
                                            </p:txEl>
                                          </p:spTgt>
                                        </p:tgtEl>
                                      </p:cBhvr>
                                    </p:animEffect>
                                    <p:anim calcmode="lin" valueType="num">
                                      <p:cBhvr>
                                        <p:cTn id="43"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21506">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506">
                                            <p:txEl>
                                              <p:pRg st="9" end="9"/>
                                            </p:txEl>
                                          </p:spTgt>
                                        </p:tgtEl>
                                        <p:attrNameLst>
                                          <p:attrName>style.visibility</p:attrName>
                                        </p:attrNameLst>
                                      </p:cBhvr>
                                      <p:to>
                                        <p:strVal val="visible"/>
                                      </p:to>
                                    </p:set>
                                    <p:animEffect transition="in" filter="fade">
                                      <p:cBhvr>
                                        <p:cTn id="47" dur="500"/>
                                        <p:tgtEl>
                                          <p:spTgt spid="21506">
                                            <p:txEl>
                                              <p:pRg st="9" end="9"/>
                                            </p:txEl>
                                          </p:spTgt>
                                        </p:tgtEl>
                                      </p:cBhvr>
                                    </p:animEffect>
                                    <p:anim calcmode="lin" valueType="num">
                                      <p:cBhvr>
                                        <p:cTn id="48" dur="500" fill="hold"/>
                                        <p:tgtEl>
                                          <p:spTgt spid="21506">
                                            <p:txEl>
                                              <p:pRg st="9" end="9"/>
                                            </p:txEl>
                                          </p:spTgt>
                                        </p:tgtEl>
                                        <p:attrNameLst>
                                          <p:attrName>ppt_x</p:attrName>
                                        </p:attrNameLst>
                                      </p:cBhvr>
                                      <p:tavLst>
                                        <p:tav tm="0">
                                          <p:val>
                                            <p:strVal val="#ppt_x"/>
                                          </p:val>
                                        </p:tav>
                                        <p:tav tm="100000">
                                          <p:val>
                                            <p:strVal val="#ppt_x"/>
                                          </p:val>
                                        </p:tav>
                                      </p:tavLst>
                                    </p:anim>
                                    <p:anim calcmode="lin" valueType="num">
                                      <p:cBhvr>
                                        <p:cTn id="49" dur="500" fill="hold"/>
                                        <p:tgtEl>
                                          <p:spTgt spid="2150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384166" y="476672"/>
            <a:ext cx="8229600" cy="5101806"/>
          </a:xfrm>
        </p:spPr>
        <p:txBody>
          <a:bodyPr>
            <a:normAutofit/>
          </a:bodyPr>
          <a:lstStyle/>
          <a:p>
            <a:pPr>
              <a:buSzPct val="100000"/>
              <a:buFont typeface="Wingdings" panose="05000000000000000000" pitchFamily="2" charset="2"/>
              <a:buChar char="n"/>
            </a:pPr>
            <a:r>
              <a:rPr lang="zh-CN" altLang="en-US" sz="3200" dirty="0">
                <a:solidFill>
                  <a:schemeClr val="bg1"/>
                </a:solidFill>
              </a:rPr>
              <a:t>变量</a:t>
            </a:r>
          </a:p>
          <a:p>
            <a:pPr>
              <a:buSzPct val="100000"/>
              <a:buFont typeface="Wingdings" panose="05000000000000000000" pitchFamily="2" charset="2"/>
              <a:buNone/>
            </a:pPr>
            <a:r>
              <a:rPr lang="zh-CN" altLang="en-US" sz="2400" dirty="0">
                <a:solidFill>
                  <a:srgbClr val="993300"/>
                </a:solidFill>
              </a:rPr>
              <a:t>	</a:t>
            </a:r>
            <a:r>
              <a:rPr lang="zh-CN" altLang="en-US" sz="2400" dirty="0">
                <a:solidFill>
                  <a:srgbClr val="FFFFFF"/>
                </a:solidFill>
              </a:rPr>
              <a:t>变量即在程序运行过程中</a:t>
            </a:r>
            <a:r>
              <a:rPr lang="zh-CN" altLang="en-US" sz="2400" dirty="0">
                <a:solidFill>
                  <a:schemeClr val="bg1"/>
                </a:solidFill>
              </a:rPr>
              <a:t>其值可以改变的量</a:t>
            </a:r>
            <a:r>
              <a:rPr lang="zh-CN" altLang="en-US" sz="2400" dirty="0">
                <a:solidFill>
                  <a:srgbClr val="FFFFFF"/>
                </a:solidFill>
              </a:rPr>
              <a:t>,在Verilog HDL中变量的数据类型有很多种,这里只对常用的几种进行介绍。</a:t>
            </a:r>
            <a:endParaRPr lang="en-US" altLang="zh-CN" sz="2400" dirty="0">
              <a:solidFill>
                <a:srgbClr val="FFFFFF"/>
              </a:solidFill>
            </a:endParaRPr>
          </a:p>
          <a:p>
            <a:pPr>
              <a:buSzPct val="100000"/>
              <a:buFont typeface="Wingdings" panose="05000000000000000000" pitchFamily="2" charset="2"/>
              <a:buNone/>
            </a:pPr>
            <a:endParaRPr lang="zh-CN" altLang="en-US" sz="2400" dirty="0">
              <a:solidFill>
                <a:srgbClr val="FFFFFF"/>
              </a:solidFill>
            </a:endParaRPr>
          </a:p>
          <a:p>
            <a:pPr marL="0" indent="0">
              <a:buSzPct val="100000"/>
              <a:buNone/>
            </a:pPr>
            <a:r>
              <a:rPr lang="zh-CN" altLang="en-US" sz="2400" dirty="0">
                <a:solidFill>
                  <a:schemeClr val="bg1"/>
                </a:solidFill>
              </a:rPr>
              <a:t>①线型（ wire型）</a:t>
            </a:r>
          </a:p>
          <a:p>
            <a:pPr>
              <a:buSzPct val="100000"/>
              <a:buFont typeface="Wingdings" panose="05000000000000000000" pitchFamily="2" charset="2"/>
              <a:buNone/>
            </a:pPr>
            <a:r>
              <a:rPr lang="zh-CN" altLang="en-US" sz="2400" dirty="0">
                <a:solidFill>
                  <a:srgbClr val="993300"/>
                </a:solidFill>
              </a:rPr>
              <a:t>	</a:t>
            </a:r>
            <a:r>
              <a:rPr lang="zh-CN" altLang="en-US" sz="2400" dirty="0">
                <a:solidFill>
                  <a:srgbClr val="FFFFFF"/>
                </a:solidFill>
              </a:rPr>
              <a:t>wire型数据常用来表示用于以assign关键字指定的组合逻辑信号。Verilog程序模块中输入/输出信号类型缺省时自动定义为wire型。</a:t>
            </a:r>
          </a:p>
        </p:txBody>
      </p:sp>
      <p:sp>
        <p:nvSpPr>
          <p:cNvPr id="4" name="灯片编号占位符 5"/>
          <p:cNvSpPr>
            <a:spLocks noGrp="1"/>
          </p:cNvSpPr>
          <p:nvPr>
            <p:ph type="sldNum" sz="quarter" idx="12"/>
          </p:nvPr>
        </p:nvSpPr>
        <p:spPr/>
        <p:txBody>
          <a:bodyPr/>
          <a:lstStyle/>
          <a:p>
            <a:fld id="{F332959D-0D8A-4D77-A90C-C85D15C83E60}" type="slidenum">
              <a:rPr lang="zh-CN" altLang="en-US"/>
              <a:pPr/>
              <a:t>22</a:t>
            </a:fld>
            <a:endParaRPr lang="en-US" altLang="zh-CN" dirty="0"/>
          </a:p>
        </p:txBody>
      </p:sp>
      <p:sp>
        <p:nvSpPr>
          <p:cNvPr id="2" name="日期占位符 1"/>
          <p:cNvSpPr>
            <a:spLocks noGrp="1"/>
          </p:cNvSpPr>
          <p:nvPr>
            <p:ph type="dt" sz="half" idx="10"/>
          </p:nvPr>
        </p:nvSpPr>
        <p:spPr/>
        <p:txBody>
          <a:bodyPr/>
          <a:lstStyle/>
          <a:p>
            <a:fld id="{0A5CE7D6-C79D-41FA-B258-841FD32F5DCE}"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anim calcmode="lin" valueType="num">
                                      <p:cBhvr>
                                        <p:cTn id="8"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253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fade">
                                      <p:cBhvr>
                                        <p:cTn id="13" dur="500"/>
                                        <p:tgtEl>
                                          <p:spTgt spid="22530">
                                            <p:txEl>
                                              <p:pRg st="1" end="1"/>
                                            </p:txEl>
                                          </p:spTgt>
                                        </p:tgtEl>
                                      </p:cBhvr>
                                    </p:animEffect>
                                    <p:anim calcmode="lin" valueType="num">
                                      <p:cBhvr>
                                        <p:cTn id="14"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253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animEffect transition="in" filter="fade">
                                      <p:cBhvr>
                                        <p:cTn id="19" dur="500"/>
                                        <p:tgtEl>
                                          <p:spTgt spid="22530">
                                            <p:txEl>
                                              <p:pRg st="3" end="3"/>
                                            </p:txEl>
                                          </p:spTgt>
                                        </p:tgtEl>
                                      </p:cBhvr>
                                    </p:animEffect>
                                    <p:anim calcmode="lin" valueType="num">
                                      <p:cBhvr>
                                        <p:cTn id="20"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2530">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2530">
                                            <p:txEl>
                                              <p:pRg st="4" end="4"/>
                                            </p:txEl>
                                          </p:spTgt>
                                        </p:tgtEl>
                                        <p:attrNameLst>
                                          <p:attrName>style.visibility</p:attrName>
                                        </p:attrNameLst>
                                      </p:cBhvr>
                                      <p:to>
                                        <p:strVal val="visible"/>
                                      </p:to>
                                    </p:set>
                                    <p:animEffect transition="in" filter="fade">
                                      <p:cBhvr>
                                        <p:cTn id="25" dur="500"/>
                                        <p:tgtEl>
                                          <p:spTgt spid="22530">
                                            <p:txEl>
                                              <p:pRg st="4" end="4"/>
                                            </p:txEl>
                                          </p:spTgt>
                                        </p:tgtEl>
                                      </p:cBhvr>
                                    </p:animEffect>
                                    <p:anim calcmode="lin" valueType="num">
                                      <p:cBhvr>
                                        <p:cTn id="26"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225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251520" y="577976"/>
            <a:ext cx="8229600" cy="5000625"/>
          </a:xfrm>
        </p:spPr>
        <p:txBody>
          <a:bodyPr>
            <a:normAutofit lnSpcReduction="10000"/>
          </a:bodyPr>
          <a:lstStyle/>
          <a:p>
            <a:pPr>
              <a:buFontTx/>
              <a:buNone/>
            </a:pPr>
            <a:r>
              <a:rPr lang="zh-CN" altLang="en-US" sz="2400" dirty="0">
                <a:solidFill>
                  <a:srgbClr val="993300"/>
                </a:solidFill>
              </a:rPr>
              <a:t>格式：</a:t>
            </a:r>
          </a:p>
          <a:p>
            <a:pPr>
              <a:buFontTx/>
              <a:buNone/>
            </a:pPr>
            <a:r>
              <a:rPr lang="zh-CN" altLang="en-US" sz="2400" dirty="0">
                <a:solidFill>
                  <a:srgbClr val="993300"/>
                </a:solidFill>
              </a:rPr>
              <a:t>	</a:t>
            </a:r>
            <a:r>
              <a:rPr lang="zh-CN" altLang="en-US" sz="2400" dirty="0">
                <a:solidFill>
                  <a:srgbClr val="0066FF"/>
                </a:solidFill>
              </a:rPr>
              <a:t>wire [n-1:0] 数据名1,数据名2,…;</a:t>
            </a:r>
          </a:p>
          <a:p>
            <a:pPr>
              <a:buFontTx/>
              <a:buNone/>
            </a:pPr>
            <a:r>
              <a:rPr lang="zh-CN" altLang="en-US" sz="2400" dirty="0"/>
              <a:t>或</a:t>
            </a:r>
            <a:r>
              <a:rPr lang="zh-CN" altLang="en-US" sz="2400" dirty="0">
                <a:solidFill>
                  <a:srgbClr val="993300"/>
                </a:solidFill>
              </a:rPr>
              <a:t> </a:t>
            </a:r>
            <a:r>
              <a:rPr lang="zh-CN" altLang="en-US" sz="2400" dirty="0">
                <a:solidFill>
                  <a:srgbClr val="0066FF"/>
                </a:solidFill>
              </a:rPr>
              <a:t>wire [n-1:0] 数据名1；</a:t>
            </a:r>
          </a:p>
          <a:p>
            <a:pPr>
              <a:buFontTx/>
              <a:buNone/>
            </a:pPr>
            <a:r>
              <a:rPr lang="zh-CN" altLang="en-US" sz="2400" dirty="0">
                <a:solidFill>
                  <a:srgbClr val="0066FF"/>
                </a:solidFill>
              </a:rPr>
              <a:t>	 wire [n-1:0] 数据名2；</a:t>
            </a:r>
          </a:p>
          <a:p>
            <a:pPr>
              <a:buFontTx/>
              <a:buNone/>
            </a:pPr>
            <a:r>
              <a:rPr lang="zh-CN" altLang="en-US" sz="2400" dirty="0">
                <a:solidFill>
                  <a:srgbClr val="0066FF"/>
                </a:solidFill>
              </a:rPr>
              <a:t>		    ...............</a:t>
            </a:r>
          </a:p>
          <a:p>
            <a:pPr>
              <a:buFontTx/>
              <a:buNone/>
            </a:pPr>
            <a:r>
              <a:rPr lang="zh-CN" altLang="en-US" sz="2000" dirty="0">
                <a:solidFill>
                  <a:srgbClr val="0066FF"/>
                </a:solidFill>
              </a:rPr>
              <a:t>	注：</a:t>
            </a:r>
            <a:r>
              <a:rPr lang="zh-CN" altLang="en-US" sz="2000" dirty="0">
                <a:solidFill>
                  <a:srgbClr val="FF0000"/>
                </a:solidFill>
              </a:rPr>
              <a:t>wire是wire型数据的确认符，[n-1:0]代表该数据的位宽，即该数据有几位。最后跟着的是数据的名字。如果一次定义多个数据，数据名之间用逗号隔开。声明语句的最后要用分号表示语句结束。</a:t>
            </a:r>
          </a:p>
          <a:p>
            <a:pPr>
              <a:buFontTx/>
              <a:buNone/>
            </a:pPr>
            <a:endParaRPr lang="zh-CN" altLang="en-US" sz="2000" dirty="0">
              <a:solidFill>
                <a:srgbClr val="FF0000"/>
              </a:solidFill>
            </a:endParaRPr>
          </a:p>
          <a:p>
            <a:pPr>
              <a:buFontTx/>
              <a:buNone/>
            </a:pPr>
            <a:r>
              <a:rPr lang="zh-CN" altLang="en-US" sz="2000" dirty="0">
                <a:solidFill>
                  <a:srgbClr val="993300"/>
                </a:solidFill>
              </a:rPr>
              <a:t>例：	wire  a;          	//定义了一个一位的wire型数据</a:t>
            </a:r>
          </a:p>
          <a:p>
            <a:pPr>
              <a:buFontTx/>
              <a:buNone/>
            </a:pPr>
            <a:r>
              <a:rPr lang="zh-CN" altLang="en-US" sz="2000" dirty="0">
                <a:solidFill>
                  <a:srgbClr val="993300"/>
                </a:solidFill>
              </a:rPr>
              <a:t>		wire [7:0] b;    	 //定义了一个八位的wire型数据</a:t>
            </a:r>
          </a:p>
          <a:p>
            <a:pPr>
              <a:buFontTx/>
              <a:buNone/>
            </a:pPr>
            <a:r>
              <a:rPr lang="zh-CN" altLang="en-US" sz="2000" dirty="0">
                <a:solidFill>
                  <a:srgbClr val="993300"/>
                </a:solidFill>
              </a:rPr>
              <a:t>		wire [4:1] c, d;  	//定义了二个四位的wire型数据</a:t>
            </a:r>
          </a:p>
        </p:txBody>
      </p:sp>
      <p:sp>
        <p:nvSpPr>
          <p:cNvPr id="4" name="灯片编号占位符 5"/>
          <p:cNvSpPr>
            <a:spLocks noGrp="1"/>
          </p:cNvSpPr>
          <p:nvPr>
            <p:ph type="sldNum" sz="quarter" idx="12"/>
          </p:nvPr>
        </p:nvSpPr>
        <p:spPr/>
        <p:txBody>
          <a:bodyPr/>
          <a:lstStyle/>
          <a:p>
            <a:fld id="{6F90B29F-31DC-426B-9976-0E55F1616007}" type="slidenum">
              <a:rPr lang="zh-CN" altLang="en-US"/>
              <a:pPr/>
              <a:t>23</a:t>
            </a:fld>
            <a:endParaRPr lang="en-US" altLang="zh-CN" dirty="0"/>
          </a:p>
        </p:txBody>
      </p:sp>
      <p:sp>
        <p:nvSpPr>
          <p:cNvPr id="2" name="日期占位符 1"/>
          <p:cNvSpPr>
            <a:spLocks noGrp="1"/>
          </p:cNvSpPr>
          <p:nvPr>
            <p:ph type="dt" sz="half" idx="10"/>
          </p:nvPr>
        </p:nvSpPr>
        <p:spPr/>
        <p:txBody>
          <a:bodyPr/>
          <a:lstStyle/>
          <a:p>
            <a:fld id="{291940B2-D452-45B9-B5E5-EA1D3EE96331}"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500"/>
                                        <p:tgtEl>
                                          <p:spTgt spid="23554">
                                            <p:txEl>
                                              <p:pRg st="0" end="0"/>
                                            </p:txEl>
                                          </p:spTgt>
                                        </p:tgtEl>
                                      </p:cBhvr>
                                    </p:animEffect>
                                    <p:anim calcmode="lin" valueType="num">
                                      <p:cBhvr>
                                        <p:cTn id="8"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355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3554">
                                            <p:txEl>
                                              <p:pRg st="1" end="1"/>
                                            </p:txEl>
                                          </p:spTgt>
                                        </p:tgtEl>
                                        <p:attrNameLst>
                                          <p:attrName>style.visibility</p:attrName>
                                        </p:attrNameLst>
                                      </p:cBhvr>
                                      <p:to>
                                        <p:strVal val="visible"/>
                                      </p:to>
                                    </p:set>
                                    <p:animEffect transition="in" filter="fade">
                                      <p:cBhvr>
                                        <p:cTn id="13" dur="500"/>
                                        <p:tgtEl>
                                          <p:spTgt spid="23554">
                                            <p:txEl>
                                              <p:pRg st="1" end="1"/>
                                            </p:txEl>
                                          </p:spTgt>
                                        </p:tgtEl>
                                      </p:cBhvr>
                                    </p:animEffect>
                                    <p:anim calcmode="lin" valueType="num">
                                      <p:cBhvr>
                                        <p:cTn id="14"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355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3554">
                                            <p:txEl>
                                              <p:pRg st="2" end="2"/>
                                            </p:txEl>
                                          </p:spTgt>
                                        </p:tgtEl>
                                        <p:attrNameLst>
                                          <p:attrName>style.visibility</p:attrName>
                                        </p:attrNameLst>
                                      </p:cBhvr>
                                      <p:to>
                                        <p:strVal val="visible"/>
                                      </p:to>
                                    </p:set>
                                    <p:animEffect transition="in" filter="fade">
                                      <p:cBhvr>
                                        <p:cTn id="19" dur="500"/>
                                        <p:tgtEl>
                                          <p:spTgt spid="23554">
                                            <p:txEl>
                                              <p:pRg st="2" end="2"/>
                                            </p:txEl>
                                          </p:spTgt>
                                        </p:tgtEl>
                                      </p:cBhvr>
                                    </p:animEffect>
                                    <p:anim calcmode="lin" valueType="num">
                                      <p:cBhvr>
                                        <p:cTn id="20"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355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3554">
                                            <p:txEl>
                                              <p:pRg st="3" end="3"/>
                                            </p:txEl>
                                          </p:spTgt>
                                        </p:tgtEl>
                                        <p:attrNameLst>
                                          <p:attrName>style.visibility</p:attrName>
                                        </p:attrNameLst>
                                      </p:cBhvr>
                                      <p:to>
                                        <p:strVal val="visible"/>
                                      </p:to>
                                    </p:set>
                                    <p:animEffect transition="in" filter="fade">
                                      <p:cBhvr>
                                        <p:cTn id="25" dur="500"/>
                                        <p:tgtEl>
                                          <p:spTgt spid="23554">
                                            <p:txEl>
                                              <p:pRg st="3" end="3"/>
                                            </p:txEl>
                                          </p:spTgt>
                                        </p:tgtEl>
                                      </p:cBhvr>
                                    </p:animEffect>
                                    <p:anim calcmode="lin" valueType="num">
                                      <p:cBhvr>
                                        <p:cTn id="26"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355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3554">
                                            <p:txEl>
                                              <p:pRg st="4" end="4"/>
                                            </p:txEl>
                                          </p:spTgt>
                                        </p:tgtEl>
                                        <p:attrNameLst>
                                          <p:attrName>style.visibility</p:attrName>
                                        </p:attrNameLst>
                                      </p:cBhvr>
                                      <p:to>
                                        <p:strVal val="visible"/>
                                      </p:to>
                                    </p:set>
                                    <p:animEffect transition="in" filter="fade">
                                      <p:cBhvr>
                                        <p:cTn id="31" dur="500"/>
                                        <p:tgtEl>
                                          <p:spTgt spid="23554">
                                            <p:txEl>
                                              <p:pRg st="4" end="4"/>
                                            </p:txEl>
                                          </p:spTgt>
                                        </p:tgtEl>
                                      </p:cBhvr>
                                    </p:animEffect>
                                    <p:anim calcmode="lin" valueType="num">
                                      <p:cBhvr>
                                        <p:cTn id="32"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355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3554">
                                            <p:txEl>
                                              <p:pRg st="5" end="5"/>
                                            </p:txEl>
                                          </p:spTgt>
                                        </p:tgtEl>
                                        <p:attrNameLst>
                                          <p:attrName>style.visibility</p:attrName>
                                        </p:attrNameLst>
                                      </p:cBhvr>
                                      <p:to>
                                        <p:strVal val="visible"/>
                                      </p:to>
                                    </p:set>
                                    <p:animEffect transition="in" filter="fade">
                                      <p:cBhvr>
                                        <p:cTn id="37" dur="500"/>
                                        <p:tgtEl>
                                          <p:spTgt spid="23554">
                                            <p:txEl>
                                              <p:pRg st="5" end="5"/>
                                            </p:txEl>
                                          </p:spTgt>
                                        </p:tgtEl>
                                      </p:cBhvr>
                                    </p:animEffect>
                                    <p:anim calcmode="lin" valueType="num">
                                      <p:cBhvr>
                                        <p:cTn id="38"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23554">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Effect transition="in" filter="fade">
                                      <p:cBhvr>
                                        <p:cTn id="43" dur="500"/>
                                        <p:tgtEl>
                                          <p:spTgt spid="23554">
                                            <p:txEl>
                                              <p:pRg st="7" end="7"/>
                                            </p:txEl>
                                          </p:spTgt>
                                        </p:tgtEl>
                                      </p:cBhvr>
                                    </p:animEffect>
                                    <p:anim calcmode="lin" valueType="num">
                                      <p:cBhvr>
                                        <p:cTn id="44"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355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3554">
                                            <p:txEl>
                                              <p:pRg st="8" end="8"/>
                                            </p:txEl>
                                          </p:spTgt>
                                        </p:tgtEl>
                                        <p:attrNameLst>
                                          <p:attrName>style.visibility</p:attrName>
                                        </p:attrNameLst>
                                      </p:cBhvr>
                                      <p:to>
                                        <p:strVal val="visible"/>
                                      </p:to>
                                    </p:set>
                                    <p:animEffect transition="in" filter="fade">
                                      <p:cBhvr>
                                        <p:cTn id="49" dur="500"/>
                                        <p:tgtEl>
                                          <p:spTgt spid="23554">
                                            <p:txEl>
                                              <p:pRg st="8" end="8"/>
                                            </p:txEl>
                                          </p:spTgt>
                                        </p:tgtEl>
                                      </p:cBhvr>
                                    </p:animEffect>
                                    <p:anim calcmode="lin" valueType="num">
                                      <p:cBhvr>
                                        <p:cTn id="50"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355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23554">
                                            <p:txEl>
                                              <p:pRg st="9" end="9"/>
                                            </p:txEl>
                                          </p:spTgt>
                                        </p:tgtEl>
                                        <p:attrNameLst>
                                          <p:attrName>style.visibility</p:attrName>
                                        </p:attrNameLst>
                                      </p:cBhvr>
                                      <p:to>
                                        <p:strVal val="visible"/>
                                      </p:to>
                                    </p:set>
                                    <p:animEffect transition="in" filter="fade">
                                      <p:cBhvr>
                                        <p:cTn id="55" dur="500"/>
                                        <p:tgtEl>
                                          <p:spTgt spid="23554">
                                            <p:txEl>
                                              <p:pRg st="9" end="9"/>
                                            </p:txEl>
                                          </p:spTgt>
                                        </p:tgtEl>
                                      </p:cBhvr>
                                    </p:animEffect>
                                    <p:anim calcmode="lin" valueType="num">
                                      <p:cBhvr>
                                        <p:cTn id="56"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2355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251520" y="555628"/>
            <a:ext cx="8229600" cy="5616575"/>
          </a:xfrm>
        </p:spPr>
        <p:txBody>
          <a:bodyPr>
            <a:normAutofit fontScale="92500" lnSpcReduction="10000"/>
          </a:bodyPr>
          <a:lstStyle/>
          <a:p>
            <a:pPr marL="0" indent="0">
              <a:buSzPct val="100000"/>
              <a:buNone/>
            </a:pPr>
            <a:r>
              <a:rPr lang="zh-CN" altLang="en-US" sz="2400" dirty="0">
                <a:solidFill>
                  <a:schemeClr val="bg1"/>
                </a:solidFill>
              </a:rPr>
              <a:t>② 寄存器型（reg型）</a:t>
            </a:r>
          </a:p>
          <a:p>
            <a:pPr>
              <a:buFontTx/>
              <a:buNone/>
            </a:pPr>
            <a:r>
              <a:rPr lang="zh-CN" altLang="en-US" sz="2000" dirty="0">
                <a:solidFill>
                  <a:srgbClr val="0066FF"/>
                </a:solidFill>
              </a:rPr>
              <a:t>	</a:t>
            </a:r>
            <a:r>
              <a:rPr lang="zh-CN" altLang="en-US" sz="2000" dirty="0">
                <a:solidFill>
                  <a:srgbClr val="FFFFFF"/>
                </a:solidFill>
              </a:rPr>
              <a:t>寄存器是数据储存单元的抽象，reg是寄存器数据类型的关键字。</a:t>
            </a:r>
          </a:p>
          <a:p>
            <a:pPr>
              <a:buFontTx/>
              <a:buNone/>
            </a:pPr>
            <a:r>
              <a:rPr lang="zh-CN" altLang="en-US" sz="2000" dirty="0">
                <a:solidFill>
                  <a:srgbClr val="FFFFFF"/>
                </a:solidFill>
              </a:rPr>
              <a:t>	reg型数据常用来表示用于“always”模块内的指定信号，</a:t>
            </a:r>
            <a:r>
              <a:rPr lang="zh-CN" altLang="en-US" sz="2000" u="sng" dirty="0">
                <a:solidFill>
                  <a:srgbClr val="FF0000"/>
                </a:solidFill>
              </a:rPr>
              <a:t>在“always”块内被赋值的每一个信号都必须定义成reg型。</a:t>
            </a:r>
          </a:p>
          <a:p>
            <a:pPr>
              <a:buFontTx/>
              <a:buNone/>
            </a:pPr>
            <a:endParaRPr lang="zh-CN" altLang="en-US" sz="2000" dirty="0">
              <a:solidFill>
                <a:srgbClr val="993300"/>
              </a:solidFill>
            </a:endParaRPr>
          </a:p>
          <a:p>
            <a:pPr>
              <a:buNone/>
            </a:pPr>
            <a:r>
              <a:rPr lang="zh-CN" altLang="en-US" sz="2400" dirty="0">
                <a:solidFill>
                  <a:srgbClr val="0066FF"/>
                </a:solidFill>
              </a:rPr>
              <a:t>	reg型数据的格式如下：</a:t>
            </a:r>
          </a:p>
          <a:p>
            <a:pPr>
              <a:buNone/>
            </a:pPr>
            <a:r>
              <a:rPr lang="zh-CN" altLang="en-US" sz="2400" dirty="0">
                <a:solidFill>
                  <a:srgbClr val="0066FF"/>
                </a:solidFill>
              </a:rPr>
              <a:t>		reg [n-1:0] 数据名1,数据名2,… ;</a:t>
            </a:r>
          </a:p>
          <a:p>
            <a:pPr>
              <a:buNone/>
            </a:pPr>
            <a:r>
              <a:rPr lang="zh-CN" altLang="en-US" sz="2400" dirty="0">
                <a:solidFill>
                  <a:srgbClr val="0066FF"/>
                </a:solidFill>
              </a:rPr>
              <a:t>	或</a:t>
            </a:r>
          </a:p>
          <a:p>
            <a:pPr>
              <a:buNone/>
            </a:pPr>
            <a:r>
              <a:rPr lang="zh-CN" altLang="en-US" sz="2400" dirty="0">
                <a:solidFill>
                  <a:srgbClr val="0066FF"/>
                </a:solidFill>
              </a:rPr>
              <a:t>		reg [n-1:0] 数据名1；</a:t>
            </a:r>
          </a:p>
          <a:p>
            <a:pPr>
              <a:buNone/>
            </a:pPr>
            <a:r>
              <a:rPr lang="zh-CN" altLang="en-US" sz="2400" dirty="0">
                <a:solidFill>
                  <a:srgbClr val="0066FF"/>
                </a:solidFill>
              </a:rPr>
              <a:t>		reg [n-1:0] 数据名2;</a:t>
            </a:r>
          </a:p>
          <a:p>
            <a:pPr>
              <a:buNone/>
            </a:pPr>
            <a:r>
              <a:rPr lang="zh-CN" altLang="en-US" sz="2400" dirty="0">
                <a:solidFill>
                  <a:srgbClr val="0066FF"/>
                </a:solidFill>
              </a:rPr>
              <a:t>                 ...............</a:t>
            </a:r>
          </a:p>
          <a:p>
            <a:pPr>
              <a:buFontTx/>
              <a:buNone/>
            </a:pPr>
            <a:r>
              <a:rPr lang="zh-CN" altLang="en-US" sz="2000" dirty="0">
                <a:solidFill>
                  <a:srgbClr val="993300"/>
                </a:solidFill>
              </a:rPr>
              <a:t>	</a:t>
            </a:r>
            <a:r>
              <a:rPr lang="zh-CN" altLang="en-US" sz="2000" dirty="0">
                <a:solidFill>
                  <a:srgbClr val="FFFFFF"/>
                </a:solidFill>
              </a:rPr>
              <a:t>注：</a:t>
            </a:r>
            <a:r>
              <a:rPr lang="zh-CN" altLang="en-US" sz="2000" dirty="0">
                <a:solidFill>
                  <a:srgbClr val="993300"/>
                </a:solidFill>
              </a:rPr>
              <a:t>reg是reg型数据的确认标识符，[n-1:0]代表该数据的位宽，即该数据有几位，最后跟着的是数据的名字。如果一次定义多个数据，数据名之间用逗号隔开。声明语句的最后要用分号表示语句结束。</a:t>
            </a:r>
          </a:p>
        </p:txBody>
      </p:sp>
      <p:sp>
        <p:nvSpPr>
          <p:cNvPr id="4" name="灯片编号占位符 5"/>
          <p:cNvSpPr>
            <a:spLocks noGrp="1"/>
          </p:cNvSpPr>
          <p:nvPr>
            <p:ph type="sldNum" sz="quarter" idx="12"/>
          </p:nvPr>
        </p:nvSpPr>
        <p:spPr/>
        <p:txBody>
          <a:bodyPr/>
          <a:lstStyle/>
          <a:p>
            <a:fld id="{4CE6F7EF-4F06-4570-9C2C-671384713A19}" type="slidenum">
              <a:rPr lang="zh-CN" altLang="en-US"/>
              <a:pPr/>
              <a:t>24</a:t>
            </a:fld>
            <a:endParaRPr lang="en-US" altLang="zh-CN" dirty="0"/>
          </a:p>
        </p:txBody>
      </p:sp>
      <p:sp>
        <p:nvSpPr>
          <p:cNvPr id="2" name="日期占位符 1"/>
          <p:cNvSpPr>
            <a:spLocks noGrp="1"/>
          </p:cNvSpPr>
          <p:nvPr>
            <p:ph type="dt" sz="half" idx="10"/>
          </p:nvPr>
        </p:nvSpPr>
        <p:spPr/>
        <p:txBody>
          <a:bodyPr/>
          <a:lstStyle/>
          <a:p>
            <a:fld id="{13D22D13-D6E1-4CD7-B12C-79E21581F434}"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fade">
                                      <p:cBhvr>
                                        <p:cTn id="7" dur="500"/>
                                        <p:tgtEl>
                                          <p:spTgt spid="24578">
                                            <p:txEl>
                                              <p:pRg st="0" end="0"/>
                                            </p:txEl>
                                          </p:spTgt>
                                        </p:tgtEl>
                                      </p:cBhvr>
                                    </p:animEffect>
                                    <p:anim calcmode="lin" valueType="num">
                                      <p:cBhvr>
                                        <p:cTn id="8"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457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Effect transition="in" filter="fade">
                                      <p:cBhvr>
                                        <p:cTn id="13" dur="500"/>
                                        <p:tgtEl>
                                          <p:spTgt spid="24578">
                                            <p:txEl>
                                              <p:pRg st="1" end="1"/>
                                            </p:txEl>
                                          </p:spTgt>
                                        </p:tgtEl>
                                      </p:cBhvr>
                                    </p:animEffect>
                                    <p:anim calcmode="lin" valueType="num">
                                      <p:cBhvr>
                                        <p:cTn id="14"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457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Effect transition="in" filter="fade">
                                      <p:cBhvr>
                                        <p:cTn id="19" dur="500"/>
                                        <p:tgtEl>
                                          <p:spTgt spid="24578">
                                            <p:txEl>
                                              <p:pRg st="2" end="2"/>
                                            </p:txEl>
                                          </p:spTgt>
                                        </p:tgtEl>
                                      </p:cBhvr>
                                    </p:animEffect>
                                    <p:anim calcmode="lin" valueType="num">
                                      <p:cBhvr>
                                        <p:cTn id="20"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457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4578">
                                            <p:txEl>
                                              <p:pRg st="4" end="4"/>
                                            </p:txEl>
                                          </p:spTgt>
                                        </p:tgtEl>
                                        <p:attrNameLst>
                                          <p:attrName>style.visibility</p:attrName>
                                        </p:attrNameLst>
                                      </p:cBhvr>
                                      <p:to>
                                        <p:strVal val="visible"/>
                                      </p:to>
                                    </p:set>
                                    <p:animEffect transition="in" filter="fade">
                                      <p:cBhvr>
                                        <p:cTn id="25" dur="500"/>
                                        <p:tgtEl>
                                          <p:spTgt spid="24578">
                                            <p:txEl>
                                              <p:pRg st="4" end="4"/>
                                            </p:txEl>
                                          </p:spTgt>
                                        </p:tgtEl>
                                      </p:cBhvr>
                                    </p:animEffect>
                                    <p:anim calcmode="lin" valueType="num">
                                      <p:cBhvr>
                                        <p:cTn id="26"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24578">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4578">
                                            <p:txEl>
                                              <p:pRg st="5" end="5"/>
                                            </p:txEl>
                                          </p:spTgt>
                                        </p:tgtEl>
                                        <p:attrNameLst>
                                          <p:attrName>style.visibility</p:attrName>
                                        </p:attrNameLst>
                                      </p:cBhvr>
                                      <p:to>
                                        <p:strVal val="visible"/>
                                      </p:to>
                                    </p:set>
                                    <p:animEffect transition="in" filter="fade">
                                      <p:cBhvr>
                                        <p:cTn id="31" dur="500"/>
                                        <p:tgtEl>
                                          <p:spTgt spid="24578">
                                            <p:txEl>
                                              <p:pRg st="5" end="5"/>
                                            </p:txEl>
                                          </p:spTgt>
                                        </p:tgtEl>
                                      </p:cBhvr>
                                    </p:animEffect>
                                    <p:anim calcmode="lin" valueType="num">
                                      <p:cBhvr>
                                        <p:cTn id="32" dur="5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24578">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4578">
                                            <p:txEl>
                                              <p:pRg st="6" end="6"/>
                                            </p:txEl>
                                          </p:spTgt>
                                        </p:tgtEl>
                                        <p:attrNameLst>
                                          <p:attrName>style.visibility</p:attrName>
                                        </p:attrNameLst>
                                      </p:cBhvr>
                                      <p:to>
                                        <p:strVal val="visible"/>
                                      </p:to>
                                    </p:set>
                                    <p:animEffect transition="in" filter="fade">
                                      <p:cBhvr>
                                        <p:cTn id="37" dur="500"/>
                                        <p:tgtEl>
                                          <p:spTgt spid="24578">
                                            <p:txEl>
                                              <p:pRg st="6" end="6"/>
                                            </p:txEl>
                                          </p:spTgt>
                                        </p:tgtEl>
                                      </p:cBhvr>
                                    </p:animEffect>
                                    <p:anim calcmode="lin" valueType="num">
                                      <p:cBhvr>
                                        <p:cTn id="38"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24578">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4578">
                                            <p:txEl>
                                              <p:pRg st="7" end="7"/>
                                            </p:txEl>
                                          </p:spTgt>
                                        </p:tgtEl>
                                        <p:attrNameLst>
                                          <p:attrName>style.visibility</p:attrName>
                                        </p:attrNameLst>
                                      </p:cBhvr>
                                      <p:to>
                                        <p:strVal val="visible"/>
                                      </p:to>
                                    </p:set>
                                    <p:animEffect transition="in" filter="fade">
                                      <p:cBhvr>
                                        <p:cTn id="43" dur="500"/>
                                        <p:tgtEl>
                                          <p:spTgt spid="24578">
                                            <p:txEl>
                                              <p:pRg st="7" end="7"/>
                                            </p:txEl>
                                          </p:spTgt>
                                        </p:tgtEl>
                                      </p:cBhvr>
                                    </p:animEffect>
                                    <p:anim calcmode="lin" valueType="num">
                                      <p:cBhvr>
                                        <p:cTn id="44" dur="500" fill="hold"/>
                                        <p:tgtEl>
                                          <p:spTgt spid="24578">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4578">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4578">
                                            <p:txEl>
                                              <p:pRg st="8" end="8"/>
                                            </p:txEl>
                                          </p:spTgt>
                                        </p:tgtEl>
                                        <p:attrNameLst>
                                          <p:attrName>style.visibility</p:attrName>
                                        </p:attrNameLst>
                                      </p:cBhvr>
                                      <p:to>
                                        <p:strVal val="visible"/>
                                      </p:to>
                                    </p:set>
                                    <p:animEffect transition="in" filter="fade">
                                      <p:cBhvr>
                                        <p:cTn id="49" dur="500"/>
                                        <p:tgtEl>
                                          <p:spTgt spid="24578">
                                            <p:txEl>
                                              <p:pRg st="8" end="8"/>
                                            </p:txEl>
                                          </p:spTgt>
                                        </p:tgtEl>
                                      </p:cBhvr>
                                    </p:animEffect>
                                    <p:anim calcmode="lin" valueType="num">
                                      <p:cBhvr>
                                        <p:cTn id="50" dur="500" fill="hold"/>
                                        <p:tgtEl>
                                          <p:spTgt spid="24578">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4578">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24578">
                                            <p:txEl>
                                              <p:pRg st="9" end="9"/>
                                            </p:txEl>
                                          </p:spTgt>
                                        </p:tgtEl>
                                        <p:attrNameLst>
                                          <p:attrName>style.visibility</p:attrName>
                                        </p:attrNameLst>
                                      </p:cBhvr>
                                      <p:to>
                                        <p:strVal val="visible"/>
                                      </p:to>
                                    </p:set>
                                    <p:animEffect transition="in" filter="fade">
                                      <p:cBhvr>
                                        <p:cTn id="55" dur="500"/>
                                        <p:tgtEl>
                                          <p:spTgt spid="24578">
                                            <p:txEl>
                                              <p:pRg st="9" end="9"/>
                                            </p:txEl>
                                          </p:spTgt>
                                        </p:tgtEl>
                                      </p:cBhvr>
                                    </p:animEffect>
                                    <p:anim calcmode="lin" valueType="num">
                                      <p:cBhvr>
                                        <p:cTn id="56" dur="500" fill="hold"/>
                                        <p:tgtEl>
                                          <p:spTgt spid="24578">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24578">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24578">
                                            <p:txEl>
                                              <p:pRg st="10" end="10"/>
                                            </p:txEl>
                                          </p:spTgt>
                                        </p:tgtEl>
                                        <p:attrNameLst>
                                          <p:attrName>style.visibility</p:attrName>
                                        </p:attrNameLst>
                                      </p:cBhvr>
                                      <p:to>
                                        <p:strVal val="visible"/>
                                      </p:to>
                                    </p:set>
                                    <p:animEffect transition="in" filter="fade">
                                      <p:cBhvr>
                                        <p:cTn id="61" dur="500"/>
                                        <p:tgtEl>
                                          <p:spTgt spid="24578">
                                            <p:txEl>
                                              <p:pRg st="10" end="10"/>
                                            </p:txEl>
                                          </p:spTgt>
                                        </p:tgtEl>
                                      </p:cBhvr>
                                    </p:animEffect>
                                    <p:anim calcmode="lin" valueType="num">
                                      <p:cBhvr>
                                        <p:cTn id="62" dur="500" fill="hold"/>
                                        <p:tgtEl>
                                          <p:spTgt spid="24578">
                                            <p:txEl>
                                              <p:pRg st="10" end="10"/>
                                            </p:txEl>
                                          </p:spTgt>
                                        </p:tgtEl>
                                        <p:attrNameLst>
                                          <p:attrName>ppt_x</p:attrName>
                                        </p:attrNameLst>
                                      </p:cBhvr>
                                      <p:tavLst>
                                        <p:tav tm="0">
                                          <p:val>
                                            <p:strVal val="#ppt_x"/>
                                          </p:val>
                                        </p:tav>
                                        <p:tav tm="100000">
                                          <p:val>
                                            <p:strVal val="#ppt_x"/>
                                          </p:val>
                                        </p:tav>
                                      </p:tavLst>
                                    </p:anim>
                                    <p:anim calcmode="lin" valueType="num">
                                      <p:cBhvr>
                                        <p:cTn id="63" dur="500" fill="hold"/>
                                        <p:tgtEl>
                                          <p:spTgt spid="2457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457200" y="1125538"/>
            <a:ext cx="8229600" cy="5000625"/>
          </a:xfrm>
        </p:spPr>
        <p:txBody>
          <a:bodyPr>
            <a:normAutofit lnSpcReduction="10000"/>
          </a:bodyPr>
          <a:lstStyle/>
          <a:p>
            <a:pPr>
              <a:buFontTx/>
              <a:buNone/>
            </a:pPr>
            <a:r>
              <a:rPr lang="zh-CN" altLang="en-US" sz="2000" dirty="0">
                <a:solidFill>
                  <a:srgbClr val="993300"/>
                </a:solidFill>
              </a:rPr>
              <a:t>例：	reg  a;           //定义了一个一位的名为a的reg型数据</a:t>
            </a:r>
          </a:p>
          <a:p>
            <a:pPr>
              <a:buFontTx/>
              <a:buNone/>
            </a:pPr>
            <a:r>
              <a:rPr lang="zh-CN" altLang="en-US" sz="2000" dirty="0">
                <a:solidFill>
                  <a:srgbClr val="993300"/>
                </a:solidFill>
              </a:rPr>
              <a:t>		reg [3:0]  b;     //定义了一个四位的名为b的reg型数据</a:t>
            </a:r>
          </a:p>
          <a:p>
            <a:pPr>
              <a:buFontTx/>
              <a:buNone/>
            </a:pPr>
            <a:r>
              <a:rPr lang="zh-CN" altLang="en-US" sz="2000" dirty="0">
                <a:solidFill>
                  <a:srgbClr val="993300"/>
                </a:solidFill>
              </a:rPr>
              <a:t>		reg [4:0]  c, d; //定义了两个五位的名为c和d的reg型数据</a:t>
            </a:r>
          </a:p>
          <a:p>
            <a:pPr>
              <a:buFontTx/>
              <a:buNone/>
            </a:pPr>
            <a:endParaRPr lang="zh-CN" altLang="en-US" sz="2000" dirty="0">
              <a:solidFill>
                <a:srgbClr val="993300"/>
              </a:solidFill>
            </a:endParaRPr>
          </a:p>
          <a:p>
            <a:pPr>
              <a:buFontTx/>
              <a:buNone/>
            </a:pPr>
            <a:r>
              <a:rPr lang="zh-CN" altLang="en-US" sz="2000" dirty="0">
                <a:solidFill>
                  <a:srgbClr val="0066FF"/>
                </a:solidFill>
              </a:rPr>
              <a:t>习题：1、定义参数型a为12，b 为二进制10110，c为十六进制a2？</a:t>
            </a:r>
          </a:p>
          <a:p>
            <a:pPr>
              <a:buFontTx/>
              <a:buNone/>
            </a:pPr>
            <a:r>
              <a:rPr lang="zh-CN" altLang="en-US" sz="2000" dirty="0">
                <a:solidFill>
                  <a:srgbClr val="993300"/>
                </a:solidFill>
              </a:rPr>
              <a:t>		</a:t>
            </a:r>
            <a:r>
              <a:rPr lang="zh-CN" altLang="en-US" sz="2000" dirty="0">
                <a:solidFill>
                  <a:schemeClr val="bg1"/>
                </a:solidFill>
              </a:rPr>
              <a:t>parameter a=12，b=5'b10110，c=8'ha2；</a:t>
            </a:r>
          </a:p>
          <a:p>
            <a:pPr>
              <a:buFontTx/>
              <a:buNone/>
            </a:pPr>
            <a:r>
              <a:rPr lang="zh-CN" altLang="en-US" sz="2000" dirty="0">
                <a:solidFill>
                  <a:srgbClr val="993300"/>
                </a:solidFill>
              </a:rPr>
              <a:t>	      </a:t>
            </a:r>
            <a:r>
              <a:rPr lang="zh-CN" altLang="en-US" sz="2000" dirty="0">
                <a:solidFill>
                  <a:srgbClr val="0066FF"/>
                </a:solidFill>
              </a:rPr>
              <a:t>2、定义wire型变量d（位宽1），e（位宽16）？</a:t>
            </a:r>
          </a:p>
          <a:p>
            <a:pPr>
              <a:buFontTx/>
              <a:buNone/>
            </a:pPr>
            <a:r>
              <a:rPr lang="zh-CN" altLang="en-US" sz="2000" dirty="0">
                <a:solidFill>
                  <a:srgbClr val="993300"/>
                </a:solidFill>
              </a:rPr>
              <a:t>	</a:t>
            </a:r>
            <a:r>
              <a:rPr lang="zh-CN" altLang="en-US" sz="2000" dirty="0">
                <a:solidFill>
                  <a:schemeClr val="bg1"/>
                </a:solidFill>
              </a:rPr>
              <a:t>	wire d；</a:t>
            </a:r>
          </a:p>
          <a:p>
            <a:pPr>
              <a:buFontTx/>
              <a:buNone/>
            </a:pPr>
            <a:r>
              <a:rPr lang="zh-CN" altLang="en-US" sz="2000" dirty="0">
                <a:solidFill>
                  <a:schemeClr val="bg1"/>
                </a:solidFill>
              </a:rPr>
              <a:t>		wire [15:0] e；</a:t>
            </a:r>
          </a:p>
          <a:p>
            <a:pPr>
              <a:buFontTx/>
              <a:buNone/>
            </a:pPr>
            <a:r>
              <a:rPr lang="zh-CN" altLang="en-US" sz="2000" dirty="0">
                <a:solidFill>
                  <a:srgbClr val="993300"/>
                </a:solidFill>
              </a:rPr>
              <a:t>	    </a:t>
            </a:r>
            <a:r>
              <a:rPr lang="zh-CN" altLang="en-US" sz="2000" dirty="0">
                <a:solidFill>
                  <a:srgbClr val="0066FF"/>
                </a:solidFill>
              </a:rPr>
              <a:t>  3、定义reg型变量f（位宽1），g（位宽14）？</a:t>
            </a:r>
          </a:p>
          <a:p>
            <a:pPr>
              <a:buFontTx/>
              <a:buNone/>
            </a:pPr>
            <a:r>
              <a:rPr lang="zh-CN" altLang="en-US" sz="2000" dirty="0">
                <a:solidFill>
                  <a:srgbClr val="993300"/>
                </a:solidFill>
              </a:rPr>
              <a:t>	</a:t>
            </a:r>
            <a:r>
              <a:rPr lang="zh-CN" altLang="en-US" sz="2000" dirty="0">
                <a:solidFill>
                  <a:schemeClr val="bg1"/>
                </a:solidFill>
              </a:rPr>
              <a:t>	reg f；</a:t>
            </a:r>
          </a:p>
          <a:p>
            <a:pPr>
              <a:buFontTx/>
              <a:buNone/>
            </a:pPr>
            <a:r>
              <a:rPr lang="zh-CN" altLang="en-US" sz="2000" dirty="0">
                <a:solidFill>
                  <a:schemeClr val="bg1"/>
                </a:solidFill>
              </a:rPr>
              <a:t>		reg [13:0] g；</a:t>
            </a:r>
          </a:p>
        </p:txBody>
      </p:sp>
      <p:sp>
        <p:nvSpPr>
          <p:cNvPr id="4" name="灯片编号占位符 5"/>
          <p:cNvSpPr>
            <a:spLocks noGrp="1"/>
          </p:cNvSpPr>
          <p:nvPr>
            <p:ph type="sldNum" sz="quarter" idx="12"/>
          </p:nvPr>
        </p:nvSpPr>
        <p:spPr/>
        <p:txBody>
          <a:bodyPr/>
          <a:lstStyle/>
          <a:p>
            <a:fld id="{86F86401-884F-4BA8-8BF6-483EDDCD859C}" type="slidenum">
              <a:rPr lang="zh-CN" altLang="en-US"/>
              <a:pPr/>
              <a:t>25</a:t>
            </a:fld>
            <a:endParaRPr lang="en-US" altLang="zh-CN" dirty="0"/>
          </a:p>
        </p:txBody>
      </p:sp>
      <p:sp>
        <p:nvSpPr>
          <p:cNvPr id="2" name="日期占位符 1"/>
          <p:cNvSpPr>
            <a:spLocks noGrp="1"/>
          </p:cNvSpPr>
          <p:nvPr>
            <p:ph type="dt" sz="half" idx="10"/>
          </p:nvPr>
        </p:nvSpPr>
        <p:spPr/>
        <p:txBody>
          <a:bodyPr/>
          <a:lstStyle/>
          <a:p>
            <a:fld id="{3781B628-B977-4A44-9BA0-625B7B4FD2E9}"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anim calcmode="lin" valueType="num">
                                      <p:cBhvr>
                                        <p:cTn id="8" dur="5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60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500"/>
                                        <p:tgtEl>
                                          <p:spTgt spid="25602">
                                            <p:txEl>
                                              <p:pRg st="1" end="1"/>
                                            </p:txEl>
                                          </p:spTgt>
                                        </p:tgtEl>
                                      </p:cBhvr>
                                    </p:animEffect>
                                    <p:anim calcmode="lin" valueType="num">
                                      <p:cBhvr>
                                        <p:cTn id="13" dur="5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60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500"/>
                                        <p:tgtEl>
                                          <p:spTgt spid="25602">
                                            <p:txEl>
                                              <p:pRg st="2" end="2"/>
                                            </p:txEl>
                                          </p:spTgt>
                                        </p:tgtEl>
                                      </p:cBhvr>
                                    </p:animEffect>
                                    <p:anim calcmode="lin" valueType="num">
                                      <p:cBhvr>
                                        <p:cTn id="18" dur="5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6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602">
                                            <p:txEl>
                                              <p:pRg st="4" end="4"/>
                                            </p:txEl>
                                          </p:spTgt>
                                        </p:tgtEl>
                                        <p:attrNameLst>
                                          <p:attrName>style.visibility</p:attrName>
                                        </p:attrNameLst>
                                      </p:cBhvr>
                                      <p:to>
                                        <p:strVal val="visible"/>
                                      </p:to>
                                    </p:set>
                                    <p:animEffect transition="in" filter="fade">
                                      <p:cBhvr>
                                        <p:cTn id="24" dur="500"/>
                                        <p:tgtEl>
                                          <p:spTgt spid="25602">
                                            <p:txEl>
                                              <p:pRg st="4" end="4"/>
                                            </p:txEl>
                                          </p:spTgt>
                                        </p:tgtEl>
                                      </p:cBhvr>
                                    </p:animEffect>
                                    <p:anim calcmode="lin" valueType="num">
                                      <p:cBhvr>
                                        <p:cTn id="25" dur="500" fill="hold"/>
                                        <p:tgtEl>
                                          <p:spTgt spid="25602">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560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5602">
                                            <p:txEl>
                                              <p:pRg st="6" end="6"/>
                                            </p:txEl>
                                          </p:spTgt>
                                        </p:tgtEl>
                                        <p:attrNameLst>
                                          <p:attrName>style.visibility</p:attrName>
                                        </p:attrNameLst>
                                      </p:cBhvr>
                                      <p:to>
                                        <p:strVal val="visible"/>
                                      </p:to>
                                    </p:set>
                                    <p:animEffect transition="in" filter="fade">
                                      <p:cBhvr>
                                        <p:cTn id="29" dur="500"/>
                                        <p:tgtEl>
                                          <p:spTgt spid="25602">
                                            <p:txEl>
                                              <p:pRg st="6" end="6"/>
                                            </p:txEl>
                                          </p:spTgt>
                                        </p:tgtEl>
                                      </p:cBhvr>
                                    </p:animEffect>
                                    <p:anim calcmode="lin" valueType="num">
                                      <p:cBhvr>
                                        <p:cTn id="30" dur="500" fill="hold"/>
                                        <p:tgtEl>
                                          <p:spTgt spid="25602">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2560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602">
                                            <p:txEl>
                                              <p:pRg st="9" end="9"/>
                                            </p:txEl>
                                          </p:spTgt>
                                        </p:tgtEl>
                                        <p:attrNameLst>
                                          <p:attrName>style.visibility</p:attrName>
                                        </p:attrNameLst>
                                      </p:cBhvr>
                                      <p:to>
                                        <p:strVal val="visible"/>
                                      </p:to>
                                    </p:set>
                                    <p:animEffect transition="in" filter="fade">
                                      <p:cBhvr>
                                        <p:cTn id="34" dur="500"/>
                                        <p:tgtEl>
                                          <p:spTgt spid="25602">
                                            <p:txEl>
                                              <p:pRg st="9" end="9"/>
                                            </p:txEl>
                                          </p:spTgt>
                                        </p:tgtEl>
                                      </p:cBhvr>
                                    </p:animEffect>
                                    <p:anim calcmode="lin" valueType="num">
                                      <p:cBhvr>
                                        <p:cTn id="35" dur="500" fill="hold"/>
                                        <p:tgtEl>
                                          <p:spTgt spid="25602">
                                            <p:txEl>
                                              <p:pRg st="9" end="9"/>
                                            </p:txEl>
                                          </p:spTgt>
                                        </p:tgtEl>
                                        <p:attrNameLst>
                                          <p:attrName>ppt_x</p:attrName>
                                        </p:attrNameLst>
                                      </p:cBhvr>
                                      <p:tavLst>
                                        <p:tav tm="0">
                                          <p:val>
                                            <p:strVal val="#ppt_x"/>
                                          </p:val>
                                        </p:tav>
                                        <p:tav tm="100000">
                                          <p:val>
                                            <p:strVal val="#ppt_x"/>
                                          </p:val>
                                        </p:tav>
                                      </p:tavLst>
                                    </p:anim>
                                    <p:anim calcmode="lin" valueType="num">
                                      <p:cBhvr>
                                        <p:cTn id="36" dur="500" fill="hold"/>
                                        <p:tgtEl>
                                          <p:spTgt spid="2560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5602">
                                            <p:txEl>
                                              <p:pRg st="5" end="5"/>
                                            </p:txEl>
                                          </p:spTgt>
                                        </p:tgtEl>
                                        <p:attrNameLst>
                                          <p:attrName>style.visibility</p:attrName>
                                        </p:attrNameLst>
                                      </p:cBhvr>
                                      <p:to>
                                        <p:strVal val="visible"/>
                                      </p:to>
                                    </p:set>
                                    <p:animEffect transition="in" filter="fade">
                                      <p:cBhvr>
                                        <p:cTn id="41" dur="500"/>
                                        <p:tgtEl>
                                          <p:spTgt spid="25602">
                                            <p:txEl>
                                              <p:pRg st="5" end="5"/>
                                            </p:txEl>
                                          </p:spTgt>
                                        </p:tgtEl>
                                      </p:cBhvr>
                                    </p:animEffect>
                                    <p:anim calcmode="lin" valueType="num">
                                      <p:cBhvr>
                                        <p:cTn id="42" dur="500" fill="hold"/>
                                        <p:tgtEl>
                                          <p:spTgt spid="25602">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2560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5602">
                                            <p:txEl>
                                              <p:pRg st="7" end="7"/>
                                            </p:txEl>
                                          </p:spTgt>
                                        </p:tgtEl>
                                        <p:attrNameLst>
                                          <p:attrName>style.visibility</p:attrName>
                                        </p:attrNameLst>
                                      </p:cBhvr>
                                      <p:to>
                                        <p:strVal val="visible"/>
                                      </p:to>
                                    </p:set>
                                    <p:animEffect transition="in" filter="fade">
                                      <p:cBhvr>
                                        <p:cTn id="46" dur="500"/>
                                        <p:tgtEl>
                                          <p:spTgt spid="25602">
                                            <p:txEl>
                                              <p:pRg st="7" end="7"/>
                                            </p:txEl>
                                          </p:spTgt>
                                        </p:tgtEl>
                                      </p:cBhvr>
                                    </p:animEffect>
                                    <p:anim calcmode="lin" valueType="num">
                                      <p:cBhvr>
                                        <p:cTn id="47" dur="500" fill="hold"/>
                                        <p:tgtEl>
                                          <p:spTgt spid="25602">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25602">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602">
                                            <p:txEl>
                                              <p:pRg st="8" end="8"/>
                                            </p:txEl>
                                          </p:spTgt>
                                        </p:tgtEl>
                                        <p:attrNameLst>
                                          <p:attrName>style.visibility</p:attrName>
                                        </p:attrNameLst>
                                      </p:cBhvr>
                                      <p:to>
                                        <p:strVal val="visible"/>
                                      </p:to>
                                    </p:set>
                                    <p:animEffect transition="in" filter="fade">
                                      <p:cBhvr>
                                        <p:cTn id="51" dur="500"/>
                                        <p:tgtEl>
                                          <p:spTgt spid="25602">
                                            <p:txEl>
                                              <p:pRg st="8" end="8"/>
                                            </p:txEl>
                                          </p:spTgt>
                                        </p:tgtEl>
                                      </p:cBhvr>
                                    </p:animEffect>
                                    <p:anim calcmode="lin" valueType="num">
                                      <p:cBhvr>
                                        <p:cTn id="52" dur="500" fill="hold"/>
                                        <p:tgtEl>
                                          <p:spTgt spid="25602">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25602">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5602">
                                            <p:txEl>
                                              <p:pRg st="10" end="10"/>
                                            </p:txEl>
                                          </p:spTgt>
                                        </p:tgtEl>
                                        <p:attrNameLst>
                                          <p:attrName>style.visibility</p:attrName>
                                        </p:attrNameLst>
                                      </p:cBhvr>
                                      <p:to>
                                        <p:strVal val="visible"/>
                                      </p:to>
                                    </p:set>
                                    <p:animEffect transition="in" filter="fade">
                                      <p:cBhvr>
                                        <p:cTn id="56" dur="500"/>
                                        <p:tgtEl>
                                          <p:spTgt spid="25602">
                                            <p:txEl>
                                              <p:pRg st="10" end="10"/>
                                            </p:txEl>
                                          </p:spTgt>
                                        </p:tgtEl>
                                      </p:cBhvr>
                                    </p:animEffect>
                                    <p:anim calcmode="lin" valueType="num">
                                      <p:cBhvr>
                                        <p:cTn id="57" dur="500" fill="hold"/>
                                        <p:tgtEl>
                                          <p:spTgt spid="25602">
                                            <p:txEl>
                                              <p:pRg st="10" end="10"/>
                                            </p:txEl>
                                          </p:spTgt>
                                        </p:tgtEl>
                                        <p:attrNameLst>
                                          <p:attrName>ppt_x</p:attrName>
                                        </p:attrNameLst>
                                      </p:cBhvr>
                                      <p:tavLst>
                                        <p:tav tm="0">
                                          <p:val>
                                            <p:strVal val="#ppt_x"/>
                                          </p:val>
                                        </p:tav>
                                        <p:tav tm="100000">
                                          <p:val>
                                            <p:strVal val="#ppt_x"/>
                                          </p:val>
                                        </p:tav>
                                      </p:tavLst>
                                    </p:anim>
                                    <p:anim calcmode="lin" valueType="num">
                                      <p:cBhvr>
                                        <p:cTn id="58" dur="500" fill="hold"/>
                                        <p:tgtEl>
                                          <p:spTgt spid="25602">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602">
                                            <p:txEl>
                                              <p:pRg st="11" end="11"/>
                                            </p:txEl>
                                          </p:spTgt>
                                        </p:tgtEl>
                                        <p:attrNameLst>
                                          <p:attrName>style.visibility</p:attrName>
                                        </p:attrNameLst>
                                      </p:cBhvr>
                                      <p:to>
                                        <p:strVal val="visible"/>
                                      </p:to>
                                    </p:set>
                                    <p:animEffect transition="in" filter="fade">
                                      <p:cBhvr>
                                        <p:cTn id="61" dur="500"/>
                                        <p:tgtEl>
                                          <p:spTgt spid="25602">
                                            <p:txEl>
                                              <p:pRg st="11" end="11"/>
                                            </p:txEl>
                                          </p:spTgt>
                                        </p:tgtEl>
                                      </p:cBhvr>
                                    </p:animEffect>
                                    <p:anim calcmode="lin" valueType="num">
                                      <p:cBhvr>
                                        <p:cTn id="62" dur="500" fill="hold"/>
                                        <p:tgtEl>
                                          <p:spTgt spid="25602">
                                            <p:txEl>
                                              <p:pRg st="11" end="11"/>
                                            </p:txEl>
                                          </p:spTgt>
                                        </p:tgtEl>
                                        <p:attrNameLst>
                                          <p:attrName>ppt_x</p:attrName>
                                        </p:attrNameLst>
                                      </p:cBhvr>
                                      <p:tavLst>
                                        <p:tav tm="0">
                                          <p:val>
                                            <p:strVal val="#ppt_x"/>
                                          </p:val>
                                        </p:tav>
                                        <p:tav tm="100000">
                                          <p:val>
                                            <p:strVal val="#ppt_x"/>
                                          </p:val>
                                        </p:tav>
                                      </p:tavLst>
                                    </p:anim>
                                    <p:anim calcmode="lin" valueType="num">
                                      <p:cBhvr>
                                        <p:cTn id="63" dur="500" fill="hold"/>
                                        <p:tgtEl>
                                          <p:spTgt spid="2560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97" y="963647"/>
            <a:ext cx="1656184" cy="1660324"/>
          </a:xfrm>
          <a:prstGeom prst="rect">
            <a:avLst/>
          </a:prstGeom>
          <a:effectLst>
            <a:outerShdw blurRad="139700" dist="101600" dir="2700000" algn="tl" rotWithShape="0">
              <a:prstClr val="black">
                <a:alpha val="40000"/>
              </a:prst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822" y="1308907"/>
            <a:ext cx="2491604" cy="743351"/>
          </a:xfrm>
          <a:prstGeom prst="rect">
            <a:avLst/>
          </a:prstGeom>
          <a:effectLst>
            <a:outerShdw blurRad="88900" dist="139700" dir="2700000" algn="tl" rotWithShape="0">
              <a:prstClr val="black">
                <a:alpha val="40000"/>
              </a:prstClr>
            </a:outerShdw>
          </a:effectLst>
        </p:spPr>
      </p:pic>
      <p:sp>
        <p:nvSpPr>
          <p:cNvPr id="4" name="灯片编号占位符 5"/>
          <p:cNvSpPr>
            <a:spLocks noGrp="1"/>
          </p:cNvSpPr>
          <p:nvPr>
            <p:ph type="sldNum" sz="quarter" idx="12"/>
          </p:nvPr>
        </p:nvSpPr>
        <p:spPr/>
        <p:txBody>
          <a:bodyPr/>
          <a:lstStyle/>
          <a:p>
            <a:fld id="{47EF01CF-3EA7-4BE9-9CAF-F537DCAE06CD}" type="slidenum">
              <a:rPr lang="zh-CN" altLang="en-US"/>
              <a:pPr/>
              <a:t>26</a:t>
            </a:fld>
            <a:endParaRPr lang="en-US" altLang="zh-CN" dirty="0"/>
          </a:p>
        </p:txBody>
      </p:sp>
      <p:sp>
        <p:nvSpPr>
          <p:cNvPr id="6" name="矩形 5"/>
          <p:cNvSpPr/>
          <p:nvPr/>
        </p:nvSpPr>
        <p:spPr>
          <a:xfrm>
            <a:off x="1276017" y="3526242"/>
            <a:ext cx="6908750" cy="923330"/>
          </a:xfrm>
          <a:prstGeom prst="rect">
            <a:avLst/>
          </a:prstGeom>
          <a:noFill/>
          <a:effectLst>
            <a:outerShdw blurRad="152400" dist="165100" dir="2700000" algn="tl" rotWithShape="0">
              <a:prstClr val="black">
                <a:alpha val="40000"/>
              </a:prstClr>
            </a:outerShdw>
          </a:effectLst>
        </p:spPr>
        <p:txBody>
          <a:bodyPr wrap="none" lIns="91440" tIns="45720" rIns="91440" bIns="45720">
            <a:spAutoFit/>
          </a:bodyPr>
          <a:lstStyle/>
          <a:p>
            <a:pPr algn="ctr"/>
            <a:r>
              <a:rPr lang="en-US" altLang="zh-CN"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en-US"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的运算符</a:t>
            </a:r>
          </a:p>
        </p:txBody>
      </p:sp>
      <p:sp>
        <p:nvSpPr>
          <p:cNvPr id="9" name="日期占位符 8"/>
          <p:cNvSpPr>
            <a:spLocks noGrp="1"/>
          </p:cNvSpPr>
          <p:nvPr>
            <p:ph type="dt" sz="half" idx="10"/>
          </p:nvPr>
        </p:nvSpPr>
        <p:spPr>
          <a:xfrm>
            <a:off x="7602647" y="6354765"/>
            <a:ext cx="1200463" cy="365125"/>
          </a:xfrm>
        </p:spPr>
        <p:txBody>
          <a:bodyPr/>
          <a:lstStyle/>
          <a:p>
            <a:fld id="{65F1918B-A119-47AA-A393-7DC978FA75C9}" type="datetime1">
              <a:rPr lang="zh-CN" altLang="en-US" sz="1200" smtClean="0"/>
              <a:t>2024/4/8</a:t>
            </a:fld>
            <a:endParaRPr lang="zh-CN" altLang="en-US" sz="1200" dirty="0"/>
          </a:p>
        </p:txBody>
      </p:sp>
    </p:spTree>
    <p:extLst>
      <p:ext uri="{BB962C8B-B14F-4D97-AF65-F5344CB8AC3E}">
        <p14:creationId xmlns:p14="http://schemas.microsoft.com/office/powerpoint/2010/main" val="2443680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idx="1"/>
          </p:nvPr>
        </p:nvSpPr>
        <p:spPr>
          <a:xfrm>
            <a:off x="354120" y="2246399"/>
            <a:ext cx="4032250" cy="3095625"/>
          </a:xfrm>
          <a:solidFill>
            <a:srgbClr val="FFFFCC"/>
          </a:solidFill>
          <a:ln>
            <a:solidFill>
              <a:srgbClr val="00CCFF"/>
            </a:solidFill>
            <a:miter lim="800000"/>
            <a:headEnd/>
            <a:tailEnd/>
          </a:ln>
          <a:effectLst>
            <a:outerShdw dist="107763" dir="18900000" algn="ctr" rotWithShape="0">
              <a:srgbClr val="808080">
                <a:alpha val="50000"/>
              </a:srgbClr>
            </a:outerShdw>
          </a:effectLst>
        </p:spPr>
        <p:txBody>
          <a:bodyPr>
            <a:normAutofit fontScale="92500" lnSpcReduction="10000"/>
          </a:bodyPr>
          <a:lstStyle/>
          <a:p>
            <a:pPr>
              <a:lnSpc>
                <a:spcPct val="80000"/>
              </a:lnSpc>
            </a:pPr>
            <a:r>
              <a:rPr lang="zh-CN" altLang="en-US" sz="2400" dirty="0">
                <a:solidFill>
                  <a:srgbClr val="0066FF"/>
                </a:solidFill>
              </a:rPr>
              <a:t>算术运算符</a:t>
            </a:r>
            <a:r>
              <a:rPr lang="en-US" altLang="zh-CN" sz="2400" dirty="0">
                <a:solidFill>
                  <a:srgbClr val="0066FF"/>
                </a:solidFill>
              </a:rPr>
              <a:t>(+,</a:t>
            </a:r>
            <a:r>
              <a:rPr lang="zh-CN" altLang="en-US" sz="2400" dirty="0">
                <a:solidFill>
                  <a:srgbClr val="0066FF"/>
                </a:solidFill>
              </a:rPr>
              <a:t>－</a:t>
            </a:r>
            <a:r>
              <a:rPr lang="en-US" altLang="zh-CN" sz="2400" dirty="0">
                <a:solidFill>
                  <a:srgbClr val="0066FF"/>
                </a:solidFill>
              </a:rPr>
              <a:t>,×</a:t>
            </a:r>
            <a:r>
              <a:rPr lang="zh-CN" altLang="en-US" sz="2400" dirty="0">
                <a:solidFill>
                  <a:srgbClr val="0066FF"/>
                </a:solidFill>
              </a:rPr>
              <a:t>，</a:t>
            </a:r>
            <a:r>
              <a:rPr lang="en-US" altLang="zh-CN" sz="2400" dirty="0">
                <a:solidFill>
                  <a:srgbClr val="0066FF"/>
                </a:solidFill>
              </a:rPr>
              <a:t>/,</a:t>
            </a:r>
            <a:r>
              <a:rPr lang="zh-CN" altLang="en-US" sz="2400" dirty="0">
                <a:solidFill>
                  <a:srgbClr val="0066FF"/>
                </a:solidFill>
              </a:rPr>
              <a:t>％</a:t>
            </a:r>
            <a:r>
              <a:rPr lang="en-US" altLang="zh-CN" sz="2400" dirty="0">
                <a:solidFill>
                  <a:srgbClr val="0066FF"/>
                </a:solidFill>
              </a:rPr>
              <a:t>)</a:t>
            </a:r>
          </a:p>
          <a:p>
            <a:pPr>
              <a:lnSpc>
                <a:spcPct val="80000"/>
              </a:lnSpc>
            </a:pPr>
            <a:r>
              <a:rPr lang="zh-CN" altLang="en-US" sz="2400" dirty="0">
                <a:solidFill>
                  <a:srgbClr val="0066FF"/>
                </a:solidFill>
              </a:rPr>
              <a:t>赋值运算符</a:t>
            </a:r>
            <a:r>
              <a:rPr lang="en-US" altLang="zh-CN" sz="2400" dirty="0">
                <a:solidFill>
                  <a:srgbClr val="0066FF"/>
                </a:solidFill>
              </a:rPr>
              <a:t>(=,&lt;=)</a:t>
            </a:r>
          </a:p>
          <a:p>
            <a:pPr>
              <a:lnSpc>
                <a:spcPct val="80000"/>
              </a:lnSpc>
            </a:pPr>
            <a:r>
              <a:rPr lang="zh-CN" altLang="en-US" sz="2400" dirty="0">
                <a:solidFill>
                  <a:srgbClr val="0066FF"/>
                </a:solidFill>
              </a:rPr>
              <a:t>关系运算符</a:t>
            </a:r>
            <a:r>
              <a:rPr lang="en-US" altLang="zh-CN" sz="2400" dirty="0">
                <a:solidFill>
                  <a:srgbClr val="0066FF"/>
                </a:solidFill>
              </a:rPr>
              <a:t>(&gt;,&lt;,&gt;=,&lt;=)</a:t>
            </a:r>
          </a:p>
          <a:p>
            <a:pPr>
              <a:lnSpc>
                <a:spcPct val="80000"/>
              </a:lnSpc>
            </a:pPr>
            <a:r>
              <a:rPr lang="zh-CN" altLang="en-US" sz="2400" dirty="0">
                <a:solidFill>
                  <a:srgbClr val="0066FF"/>
                </a:solidFill>
              </a:rPr>
              <a:t>逻辑运算符</a:t>
            </a:r>
            <a:r>
              <a:rPr lang="en-US" altLang="zh-CN" sz="2400" dirty="0">
                <a:solidFill>
                  <a:srgbClr val="0066FF"/>
                </a:solidFill>
              </a:rPr>
              <a:t>(&amp;&amp;,||,!)</a:t>
            </a:r>
          </a:p>
          <a:p>
            <a:pPr>
              <a:lnSpc>
                <a:spcPct val="80000"/>
              </a:lnSpc>
            </a:pPr>
            <a:r>
              <a:rPr lang="zh-CN" altLang="en-US" sz="2400" dirty="0">
                <a:solidFill>
                  <a:srgbClr val="0066FF"/>
                </a:solidFill>
              </a:rPr>
              <a:t>条件运算符</a:t>
            </a:r>
            <a:r>
              <a:rPr lang="en-US" altLang="zh-CN" sz="2400" dirty="0">
                <a:solidFill>
                  <a:srgbClr val="0066FF"/>
                </a:solidFill>
              </a:rPr>
              <a:t>(?:)</a:t>
            </a:r>
          </a:p>
          <a:p>
            <a:pPr>
              <a:lnSpc>
                <a:spcPct val="80000"/>
              </a:lnSpc>
            </a:pPr>
            <a:r>
              <a:rPr lang="zh-CN" altLang="en-US" sz="2400" dirty="0">
                <a:solidFill>
                  <a:srgbClr val="0066FF"/>
                </a:solidFill>
              </a:rPr>
              <a:t>位运算符</a:t>
            </a:r>
            <a:r>
              <a:rPr lang="en-US" altLang="zh-CN" sz="2400" dirty="0">
                <a:solidFill>
                  <a:srgbClr val="0066FF"/>
                </a:solidFill>
              </a:rPr>
              <a:t>(~,|,^,&amp;,^~)</a:t>
            </a:r>
          </a:p>
          <a:p>
            <a:pPr>
              <a:lnSpc>
                <a:spcPct val="80000"/>
              </a:lnSpc>
            </a:pPr>
            <a:r>
              <a:rPr lang="zh-CN" altLang="en-US" sz="2400" dirty="0">
                <a:solidFill>
                  <a:srgbClr val="0066FF"/>
                </a:solidFill>
              </a:rPr>
              <a:t>移位运算符</a:t>
            </a:r>
            <a:r>
              <a:rPr lang="en-US" altLang="zh-CN" sz="2400" dirty="0">
                <a:solidFill>
                  <a:srgbClr val="0066FF"/>
                </a:solidFill>
              </a:rPr>
              <a:t>(&lt;&lt;,&gt;&gt;)</a:t>
            </a:r>
          </a:p>
          <a:p>
            <a:pPr>
              <a:lnSpc>
                <a:spcPct val="80000"/>
              </a:lnSpc>
            </a:pPr>
            <a:r>
              <a:rPr lang="zh-CN" altLang="en-US" sz="2400" dirty="0">
                <a:solidFill>
                  <a:srgbClr val="0066FF"/>
                </a:solidFill>
              </a:rPr>
              <a:t>拼接运算符</a:t>
            </a:r>
            <a:r>
              <a:rPr lang="en-US" altLang="zh-CN" sz="2400" dirty="0">
                <a:solidFill>
                  <a:srgbClr val="0066FF"/>
                </a:solidFill>
              </a:rPr>
              <a:t>({ })</a:t>
            </a:r>
          </a:p>
        </p:txBody>
      </p:sp>
      <p:sp>
        <p:nvSpPr>
          <p:cNvPr id="10" name="灯片编号占位符 5"/>
          <p:cNvSpPr>
            <a:spLocks noGrp="1"/>
          </p:cNvSpPr>
          <p:nvPr>
            <p:ph type="sldNum" sz="quarter" idx="12"/>
          </p:nvPr>
        </p:nvSpPr>
        <p:spPr/>
        <p:txBody>
          <a:bodyPr/>
          <a:lstStyle/>
          <a:p>
            <a:fld id="{5ABBD97C-8530-4D9D-A303-C9A872674611}" type="slidenum">
              <a:rPr lang="zh-CN" altLang="en-US"/>
              <a:pPr/>
              <a:t>27</a:t>
            </a:fld>
            <a:endParaRPr lang="en-US" altLang="zh-CN" dirty="0"/>
          </a:p>
        </p:txBody>
      </p:sp>
      <p:sp>
        <p:nvSpPr>
          <p:cNvPr id="26626" name="Rectangle 2"/>
          <p:cNvSpPr>
            <a:spLocks noChangeArrowheads="1"/>
          </p:cNvSpPr>
          <p:nvPr/>
        </p:nvSpPr>
        <p:spPr bwMode="auto">
          <a:xfrm>
            <a:off x="428563" y="24888"/>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080808"/>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buSzPct val="100000"/>
              <a:buFont typeface="Wingdings" panose="05000000000000000000" pitchFamily="2" charset="2"/>
              <a:buChar char="Ø"/>
            </a:pPr>
            <a:r>
              <a:rPr lang="zh-CN" altLang="zh-CN" sz="2800" dirty="0">
                <a:solidFill>
                  <a:srgbClr val="FFFFFF"/>
                </a:solidFill>
                <a:latin typeface="微软雅黑" panose="020B0503020204020204" pitchFamily="34" charset="-122"/>
                <a:ea typeface="微软雅黑" panose="020B0503020204020204" pitchFamily="34" charset="-122"/>
              </a:rPr>
              <a:t>运算符及表达式</a:t>
            </a:r>
          </a:p>
        </p:txBody>
      </p:sp>
      <p:sp>
        <p:nvSpPr>
          <p:cNvPr id="26627" name="Rectangle 3"/>
          <p:cNvSpPr>
            <a:spLocks noChangeArrowheads="1"/>
          </p:cNvSpPr>
          <p:nvPr/>
        </p:nvSpPr>
        <p:spPr bwMode="auto">
          <a:xfrm>
            <a:off x="-1205" y="932938"/>
            <a:ext cx="9144000" cy="71437"/>
          </a:xfrm>
          <a:prstGeom prst="rect">
            <a:avLst/>
          </a:prstGeom>
          <a:gradFill rotWithShape="1">
            <a:gsLst>
              <a:gs pos="0">
                <a:srgbClr val="008080">
                  <a:alpha val="93999"/>
                </a:srgbClr>
              </a:gs>
              <a:gs pos="100000">
                <a:srgbClr val="008080">
                  <a:gamma/>
                  <a:tint val="0"/>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ChangeArrowheads="1"/>
          </p:cNvSpPr>
          <p:nvPr/>
        </p:nvSpPr>
        <p:spPr bwMode="auto">
          <a:xfrm>
            <a:off x="0" y="6669088"/>
            <a:ext cx="9144000" cy="188912"/>
          </a:xfrm>
          <a:prstGeom prst="rect">
            <a:avLst/>
          </a:prstGeom>
          <a:gradFill rotWithShape="1">
            <a:gsLst>
              <a:gs pos="0">
                <a:srgbClr val="993300">
                  <a:gamma/>
                  <a:tint val="0"/>
                  <a:invGamma/>
                </a:srgbClr>
              </a:gs>
              <a:gs pos="100000">
                <a:srgbClr val="993300">
                  <a:alpha val="93999"/>
                </a:srgb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b="1">
              <a:solidFill>
                <a:schemeClr val="bg1"/>
              </a:solidFill>
              <a:latin typeface="MS PGothic" pitchFamily="2" charset="-128"/>
              <a:ea typeface="MS PGothic" pitchFamily="2" charset="-128"/>
            </a:endParaRPr>
          </a:p>
        </p:txBody>
      </p:sp>
      <p:sp>
        <p:nvSpPr>
          <p:cNvPr id="26630" name="Rectangle 6"/>
          <p:cNvSpPr>
            <a:spLocks noChangeArrowheads="1"/>
          </p:cNvSpPr>
          <p:nvPr/>
        </p:nvSpPr>
        <p:spPr bwMode="auto">
          <a:xfrm>
            <a:off x="428563" y="1203460"/>
            <a:ext cx="3384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080808"/>
                  </a:outerShdw>
                </a:effectLst>
              </a14:hiddenEffects>
            </a:ext>
          </a:extLst>
        </p:spPr>
        <p:txBody>
          <a:bodyPr>
            <a:spAutoFit/>
          </a:bodyPr>
          <a:lstStyle/>
          <a:p>
            <a:pPr>
              <a:spcBef>
                <a:spcPct val="20000"/>
              </a:spcBef>
            </a:pPr>
            <a:r>
              <a:rPr lang="zh-CN" altLang="en-US" sz="2400" b="1" dirty="0">
                <a:solidFill>
                  <a:srgbClr val="993300"/>
                </a:solidFill>
                <a:latin typeface="华文新魏" panose="02010800040101010101" pitchFamily="2" charset="-122"/>
                <a:ea typeface="华文新魏" panose="02010800040101010101" pitchFamily="2" charset="-122"/>
              </a:rPr>
              <a:t>运算符按其功能可分为以下几类</a:t>
            </a:r>
            <a:r>
              <a:rPr lang="en-US" altLang="zh-CN" sz="2400" b="1" dirty="0">
                <a:solidFill>
                  <a:srgbClr val="993300"/>
                </a:solidFill>
                <a:latin typeface="华文新魏" panose="02010800040101010101" pitchFamily="2" charset="-122"/>
                <a:ea typeface="华文新魏" panose="02010800040101010101" pitchFamily="2" charset="-122"/>
              </a:rPr>
              <a:t>:</a:t>
            </a:r>
            <a:endParaRPr lang="zh-CN" altLang="en-US" sz="2400" b="1" dirty="0">
              <a:solidFill>
                <a:srgbClr val="993300"/>
              </a:solidFill>
              <a:latin typeface="华文新魏" panose="02010800040101010101" pitchFamily="2" charset="-122"/>
              <a:ea typeface="华文新魏" panose="02010800040101010101" pitchFamily="2" charset="-122"/>
            </a:endParaRPr>
          </a:p>
        </p:txBody>
      </p:sp>
      <p:sp>
        <p:nvSpPr>
          <p:cNvPr id="26631" name="Rectangle 7"/>
          <p:cNvSpPr>
            <a:spLocks noChangeArrowheads="1"/>
          </p:cNvSpPr>
          <p:nvPr/>
        </p:nvSpPr>
        <p:spPr bwMode="auto">
          <a:xfrm>
            <a:off x="4787900" y="1172266"/>
            <a:ext cx="396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080808"/>
                  </a:outerShdw>
                </a:effectLst>
              </a14:hiddenEffects>
            </a:ext>
          </a:extLst>
        </p:spPr>
        <p:txBody>
          <a:bodyPr>
            <a:spAutoFit/>
          </a:bodyPr>
          <a:lstStyle/>
          <a:p>
            <a:pPr>
              <a:spcBef>
                <a:spcPct val="20000"/>
              </a:spcBef>
            </a:pPr>
            <a:r>
              <a:rPr lang="zh-CN" altLang="en-US" sz="2400" b="1" dirty="0">
                <a:solidFill>
                  <a:srgbClr val="993300"/>
                </a:solidFill>
                <a:latin typeface="华文新魏" panose="02010800040101010101" pitchFamily="2" charset="-122"/>
                <a:ea typeface="华文新魏" panose="02010800040101010101" pitchFamily="2" charset="-122"/>
              </a:rPr>
              <a:t>按其所带操作数的个数运算符可分为三种</a:t>
            </a:r>
            <a:r>
              <a:rPr lang="en-US" altLang="zh-CN" sz="2400" b="1" dirty="0">
                <a:solidFill>
                  <a:srgbClr val="993300"/>
                </a:solidFill>
                <a:latin typeface="华文新魏" panose="02010800040101010101" pitchFamily="2" charset="-122"/>
                <a:ea typeface="华文新魏" panose="02010800040101010101" pitchFamily="2" charset="-122"/>
              </a:rPr>
              <a:t>:</a:t>
            </a:r>
            <a:endParaRPr lang="zh-CN" altLang="en-US" sz="2400" b="1" dirty="0">
              <a:solidFill>
                <a:srgbClr val="993300"/>
              </a:solidFill>
              <a:latin typeface="华文新魏" panose="02010800040101010101" pitchFamily="2" charset="-122"/>
              <a:ea typeface="华文新魏" panose="02010800040101010101" pitchFamily="2" charset="-122"/>
            </a:endParaRPr>
          </a:p>
        </p:txBody>
      </p:sp>
      <p:sp>
        <p:nvSpPr>
          <p:cNvPr id="26632" name="Rectangle 8"/>
          <p:cNvSpPr>
            <a:spLocks noChangeArrowheads="1"/>
          </p:cNvSpPr>
          <p:nvPr/>
        </p:nvSpPr>
        <p:spPr bwMode="auto">
          <a:xfrm>
            <a:off x="4787900" y="2246398"/>
            <a:ext cx="3959225" cy="3095625"/>
          </a:xfrm>
          <a:prstGeom prst="rect">
            <a:avLst/>
          </a:prstGeom>
          <a:solidFill>
            <a:srgbClr val="FFFFCC"/>
          </a:solidFill>
          <a:ln w="9525" cmpd="sng">
            <a:solidFill>
              <a:srgbClr val="00CCFF"/>
            </a:solidFill>
            <a:miter lim="800000"/>
            <a:headEnd/>
            <a:tailEnd/>
          </a:ln>
          <a:effectLst>
            <a:outerShdw dist="107763" dir="18900000" algn="ctr" rotWithShape="0">
              <a:schemeClr val="bg2">
                <a:alpha val="50000"/>
              </a:schemeClr>
            </a:outerShdw>
          </a:effec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Char char="•"/>
            </a:pPr>
            <a:r>
              <a:rPr lang="zh-CN" altLang="en-US" sz="2000" b="1" dirty="0">
                <a:solidFill>
                  <a:srgbClr val="0066FF"/>
                </a:solidFill>
              </a:rPr>
              <a:t>单目运算符</a:t>
            </a:r>
            <a:r>
              <a:rPr lang="en-US" altLang="zh-CN" sz="2000" dirty="0">
                <a:solidFill>
                  <a:srgbClr val="0066FF"/>
                </a:solidFill>
              </a:rPr>
              <a:t>:</a:t>
            </a:r>
            <a:r>
              <a:rPr lang="zh-CN" altLang="en-US" sz="2000" dirty="0">
                <a:solidFill>
                  <a:srgbClr val="0066FF"/>
                </a:solidFill>
              </a:rPr>
              <a:t>可以带一个操作数</a:t>
            </a:r>
            <a:r>
              <a:rPr lang="en-US" altLang="zh-CN" sz="2000" dirty="0">
                <a:solidFill>
                  <a:srgbClr val="0066FF"/>
                </a:solidFill>
              </a:rPr>
              <a:t>,</a:t>
            </a:r>
            <a:r>
              <a:rPr lang="zh-CN" altLang="en-US" sz="2000" dirty="0">
                <a:solidFill>
                  <a:srgbClr val="0066FF"/>
                </a:solidFill>
              </a:rPr>
              <a:t>操作数放在运算符的右边。</a:t>
            </a:r>
          </a:p>
          <a:p>
            <a:pPr>
              <a:buFontTx/>
              <a:buNone/>
            </a:pPr>
            <a:endParaRPr lang="zh-CN" altLang="en-US" sz="2000" dirty="0">
              <a:solidFill>
                <a:srgbClr val="0066FF"/>
              </a:solidFill>
            </a:endParaRPr>
          </a:p>
          <a:p>
            <a:pPr>
              <a:buFontTx/>
              <a:buChar char="•"/>
            </a:pPr>
            <a:r>
              <a:rPr lang="zh-CN" altLang="en-US" sz="2000" b="1" dirty="0">
                <a:solidFill>
                  <a:srgbClr val="0066FF"/>
                </a:solidFill>
              </a:rPr>
              <a:t>二目运算符</a:t>
            </a:r>
            <a:r>
              <a:rPr lang="en-US" altLang="zh-CN" sz="2000" dirty="0">
                <a:solidFill>
                  <a:srgbClr val="0066FF"/>
                </a:solidFill>
              </a:rPr>
              <a:t>:</a:t>
            </a:r>
            <a:r>
              <a:rPr lang="zh-CN" altLang="en-US" sz="2000" dirty="0">
                <a:solidFill>
                  <a:srgbClr val="0066FF"/>
                </a:solidFill>
              </a:rPr>
              <a:t>可以带二个操作数</a:t>
            </a:r>
            <a:r>
              <a:rPr lang="en-US" altLang="zh-CN" sz="2000" dirty="0">
                <a:solidFill>
                  <a:srgbClr val="0066FF"/>
                </a:solidFill>
              </a:rPr>
              <a:t>,</a:t>
            </a:r>
            <a:r>
              <a:rPr lang="zh-CN" altLang="en-US" sz="2000" dirty="0">
                <a:solidFill>
                  <a:srgbClr val="0066FF"/>
                </a:solidFill>
              </a:rPr>
              <a:t>操作数放在运算符的两边。</a:t>
            </a:r>
          </a:p>
          <a:p>
            <a:pPr>
              <a:buFontTx/>
              <a:buNone/>
            </a:pPr>
            <a:endParaRPr lang="zh-CN" altLang="en-US" sz="2000" dirty="0">
              <a:solidFill>
                <a:srgbClr val="0066FF"/>
              </a:solidFill>
            </a:endParaRPr>
          </a:p>
          <a:p>
            <a:pPr>
              <a:buFontTx/>
              <a:buChar char="•"/>
            </a:pPr>
            <a:r>
              <a:rPr lang="zh-CN" altLang="en-US" sz="2000" b="1" dirty="0">
                <a:solidFill>
                  <a:srgbClr val="0066FF"/>
                </a:solidFill>
              </a:rPr>
              <a:t>三目运算符</a:t>
            </a:r>
            <a:r>
              <a:rPr lang="en-US" altLang="zh-CN" sz="2000" dirty="0">
                <a:solidFill>
                  <a:srgbClr val="0066FF"/>
                </a:solidFill>
              </a:rPr>
              <a:t>:</a:t>
            </a:r>
            <a:r>
              <a:rPr lang="zh-CN" altLang="en-US" sz="2000" dirty="0">
                <a:solidFill>
                  <a:srgbClr val="0066FF"/>
                </a:solidFill>
              </a:rPr>
              <a:t>可以带三个操作</a:t>
            </a:r>
            <a:r>
              <a:rPr lang="en-US" altLang="zh-CN" sz="2000" dirty="0">
                <a:solidFill>
                  <a:srgbClr val="0066FF"/>
                </a:solidFill>
              </a:rPr>
              <a:t>,</a:t>
            </a:r>
            <a:r>
              <a:rPr lang="zh-CN" altLang="en-US" sz="2000" dirty="0">
                <a:solidFill>
                  <a:srgbClr val="0066FF"/>
                </a:solidFill>
              </a:rPr>
              <a:t>这三个操作数用三目运算符分隔开。</a:t>
            </a:r>
            <a:endParaRPr lang="en-US" altLang="zh-CN" sz="2000" dirty="0">
              <a:solidFill>
                <a:srgbClr val="0066FF"/>
              </a:solidFill>
            </a:endParaRPr>
          </a:p>
        </p:txBody>
      </p:sp>
      <p:sp>
        <p:nvSpPr>
          <p:cNvPr id="2" name="日期占位符 1"/>
          <p:cNvSpPr>
            <a:spLocks noGrp="1"/>
          </p:cNvSpPr>
          <p:nvPr>
            <p:ph type="dt" sz="half" idx="10"/>
          </p:nvPr>
        </p:nvSpPr>
        <p:spPr/>
        <p:txBody>
          <a:bodyPr/>
          <a:lstStyle/>
          <a:p>
            <a:fld id="{657417EB-D355-4029-936D-7E0C5405B78E}"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457200" y="1125538"/>
            <a:ext cx="8229600" cy="5000625"/>
          </a:xfrm>
        </p:spPr>
        <p:txBody>
          <a:bodyPr>
            <a:normAutofit lnSpcReduction="10000"/>
          </a:bodyPr>
          <a:lstStyle/>
          <a:p>
            <a:pPr>
              <a:buSzPct val="100000"/>
              <a:buFont typeface="Wingdings" panose="05000000000000000000" pitchFamily="2" charset="2"/>
              <a:buChar char="n"/>
            </a:pPr>
            <a:r>
              <a:rPr lang="zh-CN" altLang="en-US" sz="2800" dirty="0">
                <a:solidFill>
                  <a:schemeClr val="bg1">
                    <a:lumMod val="95000"/>
                    <a:lumOff val="5000"/>
                  </a:schemeClr>
                </a:solidFill>
              </a:rPr>
              <a:t>算术运算符</a:t>
            </a:r>
          </a:p>
          <a:p>
            <a:pPr>
              <a:buFontTx/>
              <a:buNone/>
            </a:pPr>
            <a:r>
              <a:rPr lang="zh-CN" altLang="en-US" sz="2400" dirty="0">
                <a:solidFill>
                  <a:srgbClr val="993300"/>
                </a:solidFill>
              </a:rPr>
              <a:t>	在Verilog HDL语言中，共有下面几种：</a:t>
            </a:r>
          </a:p>
          <a:p>
            <a:pPr>
              <a:buFontTx/>
              <a:buNone/>
            </a:pPr>
            <a:endParaRPr lang="zh-CN" altLang="en-US" sz="2400" dirty="0">
              <a:solidFill>
                <a:srgbClr val="993300"/>
              </a:solidFill>
            </a:endParaRPr>
          </a:p>
          <a:p>
            <a:pPr>
              <a:buFontTx/>
              <a:buAutoNum type="circleNumDbPlain"/>
            </a:pPr>
            <a:r>
              <a:rPr lang="zh-CN" altLang="en-US" sz="2400" dirty="0">
                <a:solidFill>
                  <a:srgbClr val="993300"/>
                </a:solidFill>
              </a:rPr>
              <a:t>  </a:t>
            </a:r>
            <a:r>
              <a:rPr lang="zh-CN" altLang="en-US" sz="2400" dirty="0">
                <a:solidFill>
                  <a:srgbClr val="FFFFFF"/>
                </a:solidFill>
              </a:rPr>
              <a:t>+</a:t>
            </a:r>
            <a:r>
              <a:rPr lang="zh-CN" altLang="en-US" sz="2400" dirty="0">
                <a:solidFill>
                  <a:srgbClr val="0066FF"/>
                </a:solidFill>
              </a:rPr>
              <a:t> </a:t>
            </a:r>
            <a:r>
              <a:rPr lang="zh-CN" altLang="en-US" sz="2400" dirty="0">
                <a:solidFill>
                  <a:srgbClr val="993300"/>
                </a:solidFill>
              </a:rPr>
              <a:t> (加法运算符,或正值运算符,如 rega＋regb，＋3)</a:t>
            </a:r>
          </a:p>
          <a:p>
            <a:pPr>
              <a:buFontTx/>
              <a:buAutoNum type="circleNumDbPlain"/>
            </a:pPr>
            <a:r>
              <a:rPr lang="zh-CN" altLang="en-US" sz="2400" dirty="0">
                <a:solidFill>
                  <a:srgbClr val="993300"/>
                </a:solidFill>
              </a:rPr>
              <a:t> </a:t>
            </a:r>
            <a:r>
              <a:rPr lang="zh-CN" altLang="en-US" sz="2400" dirty="0">
                <a:solidFill>
                  <a:srgbClr val="FFFFFF"/>
                </a:solidFill>
              </a:rPr>
              <a:t>－</a:t>
            </a:r>
            <a:r>
              <a:rPr lang="zh-CN" altLang="en-US" sz="2400" dirty="0">
                <a:solidFill>
                  <a:srgbClr val="993300"/>
                </a:solidFill>
              </a:rPr>
              <a:t> (减法运算符，或负值运算符，如 rega－3,－3)</a:t>
            </a:r>
          </a:p>
          <a:p>
            <a:pPr>
              <a:buFontTx/>
              <a:buAutoNum type="circleNumDbPlain"/>
            </a:pPr>
            <a:r>
              <a:rPr lang="zh-CN" altLang="en-US" sz="2400" dirty="0">
                <a:solidFill>
                  <a:srgbClr val="993300"/>
                </a:solidFill>
              </a:rPr>
              <a:t> </a:t>
            </a:r>
            <a:r>
              <a:rPr lang="zh-CN" altLang="en-US" sz="2400" dirty="0">
                <a:solidFill>
                  <a:srgbClr val="FFFFFF"/>
                </a:solidFill>
              </a:rPr>
              <a:t>×</a:t>
            </a:r>
            <a:r>
              <a:rPr lang="zh-CN" altLang="en-US" sz="2400" dirty="0">
                <a:solidFill>
                  <a:srgbClr val="993300"/>
                </a:solidFill>
              </a:rPr>
              <a:t> (乘法运算符，如rega*3)</a:t>
            </a:r>
          </a:p>
          <a:p>
            <a:pPr>
              <a:buFontTx/>
              <a:buAutoNum type="circleNumDbPlain"/>
            </a:pPr>
            <a:r>
              <a:rPr lang="zh-CN" altLang="en-US" sz="2400" dirty="0">
                <a:solidFill>
                  <a:srgbClr val="993300"/>
                </a:solidFill>
              </a:rPr>
              <a:t>  </a:t>
            </a:r>
            <a:r>
              <a:rPr lang="zh-CN" altLang="en-US" sz="2400" dirty="0">
                <a:solidFill>
                  <a:srgbClr val="FFFFFF"/>
                </a:solidFill>
              </a:rPr>
              <a:t>/</a:t>
            </a:r>
            <a:r>
              <a:rPr lang="zh-CN" altLang="en-US" sz="2400" dirty="0">
                <a:solidFill>
                  <a:srgbClr val="993300"/>
                </a:solidFill>
              </a:rPr>
              <a:t>   (除法运算符，如5/3)</a:t>
            </a:r>
          </a:p>
          <a:p>
            <a:pPr>
              <a:buFontTx/>
              <a:buAutoNum type="circleNumDbPlain"/>
            </a:pPr>
            <a:r>
              <a:rPr lang="zh-CN" altLang="en-US" sz="2400" dirty="0">
                <a:solidFill>
                  <a:srgbClr val="993300"/>
                </a:solidFill>
              </a:rPr>
              <a:t> </a:t>
            </a:r>
            <a:r>
              <a:rPr lang="zh-CN" altLang="en-US" sz="2400" dirty="0">
                <a:solidFill>
                  <a:srgbClr val="FFFFFF"/>
                </a:solidFill>
              </a:rPr>
              <a:t>% </a:t>
            </a:r>
            <a:r>
              <a:rPr lang="zh-CN" altLang="en-US" sz="2400" dirty="0">
                <a:solidFill>
                  <a:srgbClr val="993300"/>
                </a:solidFill>
              </a:rPr>
              <a:t>(模运算符，或称为求余运算符，</a:t>
            </a:r>
            <a:r>
              <a:rPr lang="zh-CN" altLang="en-US" sz="2400" dirty="0">
                <a:solidFill>
                  <a:srgbClr val="FF0000"/>
                </a:solidFill>
              </a:rPr>
              <a:t>要求％两侧均为整型数据</a:t>
            </a:r>
            <a:r>
              <a:rPr lang="zh-CN" altLang="en-US" sz="2400" dirty="0">
                <a:solidFill>
                  <a:srgbClr val="993300"/>
                </a:solidFill>
              </a:rPr>
              <a:t>。如7％3的值为1)</a:t>
            </a:r>
          </a:p>
          <a:p>
            <a:pPr>
              <a:buSzPct val="100000"/>
              <a:buFontTx/>
              <a:buNone/>
            </a:pPr>
            <a:r>
              <a:rPr lang="zh-CN" altLang="en-US" sz="2400" dirty="0">
                <a:solidFill>
                  <a:srgbClr val="FFFFFF"/>
                </a:solidFill>
              </a:rPr>
              <a:t>问：</a:t>
            </a:r>
            <a:r>
              <a:rPr lang="zh-CN" altLang="en-US" sz="2400" dirty="0">
                <a:solidFill>
                  <a:srgbClr val="993300"/>
                </a:solidFill>
              </a:rPr>
              <a:t>求 </a:t>
            </a:r>
            <a:r>
              <a:rPr lang="zh-CN" altLang="en-US" sz="2400" dirty="0">
                <a:solidFill>
                  <a:srgbClr val="FF0000"/>
                </a:solidFill>
              </a:rPr>
              <a:t>10%3 = </a:t>
            </a:r>
            <a:r>
              <a:rPr lang="zh-CN" altLang="en-US" sz="2400" dirty="0">
                <a:solidFill>
                  <a:schemeClr val="bg1"/>
                </a:solidFill>
              </a:rPr>
              <a:t>1</a:t>
            </a:r>
            <a:r>
              <a:rPr lang="zh-CN" altLang="en-US" sz="2400" dirty="0">
                <a:solidFill>
                  <a:srgbClr val="993300"/>
                </a:solidFill>
              </a:rPr>
              <a:t>     12%3=</a:t>
            </a:r>
            <a:r>
              <a:rPr lang="zh-CN" altLang="en-US" sz="2400" dirty="0">
                <a:solidFill>
                  <a:schemeClr val="bg1"/>
                </a:solidFill>
              </a:rPr>
              <a:t>0</a:t>
            </a:r>
            <a:r>
              <a:rPr lang="zh-CN" altLang="en-US" sz="2400" dirty="0">
                <a:solidFill>
                  <a:srgbClr val="993300"/>
                </a:solidFill>
              </a:rPr>
              <a:t>     25%7=</a:t>
            </a:r>
            <a:r>
              <a:rPr lang="zh-CN" altLang="en-US" sz="2400" dirty="0">
                <a:solidFill>
                  <a:schemeClr val="bg1"/>
                </a:solidFill>
              </a:rPr>
              <a:t>4</a:t>
            </a:r>
          </a:p>
        </p:txBody>
      </p:sp>
      <p:sp>
        <p:nvSpPr>
          <p:cNvPr id="4" name="灯片编号占位符 5"/>
          <p:cNvSpPr>
            <a:spLocks noGrp="1"/>
          </p:cNvSpPr>
          <p:nvPr>
            <p:ph type="sldNum" sz="quarter" idx="12"/>
          </p:nvPr>
        </p:nvSpPr>
        <p:spPr/>
        <p:txBody>
          <a:bodyPr/>
          <a:lstStyle/>
          <a:p>
            <a:fld id="{77F31CAD-5323-437B-A5BE-D772CCFA0177}" type="slidenum">
              <a:rPr lang="zh-CN" altLang="en-US"/>
              <a:pPr/>
              <a:t>28</a:t>
            </a:fld>
            <a:endParaRPr lang="en-US" altLang="zh-CN" dirty="0"/>
          </a:p>
        </p:txBody>
      </p:sp>
      <p:sp>
        <p:nvSpPr>
          <p:cNvPr id="2" name="日期占位符 1"/>
          <p:cNvSpPr>
            <a:spLocks noGrp="1"/>
          </p:cNvSpPr>
          <p:nvPr>
            <p:ph type="dt" sz="half" idx="10"/>
          </p:nvPr>
        </p:nvSpPr>
        <p:spPr/>
        <p:txBody>
          <a:bodyPr/>
          <a:lstStyle/>
          <a:p>
            <a:fld id="{211D940A-7F56-44CB-A287-74D79E867F36}"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fade">
                                      <p:cBhvr>
                                        <p:cTn id="7" dur="500"/>
                                        <p:tgtEl>
                                          <p:spTgt spid="27650">
                                            <p:txEl>
                                              <p:pRg st="0" end="0"/>
                                            </p:txEl>
                                          </p:spTgt>
                                        </p:tgtEl>
                                      </p:cBhvr>
                                    </p:animEffect>
                                    <p:anim calcmode="lin" valueType="num">
                                      <p:cBhvr>
                                        <p:cTn id="8" dur="500" fill="hold"/>
                                        <p:tgtEl>
                                          <p:spTgt spid="2765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76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7650">
                                            <p:txEl>
                                              <p:pRg st="1" end="1"/>
                                            </p:txEl>
                                          </p:spTgt>
                                        </p:tgtEl>
                                        <p:attrNameLst>
                                          <p:attrName>style.visibility</p:attrName>
                                        </p:attrNameLst>
                                      </p:cBhvr>
                                      <p:to>
                                        <p:strVal val="visible"/>
                                      </p:to>
                                    </p:set>
                                    <p:animEffect transition="in" filter="fade">
                                      <p:cBhvr>
                                        <p:cTn id="13" dur="500"/>
                                        <p:tgtEl>
                                          <p:spTgt spid="27650">
                                            <p:txEl>
                                              <p:pRg st="1" end="1"/>
                                            </p:txEl>
                                          </p:spTgt>
                                        </p:tgtEl>
                                      </p:cBhvr>
                                    </p:animEffect>
                                    <p:anim calcmode="lin" valueType="num">
                                      <p:cBhvr>
                                        <p:cTn id="14" dur="5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765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7650">
                                            <p:txEl>
                                              <p:pRg st="3" end="3"/>
                                            </p:txEl>
                                          </p:spTgt>
                                        </p:tgtEl>
                                        <p:attrNameLst>
                                          <p:attrName>style.visibility</p:attrName>
                                        </p:attrNameLst>
                                      </p:cBhvr>
                                      <p:to>
                                        <p:strVal val="visible"/>
                                      </p:to>
                                    </p:set>
                                    <p:animEffect transition="in" filter="fade">
                                      <p:cBhvr>
                                        <p:cTn id="19" dur="500"/>
                                        <p:tgtEl>
                                          <p:spTgt spid="27650">
                                            <p:txEl>
                                              <p:pRg st="3" end="3"/>
                                            </p:txEl>
                                          </p:spTgt>
                                        </p:tgtEl>
                                      </p:cBhvr>
                                    </p:animEffect>
                                    <p:anim calcmode="lin" valueType="num">
                                      <p:cBhvr>
                                        <p:cTn id="20"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7650">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7650">
                                            <p:txEl>
                                              <p:pRg st="4" end="4"/>
                                            </p:txEl>
                                          </p:spTgt>
                                        </p:tgtEl>
                                        <p:attrNameLst>
                                          <p:attrName>style.visibility</p:attrName>
                                        </p:attrNameLst>
                                      </p:cBhvr>
                                      <p:to>
                                        <p:strVal val="visible"/>
                                      </p:to>
                                    </p:set>
                                    <p:animEffect transition="in" filter="fade">
                                      <p:cBhvr>
                                        <p:cTn id="25" dur="500"/>
                                        <p:tgtEl>
                                          <p:spTgt spid="27650">
                                            <p:txEl>
                                              <p:pRg st="4" end="4"/>
                                            </p:txEl>
                                          </p:spTgt>
                                        </p:tgtEl>
                                      </p:cBhvr>
                                    </p:animEffect>
                                    <p:anim calcmode="lin" valueType="num">
                                      <p:cBhvr>
                                        <p:cTn id="26"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27650">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650">
                                            <p:txEl>
                                              <p:pRg st="5" end="5"/>
                                            </p:txEl>
                                          </p:spTgt>
                                        </p:tgtEl>
                                        <p:attrNameLst>
                                          <p:attrName>style.visibility</p:attrName>
                                        </p:attrNameLst>
                                      </p:cBhvr>
                                      <p:to>
                                        <p:strVal val="visible"/>
                                      </p:to>
                                    </p:set>
                                    <p:animEffect transition="in" filter="fade">
                                      <p:cBhvr>
                                        <p:cTn id="31" dur="500"/>
                                        <p:tgtEl>
                                          <p:spTgt spid="27650">
                                            <p:txEl>
                                              <p:pRg st="5" end="5"/>
                                            </p:txEl>
                                          </p:spTgt>
                                        </p:tgtEl>
                                      </p:cBhvr>
                                    </p:animEffect>
                                    <p:anim calcmode="lin" valueType="num">
                                      <p:cBhvr>
                                        <p:cTn id="32"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27650">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7650">
                                            <p:txEl>
                                              <p:pRg st="6" end="6"/>
                                            </p:txEl>
                                          </p:spTgt>
                                        </p:tgtEl>
                                        <p:attrNameLst>
                                          <p:attrName>style.visibility</p:attrName>
                                        </p:attrNameLst>
                                      </p:cBhvr>
                                      <p:to>
                                        <p:strVal val="visible"/>
                                      </p:to>
                                    </p:set>
                                    <p:animEffect transition="in" filter="fade">
                                      <p:cBhvr>
                                        <p:cTn id="37" dur="500"/>
                                        <p:tgtEl>
                                          <p:spTgt spid="27650">
                                            <p:txEl>
                                              <p:pRg st="6" end="6"/>
                                            </p:txEl>
                                          </p:spTgt>
                                        </p:tgtEl>
                                      </p:cBhvr>
                                    </p:animEffect>
                                    <p:anim calcmode="lin" valueType="num">
                                      <p:cBhvr>
                                        <p:cTn id="38"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27650">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7650">
                                            <p:txEl>
                                              <p:pRg st="7" end="7"/>
                                            </p:txEl>
                                          </p:spTgt>
                                        </p:tgtEl>
                                        <p:attrNameLst>
                                          <p:attrName>style.visibility</p:attrName>
                                        </p:attrNameLst>
                                      </p:cBhvr>
                                      <p:to>
                                        <p:strVal val="visible"/>
                                      </p:to>
                                    </p:set>
                                    <p:animEffect transition="in" filter="fade">
                                      <p:cBhvr>
                                        <p:cTn id="43" dur="500"/>
                                        <p:tgtEl>
                                          <p:spTgt spid="27650">
                                            <p:txEl>
                                              <p:pRg st="7" end="7"/>
                                            </p:txEl>
                                          </p:spTgt>
                                        </p:tgtEl>
                                      </p:cBhvr>
                                    </p:animEffect>
                                    <p:anim calcmode="lin" valueType="num">
                                      <p:cBhvr>
                                        <p:cTn id="44" dur="500" fill="hold"/>
                                        <p:tgtEl>
                                          <p:spTgt spid="27650">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7650">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7650">
                                            <p:txEl>
                                              <p:pRg st="8" end="8"/>
                                            </p:txEl>
                                          </p:spTgt>
                                        </p:tgtEl>
                                        <p:attrNameLst>
                                          <p:attrName>style.visibility</p:attrName>
                                        </p:attrNameLst>
                                      </p:cBhvr>
                                      <p:to>
                                        <p:strVal val="visible"/>
                                      </p:to>
                                    </p:set>
                                    <p:animEffect transition="in" filter="fade">
                                      <p:cBhvr>
                                        <p:cTn id="49" dur="500"/>
                                        <p:tgtEl>
                                          <p:spTgt spid="27650">
                                            <p:txEl>
                                              <p:pRg st="8" end="8"/>
                                            </p:txEl>
                                          </p:spTgt>
                                        </p:tgtEl>
                                      </p:cBhvr>
                                    </p:animEffect>
                                    <p:anim calcmode="lin" valueType="num">
                                      <p:cBhvr>
                                        <p:cTn id="50" dur="500" fill="hold"/>
                                        <p:tgtEl>
                                          <p:spTgt spid="27650">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765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0" y="0"/>
            <a:ext cx="9144000" cy="6858000"/>
          </a:xfrm>
        </p:spPr>
        <p:txBody>
          <a:bodyPr>
            <a:noAutofit/>
          </a:bodyPr>
          <a:lstStyle/>
          <a:p>
            <a:pPr>
              <a:lnSpc>
                <a:spcPct val="170000"/>
              </a:lnSpc>
              <a:buSzPct val="100000"/>
              <a:buFont typeface="Wingdings" panose="05000000000000000000" pitchFamily="2" charset="2"/>
              <a:buChar char="n"/>
            </a:pPr>
            <a:endParaRPr lang="en-US" altLang="zh-CN" dirty="0">
              <a:solidFill>
                <a:schemeClr val="bg1"/>
              </a:solidFill>
            </a:endParaRPr>
          </a:p>
          <a:p>
            <a:pPr>
              <a:lnSpc>
                <a:spcPct val="170000"/>
              </a:lnSpc>
              <a:buSzPct val="100000"/>
              <a:buFont typeface="Wingdings" panose="05000000000000000000" pitchFamily="2" charset="2"/>
              <a:buChar char="n"/>
            </a:pPr>
            <a:r>
              <a:rPr lang="zh-CN" altLang="en-US" dirty="0">
                <a:solidFill>
                  <a:schemeClr val="bg1"/>
                </a:solidFill>
              </a:rPr>
              <a:t>位运算符</a:t>
            </a:r>
          </a:p>
          <a:p>
            <a:pPr>
              <a:lnSpc>
                <a:spcPct val="170000"/>
              </a:lnSpc>
              <a:buFontTx/>
              <a:buNone/>
            </a:pPr>
            <a:r>
              <a:rPr lang="zh-CN" altLang="en-US" sz="1800" dirty="0">
                <a:solidFill>
                  <a:srgbClr val="993300"/>
                </a:solidFill>
              </a:rPr>
              <a:t>	Verilog HDL提供了以下五种位运算符，在此，主要介绍前三种：</a:t>
            </a:r>
          </a:p>
          <a:p>
            <a:pPr marL="900113">
              <a:lnSpc>
                <a:spcPct val="170000"/>
              </a:lnSpc>
              <a:buFontTx/>
              <a:buNone/>
            </a:pPr>
            <a:r>
              <a:rPr lang="zh-CN" altLang="en-US" sz="1800" dirty="0">
                <a:solidFill>
                  <a:srgbClr val="993300"/>
                </a:solidFill>
              </a:rPr>
              <a:t>1) </a:t>
            </a:r>
            <a:r>
              <a:rPr lang="zh-CN" altLang="en-US" sz="1800" dirty="0">
                <a:solidFill>
                  <a:srgbClr val="0066FF"/>
                </a:solidFill>
              </a:rPr>
              <a:t> ~ </a:t>
            </a:r>
            <a:r>
              <a:rPr lang="zh-CN" altLang="en-US" sz="1800" dirty="0">
                <a:solidFill>
                  <a:srgbClr val="993300"/>
                </a:solidFill>
              </a:rPr>
              <a:t>           //取反</a:t>
            </a:r>
          </a:p>
          <a:p>
            <a:pPr marL="900113">
              <a:lnSpc>
                <a:spcPct val="170000"/>
              </a:lnSpc>
              <a:buFontTx/>
              <a:buNone/>
            </a:pPr>
            <a:r>
              <a:rPr lang="zh-CN" altLang="en-US" sz="1800" dirty="0">
                <a:solidFill>
                  <a:srgbClr val="993300"/>
                </a:solidFill>
              </a:rPr>
              <a:t>2)  </a:t>
            </a:r>
            <a:r>
              <a:rPr lang="zh-CN" altLang="en-US" sz="1800" dirty="0">
                <a:solidFill>
                  <a:srgbClr val="0066FF"/>
                </a:solidFill>
              </a:rPr>
              <a:t>&amp; </a:t>
            </a:r>
            <a:r>
              <a:rPr lang="zh-CN" altLang="en-US" sz="1800" dirty="0">
                <a:solidFill>
                  <a:srgbClr val="993300"/>
                </a:solidFill>
              </a:rPr>
              <a:t>          //按位与</a:t>
            </a:r>
          </a:p>
          <a:p>
            <a:pPr marL="900113">
              <a:lnSpc>
                <a:spcPct val="170000"/>
              </a:lnSpc>
              <a:buFontTx/>
              <a:buNone/>
            </a:pPr>
            <a:r>
              <a:rPr lang="zh-CN" altLang="en-US" sz="1800" dirty="0">
                <a:solidFill>
                  <a:srgbClr val="993300"/>
                </a:solidFill>
              </a:rPr>
              <a:t>3) </a:t>
            </a:r>
            <a:r>
              <a:rPr lang="zh-CN" altLang="en-US" sz="1800" dirty="0">
                <a:solidFill>
                  <a:srgbClr val="0066FF"/>
                </a:solidFill>
              </a:rPr>
              <a:t> |  </a:t>
            </a:r>
            <a:r>
              <a:rPr lang="zh-CN" altLang="en-US" sz="1800" dirty="0">
                <a:solidFill>
                  <a:srgbClr val="993300"/>
                </a:solidFill>
              </a:rPr>
              <a:t>           //按位或</a:t>
            </a:r>
          </a:p>
          <a:p>
            <a:pPr marL="900113">
              <a:lnSpc>
                <a:spcPct val="170000"/>
              </a:lnSpc>
              <a:buFontTx/>
              <a:buNone/>
            </a:pPr>
            <a:r>
              <a:rPr lang="zh-CN" altLang="en-US" sz="1800" dirty="0">
                <a:solidFill>
                  <a:srgbClr val="993300"/>
                </a:solidFill>
              </a:rPr>
              <a:t>4)  ^            //按位异或</a:t>
            </a:r>
          </a:p>
          <a:p>
            <a:pPr marL="900113">
              <a:lnSpc>
                <a:spcPct val="170000"/>
              </a:lnSpc>
              <a:buFontTx/>
              <a:buNone/>
            </a:pPr>
            <a:r>
              <a:rPr lang="zh-CN" altLang="en-US" sz="1800" dirty="0">
                <a:solidFill>
                  <a:srgbClr val="993300"/>
                </a:solidFill>
              </a:rPr>
              <a:t>5)  ^~          //按位同或(异或非)</a:t>
            </a:r>
          </a:p>
          <a:p>
            <a:pPr>
              <a:lnSpc>
                <a:spcPct val="170000"/>
              </a:lnSpc>
              <a:buFontTx/>
              <a:buNone/>
            </a:pPr>
            <a:r>
              <a:rPr lang="zh-CN" altLang="en-US" sz="1800" dirty="0">
                <a:solidFill>
                  <a:srgbClr val="993300"/>
                </a:solidFill>
              </a:rPr>
              <a:t>	</a:t>
            </a:r>
            <a:r>
              <a:rPr lang="zh-CN" altLang="en-US" sz="1800" dirty="0"/>
              <a:t>说明：</a:t>
            </a:r>
            <a:r>
              <a:rPr lang="zh-CN" altLang="en-US" sz="1800" dirty="0">
                <a:solidFill>
                  <a:srgbClr val="993300"/>
                </a:solidFill>
              </a:rPr>
              <a:t>位运算符中除了</a:t>
            </a:r>
            <a:r>
              <a:rPr lang="zh-CN" altLang="en-US" sz="1800" dirty="0">
                <a:solidFill>
                  <a:srgbClr val="0066FF"/>
                </a:solidFill>
              </a:rPr>
              <a:t>~是单目运算符</a:t>
            </a:r>
            <a:r>
              <a:rPr lang="zh-CN" altLang="en-US" sz="1800" dirty="0">
                <a:solidFill>
                  <a:srgbClr val="993300"/>
                </a:solidFill>
              </a:rPr>
              <a:t>以外,</a:t>
            </a:r>
            <a:r>
              <a:rPr lang="zh-CN" altLang="en-US" sz="1800" dirty="0">
                <a:solidFill>
                  <a:srgbClr val="0066FF"/>
                </a:solidFill>
              </a:rPr>
              <a:t>其他均为二目运算符,</a:t>
            </a:r>
            <a:r>
              <a:rPr lang="zh-CN" altLang="en-US" sz="1800" dirty="0">
                <a:solidFill>
                  <a:srgbClr val="993300"/>
                </a:solidFill>
              </a:rPr>
              <a:t>即要求运算符两侧各有一个操作数。</a:t>
            </a:r>
          </a:p>
          <a:p>
            <a:pPr>
              <a:lnSpc>
                <a:spcPct val="170000"/>
              </a:lnSpc>
              <a:buFontTx/>
              <a:buNone/>
            </a:pPr>
            <a:endParaRPr lang="zh-CN" altLang="en-US" sz="1800" dirty="0">
              <a:solidFill>
                <a:srgbClr val="993300"/>
              </a:solidFill>
            </a:endParaRPr>
          </a:p>
        </p:txBody>
      </p:sp>
      <p:sp>
        <p:nvSpPr>
          <p:cNvPr id="4" name="灯片编号占位符 5"/>
          <p:cNvSpPr>
            <a:spLocks noGrp="1"/>
          </p:cNvSpPr>
          <p:nvPr>
            <p:ph type="sldNum" sz="quarter" idx="12"/>
          </p:nvPr>
        </p:nvSpPr>
        <p:spPr/>
        <p:txBody>
          <a:bodyPr/>
          <a:lstStyle/>
          <a:p>
            <a:fld id="{3DBAEFFC-C74D-4123-8F45-B1DF7847561F}" type="slidenum">
              <a:rPr lang="zh-CN" altLang="en-US"/>
              <a:pPr/>
              <a:t>29</a:t>
            </a:fld>
            <a:endParaRPr lang="en-US" altLang="zh-CN" dirty="0"/>
          </a:p>
        </p:txBody>
      </p:sp>
      <p:sp>
        <p:nvSpPr>
          <p:cNvPr id="2" name="日期占位符 1"/>
          <p:cNvSpPr>
            <a:spLocks noGrp="1"/>
          </p:cNvSpPr>
          <p:nvPr>
            <p:ph type="dt" sz="half" idx="10"/>
          </p:nvPr>
        </p:nvSpPr>
        <p:spPr/>
        <p:txBody>
          <a:bodyPr/>
          <a:lstStyle/>
          <a:p>
            <a:fld id="{FCD4AEE2-5681-4F36-8326-DB0CCB4EA4B9}"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Effect transition="in" filter="fade">
                                      <p:cBhvr>
                                        <p:cTn id="7" dur="500"/>
                                        <p:tgtEl>
                                          <p:spTgt spid="28674">
                                            <p:txEl>
                                              <p:pRg st="1" end="1"/>
                                            </p:txEl>
                                          </p:spTgt>
                                        </p:tgtEl>
                                      </p:cBhvr>
                                    </p:animEffect>
                                    <p:anim calcmode="lin" valueType="num">
                                      <p:cBhvr>
                                        <p:cTn id="8"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2867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anim calcmode="lin" valueType="num">
                                      <p:cBhvr>
                                        <p:cTn id="14"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2867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animEffect transition="in" filter="fade">
                                      <p:cBhvr>
                                        <p:cTn id="19" dur="500"/>
                                        <p:tgtEl>
                                          <p:spTgt spid="28674">
                                            <p:txEl>
                                              <p:pRg st="3" end="3"/>
                                            </p:txEl>
                                          </p:spTgt>
                                        </p:tgtEl>
                                      </p:cBhvr>
                                    </p:animEffect>
                                    <p:anim calcmode="lin" valueType="num">
                                      <p:cBhvr>
                                        <p:cTn id="20"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867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8674">
                                            <p:txEl>
                                              <p:pRg st="4" end="4"/>
                                            </p:txEl>
                                          </p:spTgt>
                                        </p:tgtEl>
                                        <p:attrNameLst>
                                          <p:attrName>style.visibility</p:attrName>
                                        </p:attrNameLst>
                                      </p:cBhvr>
                                      <p:to>
                                        <p:strVal val="visible"/>
                                      </p:to>
                                    </p:set>
                                    <p:animEffect transition="in" filter="fade">
                                      <p:cBhvr>
                                        <p:cTn id="25" dur="500"/>
                                        <p:tgtEl>
                                          <p:spTgt spid="28674">
                                            <p:txEl>
                                              <p:pRg st="4" end="4"/>
                                            </p:txEl>
                                          </p:spTgt>
                                        </p:tgtEl>
                                      </p:cBhvr>
                                    </p:animEffect>
                                    <p:anim calcmode="lin" valueType="num">
                                      <p:cBhvr>
                                        <p:cTn id="26"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28674">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8674">
                                            <p:txEl>
                                              <p:pRg st="5" end="5"/>
                                            </p:txEl>
                                          </p:spTgt>
                                        </p:tgtEl>
                                        <p:attrNameLst>
                                          <p:attrName>style.visibility</p:attrName>
                                        </p:attrNameLst>
                                      </p:cBhvr>
                                      <p:to>
                                        <p:strVal val="visible"/>
                                      </p:to>
                                    </p:set>
                                    <p:animEffect transition="in" filter="fade">
                                      <p:cBhvr>
                                        <p:cTn id="31" dur="500"/>
                                        <p:tgtEl>
                                          <p:spTgt spid="28674">
                                            <p:txEl>
                                              <p:pRg st="5" end="5"/>
                                            </p:txEl>
                                          </p:spTgt>
                                        </p:tgtEl>
                                      </p:cBhvr>
                                    </p:animEffect>
                                    <p:anim calcmode="lin" valueType="num">
                                      <p:cBhvr>
                                        <p:cTn id="32" dur="5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28674">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8674">
                                            <p:txEl>
                                              <p:pRg st="6" end="6"/>
                                            </p:txEl>
                                          </p:spTgt>
                                        </p:tgtEl>
                                        <p:attrNameLst>
                                          <p:attrName>style.visibility</p:attrName>
                                        </p:attrNameLst>
                                      </p:cBhvr>
                                      <p:to>
                                        <p:strVal val="visible"/>
                                      </p:to>
                                    </p:set>
                                    <p:animEffect transition="in" filter="fade">
                                      <p:cBhvr>
                                        <p:cTn id="37" dur="500"/>
                                        <p:tgtEl>
                                          <p:spTgt spid="28674">
                                            <p:txEl>
                                              <p:pRg st="6" end="6"/>
                                            </p:txEl>
                                          </p:spTgt>
                                        </p:tgtEl>
                                      </p:cBhvr>
                                    </p:animEffect>
                                    <p:anim calcmode="lin" valueType="num">
                                      <p:cBhvr>
                                        <p:cTn id="38" dur="5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2867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8674">
                                            <p:txEl>
                                              <p:pRg st="7" end="7"/>
                                            </p:txEl>
                                          </p:spTgt>
                                        </p:tgtEl>
                                        <p:attrNameLst>
                                          <p:attrName>style.visibility</p:attrName>
                                        </p:attrNameLst>
                                      </p:cBhvr>
                                      <p:to>
                                        <p:strVal val="visible"/>
                                      </p:to>
                                    </p:set>
                                    <p:animEffect transition="in" filter="fade">
                                      <p:cBhvr>
                                        <p:cTn id="43" dur="500"/>
                                        <p:tgtEl>
                                          <p:spTgt spid="28674">
                                            <p:txEl>
                                              <p:pRg st="7" end="7"/>
                                            </p:txEl>
                                          </p:spTgt>
                                        </p:tgtEl>
                                      </p:cBhvr>
                                    </p:animEffect>
                                    <p:anim calcmode="lin" valueType="num">
                                      <p:cBhvr>
                                        <p:cTn id="44" dur="500" fill="hold"/>
                                        <p:tgtEl>
                                          <p:spTgt spid="28674">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867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8674">
                                            <p:txEl>
                                              <p:pRg st="8" end="8"/>
                                            </p:txEl>
                                          </p:spTgt>
                                        </p:tgtEl>
                                        <p:attrNameLst>
                                          <p:attrName>style.visibility</p:attrName>
                                        </p:attrNameLst>
                                      </p:cBhvr>
                                      <p:to>
                                        <p:strVal val="visible"/>
                                      </p:to>
                                    </p:set>
                                    <p:animEffect transition="in" filter="fade">
                                      <p:cBhvr>
                                        <p:cTn id="49" dur="500"/>
                                        <p:tgtEl>
                                          <p:spTgt spid="28674">
                                            <p:txEl>
                                              <p:pRg st="8" end="8"/>
                                            </p:txEl>
                                          </p:spTgt>
                                        </p:tgtEl>
                                      </p:cBhvr>
                                    </p:animEffect>
                                    <p:anim calcmode="lin" valueType="num">
                                      <p:cBhvr>
                                        <p:cTn id="50" dur="500" fill="hold"/>
                                        <p:tgtEl>
                                          <p:spTgt spid="2867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867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401108" y="692696"/>
            <a:ext cx="8229600" cy="5000625"/>
          </a:xfrm>
        </p:spPr>
        <p:txBody>
          <a:bodyPr>
            <a:normAutofit/>
          </a:bodyPr>
          <a:lstStyle/>
          <a:p>
            <a:pPr marL="0" indent="0">
              <a:lnSpc>
                <a:spcPct val="110000"/>
              </a:lnSpc>
              <a:spcBef>
                <a:spcPct val="0"/>
              </a:spcBef>
              <a:buSzPct val="100000"/>
              <a:buNone/>
            </a:pPr>
            <a:r>
              <a:rPr lang="zh-CN" altLang="en-US" sz="2800" b="1" dirty="0">
                <a:solidFill>
                  <a:schemeClr val="bg1"/>
                </a:solidFill>
                <a:latin typeface="微软雅黑" panose="020B0503020204020204" pitchFamily="34" charset="-122"/>
                <a:ea typeface="微软雅黑" panose="020B0503020204020204" pitchFamily="34" charset="-122"/>
              </a:rPr>
              <a:t> </a:t>
            </a:r>
            <a:r>
              <a:rPr lang="en-US" altLang="zh-CN" sz="39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Verilog HDL</a:t>
            </a:r>
            <a:r>
              <a:rPr lang="zh-CN" altLang="en-US" sz="39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的发展历史</a:t>
            </a:r>
            <a:endParaRPr lang="en-US" altLang="zh-CN" sz="39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endParaRPr>
          </a:p>
          <a:p>
            <a:pPr marL="0" indent="0" algn="just">
              <a:lnSpc>
                <a:spcPct val="110000"/>
              </a:lnSpc>
              <a:spcBef>
                <a:spcPct val="15000"/>
              </a:spcBef>
              <a:buSzPct val="100000"/>
              <a:buNone/>
            </a:pPr>
            <a:endParaRPr lang="zh-CN" altLang="en-US" sz="2800" b="1" dirty="0">
              <a:solidFill>
                <a:srgbClr val="FFFFFF"/>
              </a:solidFill>
              <a:latin typeface="微软雅黑" panose="020B0503020204020204" pitchFamily="34" charset="-122"/>
              <a:ea typeface="微软雅黑" panose="020B0503020204020204" pitchFamily="34" charset="-122"/>
            </a:endParaRPr>
          </a:p>
          <a:p>
            <a:pPr marL="900113" indent="-266700" algn="just">
              <a:lnSpc>
                <a:spcPct val="110000"/>
              </a:lnSpc>
              <a:spcBef>
                <a:spcPct val="15000"/>
              </a:spcBef>
              <a:buSzPct val="100000"/>
              <a:buFont typeface="Wingdings" panose="05000000000000000000" pitchFamily="2" charset="2"/>
              <a:buChar char="l"/>
            </a:pPr>
            <a:r>
              <a:rPr lang="en-US" altLang="zh-CN" sz="2200" dirty="0">
                <a:solidFill>
                  <a:srgbClr val="FFFFFF"/>
                </a:solidFill>
                <a:latin typeface="微软雅黑" panose="020B0503020204020204" pitchFamily="34" charset="-122"/>
                <a:ea typeface="微软雅黑" panose="020B0503020204020204" pitchFamily="34" charset="-122"/>
              </a:rPr>
              <a:t>1983</a:t>
            </a:r>
            <a:r>
              <a:rPr lang="zh-CN" altLang="en-US" sz="2200" dirty="0">
                <a:solidFill>
                  <a:srgbClr val="FFFFFF"/>
                </a:solidFill>
                <a:latin typeface="微软雅黑" panose="020B0503020204020204" pitchFamily="34" charset="-122"/>
                <a:ea typeface="微软雅黑" panose="020B0503020204020204" pitchFamily="34" charset="-122"/>
              </a:rPr>
              <a:t>年，由</a:t>
            </a:r>
            <a:r>
              <a:rPr lang="en-US" altLang="zh-CN" sz="2200" dirty="0">
                <a:solidFill>
                  <a:srgbClr val="FFFFFF"/>
                </a:solidFill>
                <a:latin typeface="微软雅黑" panose="020B0503020204020204" pitchFamily="34" charset="-122"/>
                <a:ea typeface="微软雅黑" panose="020B0503020204020204" pitchFamily="34" charset="-122"/>
              </a:rPr>
              <a:t>GDA</a:t>
            </a:r>
            <a:r>
              <a:rPr lang="zh-CN" altLang="en-US" sz="2200" dirty="0">
                <a:solidFill>
                  <a:srgbClr val="FFFFFF"/>
                </a:solidFill>
                <a:latin typeface="微软雅黑" panose="020B0503020204020204" pitchFamily="34" charset="-122"/>
                <a:ea typeface="微软雅黑" panose="020B0503020204020204" pitchFamily="34" charset="-122"/>
              </a:rPr>
              <a:t>（</a:t>
            </a:r>
            <a:r>
              <a:rPr lang="en-US" altLang="zh-CN" sz="2200" dirty="0">
                <a:solidFill>
                  <a:srgbClr val="FFFFFF"/>
                </a:solidFill>
                <a:latin typeface="微软雅黑" panose="020B0503020204020204" pitchFamily="34" charset="-122"/>
                <a:ea typeface="微软雅黑" panose="020B0503020204020204" pitchFamily="34" charset="-122"/>
              </a:rPr>
              <a:t>GateWay Design Automation</a:t>
            </a:r>
            <a:r>
              <a:rPr lang="zh-CN" altLang="en-US" sz="2200" dirty="0">
                <a:solidFill>
                  <a:srgbClr val="FFFFFF"/>
                </a:solidFill>
                <a:latin typeface="微软雅黑" panose="020B0503020204020204" pitchFamily="34" charset="-122"/>
                <a:ea typeface="微软雅黑" panose="020B0503020204020204" pitchFamily="34" charset="-122"/>
              </a:rPr>
              <a:t>）公司的</a:t>
            </a:r>
            <a:r>
              <a:rPr lang="en-US" altLang="zh-CN" sz="2200" dirty="0">
                <a:solidFill>
                  <a:srgbClr val="FFFFFF"/>
                </a:solidFill>
                <a:latin typeface="微软雅黑" panose="020B0503020204020204" pitchFamily="34" charset="-122"/>
                <a:ea typeface="微软雅黑" panose="020B0503020204020204" pitchFamily="34" charset="-122"/>
              </a:rPr>
              <a:t>Phil Moorby</a:t>
            </a:r>
            <a:r>
              <a:rPr lang="zh-CN" altLang="en-US" sz="2200" dirty="0">
                <a:solidFill>
                  <a:srgbClr val="FFFFFF"/>
                </a:solidFill>
                <a:latin typeface="微软雅黑" panose="020B0503020204020204" pitchFamily="34" charset="-122"/>
                <a:ea typeface="微软雅黑" panose="020B0503020204020204" pitchFamily="34" charset="-122"/>
              </a:rPr>
              <a:t>首创；</a:t>
            </a:r>
          </a:p>
          <a:p>
            <a:pPr marL="900113" indent="-266700" algn="just">
              <a:lnSpc>
                <a:spcPct val="110000"/>
              </a:lnSpc>
              <a:spcBef>
                <a:spcPct val="15000"/>
              </a:spcBef>
              <a:buSzPct val="100000"/>
              <a:buFont typeface="Wingdings" panose="05000000000000000000" pitchFamily="2" charset="2"/>
              <a:buChar char="l"/>
            </a:pPr>
            <a:r>
              <a:rPr lang="en-US" altLang="zh-CN" sz="2200" dirty="0">
                <a:solidFill>
                  <a:srgbClr val="FFFFFF"/>
                </a:solidFill>
                <a:latin typeface="微软雅黑" panose="020B0503020204020204" pitchFamily="34" charset="-122"/>
                <a:ea typeface="微软雅黑" panose="020B0503020204020204" pitchFamily="34" charset="-122"/>
              </a:rPr>
              <a:t>1989</a:t>
            </a:r>
            <a:r>
              <a:rPr lang="zh-CN" altLang="en-US" sz="2200" dirty="0">
                <a:solidFill>
                  <a:srgbClr val="FFFFFF"/>
                </a:solidFill>
                <a:latin typeface="微软雅黑" panose="020B0503020204020204" pitchFamily="34" charset="-122"/>
                <a:ea typeface="微软雅黑" panose="020B0503020204020204" pitchFamily="34" charset="-122"/>
              </a:rPr>
              <a:t>年，</a:t>
            </a:r>
            <a:r>
              <a:rPr lang="en-US" altLang="zh-CN" sz="2200" dirty="0">
                <a:solidFill>
                  <a:srgbClr val="FFFFFF"/>
                </a:solidFill>
                <a:latin typeface="微软雅黑" panose="020B0503020204020204" pitchFamily="34" charset="-122"/>
                <a:ea typeface="微软雅黑" panose="020B0503020204020204" pitchFamily="34" charset="-122"/>
              </a:rPr>
              <a:t>Cadence</a:t>
            </a:r>
            <a:r>
              <a:rPr lang="zh-CN" altLang="en-US" sz="2200" dirty="0">
                <a:solidFill>
                  <a:srgbClr val="FFFFFF"/>
                </a:solidFill>
                <a:latin typeface="微软雅黑" panose="020B0503020204020204" pitchFamily="34" charset="-122"/>
                <a:ea typeface="微软雅黑" panose="020B0503020204020204" pitchFamily="34" charset="-122"/>
              </a:rPr>
              <a:t>公司收购了</a:t>
            </a:r>
            <a:r>
              <a:rPr lang="en-US" altLang="zh-CN" sz="2200" dirty="0">
                <a:solidFill>
                  <a:srgbClr val="FFFFFF"/>
                </a:solidFill>
                <a:latin typeface="微软雅黑" panose="020B0503020204020204" pitchFamily="34" charset="-122"/>
                <a:ea typeface="微软雅黑" panose="020B0503020204020204" pitchFamily="34" charset="-122"/>
              </a:rPr>
              <a:t>GDA</a:t>
            </a:r>
            <a:r>
              <a:rPr lang="zh-CN" altLang="en-US" sz="2200" dirty="0">
                <a:solidFill>
                  <a:srgbClr val="FFFFFF"/>
                </a:solidFill>
                <a:latin typeface="微软雅黑" panose="020B0503020204020204" pitchFamily="34" charset="-122"/>
                <a:ea typeface="微软雅黑" panose="020B0503020204020204" pitchFamily="34" charset="-122"/>
              </a:rPr>
              <a:t>公司；</a:t>
            </a:r>
          </a:p>
          <a:p>
            <a:pPr marL="900113" indent="-266700" algn="just">
              <a:lnSpc>
                <a:spcPct val="110000"/>
              </a:lnSpc>
              <a:spcBef>
                <a:spcPct val="15000"/>
              </a:spcBef>
              <a:buSzPct val="100000"/>
              <a:buFont typeface="Wingdings" panose="05000000000000000000" pitchFamily="2" charset="2"/>
              <a:buChar char="l"/>
            </a:pPr>
            <a:r>
              <a:rPr lang="en-US" altLang="zh-CN" sz="2200" dirty="0">
                <a:solidFill>
                  <a:srgbClr val="FFFFFF"/>
                </a:solidFill>
                <a:latin typeface="微软雅黑" panose="020B0503020204020204" pitchFamily="34" charset="-122"/>
                <a:ea typeface="微软雅黑" panose="020B0503020204020204" pitchFamily="34" charset="-122"/>
              </a:rPr>
              <a:t>1990</a:t>
            </a:r>
            <a:r>
              <a:rPr lang="zh-CN" altLang="en-US" sz="2200" dirty="0">
                <a:solidFill>
                  <a:srgbClr val="FFFFFF"/>
                </a:solidFill>
                <a:latin typeface="微软雅黑" panose="020B0503020204020204" pitchFamily="34" charset="-122"/>
                <a:ea typeface="微软雅黑" panose="020B0503020204020204" pitchFamily="34" charset="-122"/>
              </a:rPr>
              <a:t>年， </a:t>
            </a:r>
            <a:r>
              <a:rPr lang="en-US" altLang="zh-CN" sz="2200" dirty="0">
                <a:solidFill>
                  <a:srgbClr val="FFFFFF"/>
                </a:solidFill>
                <a:latin typeface="微软雅黑" panose="020B0503020204020204" pitchFamily="34" charset="-122"/>
                <a:ea typeface="微软雅黑" panose="020B0503020204020204" pitchFamily="34" charset="-122"/>
              </a:rPr>
              <a:t>Cadence</a:t>
            </a:r>
            <a:r>
              <a:rPr lang="zh-CN" altLang="en-US" sz="2200" dirty="0">
                <a:solidFill>
                  <a:srgbClr val="FFFFFF"/>
                </a:solidFill>
                <a:latin typeface="微软雅黑" panose="020B0503020204020204" pitchFamily="34" charset="-122"/>
                <a:ea typeface="微软雅黑" panose="020B0503020204020204" pitchFamily="34" charset="-122"/>
              </a:rPr>
              <a:t>公司公开发表</a:t>
            </a:r>
            <a:r>
              <a:rPr lang="en-US" altLang="zh-CN" sz="2200" dirty="0">
                <a:solidFill>
                  <a:srgbClr val="FFFFFF"/>
                </a:solidFill>
                <a:latin typeface="微软雅黑" panose="020B0503020204020204" pitchFamily="34" charset="-122"/>
                <a:ea typeface="微软雅黑" panose="020B0503020204020204" pitchFamily="34" charset="-122"/>
              </a:rPr>
              <a:t>Verilog HDL</a:t>
            </a:r>
            <a:r>
              <a:rPr lang="zh-CN" altLang="en-US" sz="2200" dirty="0">
                <a:solidFill>
                  <a:srgbClr val="FFFFFF"/>
                </a:solidFill>
                <a:latin typeface="微软雅黑" panose="020B0503020204020204" pitchFamily="34" charset="-122"/>
                <a:ea typeface="微软雅黑" panose="020B0503020204020204" pitchFamily="34" charset="-122"/>
              </a:rPr>
              <a:t>；</a:t>
            </a:r>
          </a:p>
          <a:p>
            <a:pPr marL="900113" indent="-266700" algn="just">
              <a:lnSpc>
                <a:spcPct val="110000"/>
              </a:lnSpc>
              <a:spcBef>
                <a:spcPct val="15000"/>
              </a:spcBef>
              <a:buSzPct val="100000"/>
              <a:buFont typeface="Wingdings" panose="05000000000000000000" pitchFamily="2" charset="2"/>
              <a:buChar char="l"/>
            </a:pPr>
            <a:r>
              <a:rPr lang="en-US" altLang="zh-CN" sz="2200" dirty="0">
                <a:solidFill>
                  <a:srgbClr val="FFFFFF"/>
                </a:solidFill>
                <a:latin typeface="微软雅黑" panose="020B0503020204020204" pitchFamily="34" charset="-122"/>
                <a:ea typeface="微软雅黑" panose="020B0503020204020204" pitchFamily="34" charset="-122"/>
              </a:rPr>
              <a:t>1995</a:t>
            </a:r>
            <a:r>
              <a:rPr lang="zh-CN" altLang="en-US" sz="2200" dirty="0">
                <a:solidFill>
                  <a:srgbClr val="FFFFFF"/>
                </a:solidFill>
                <a:latin typeface="微软雅黑" panose="020B0503020204020204" pitchFamily="34" charset="-122"/>
                <a:ea typeface="微软雅黑" panose="020B0503020204020204" pitchFamily="34" charset="-122"/>
              </a:rPr>
              <a:t>年，</a:t>
            </a:r>
            <a:r>
              <a:rPr lang="en-US" altLang="zh-CN" sz="2200" dirty="0">
                <a:solidFill>
                  <a:srgbClr val="FFFFFF"/>
                </a:solidFill>
                <a:latin typeface="微软雅黑" panose="020B0503020204020204" pitchFamily="34" charset="-122"/>
                <a:ea typeface="微软雅黑" panose="020B0503020204020204" pitchFamily="34" charset="-122"/>
              </a:rPr>
              <a:t>IEEE</a:t>
            </a:r>
            <a:r>
              <a:rPr lang="zh-CN" altLang="en-US" sz="2200" dirty="0">
                <a:solidFill>
                  <a:srgbClr val="FFFFFF"/>
                </a:solidFill>
                <a:latin typeface="微软雅黑" panose="020B0503020204020204" pitchFamily="34" charset="-122"/>
                <a:ea typeface="微软雅黑" panose="020B0503020204020204" pitchFamily="34" charset="-122"/>
              </a:rPr>
              <a:t>制定并公开发表</a:t>
            </a:r>
            <a:r>
              <a:rPr lang="en-US" altLang="zh-CN" sz="2200" dirty="0">
                <a:solidFill>
                  <a:srgbClr val="FFFFFF"/>
                </a:solidFill>
                <a:latin typeface="微软雅黑" panose="020B0503020204020204" pitchFamily="34" charset="-122"/>
                <a:ea typeface="微软雅黑" panose="020B0503020204020204" pitchFamily="34" charset="-122"/>
              </a:rPr>
              <a:t>Verilog HDL1364-1995</a:t>
            </a:r>
            <a:r>
              <a:rPr lang="zh-CN" altLang="en-US" sz="2200" dirty="0">
                <a:solidFill>
                  <a:srgbClr val="FFFFFF"/>
                </a:solidFill>
                <a:latin typeface="微软雅黑" panose="020B0503020204020204" pitchFamily="34" charset="-122"/>
                <a:ea typeface="微软雅黑" panose="020B0503020204020204" pitchFamily="34" charset="-122"/>
              </a:rPr>
              <a:t>标准；</a:t>
            </a:r>
          </a:p>
          <a:p>
            <a:pPr marL="900113" indent="-266700" algn="just">
              <a:lnSpc>
                <a:spcPct val="110000"/>
              </a:lnSpc>
              <a:spcBef>
                <a:spcPct val="15000"/>
              </a:spcBef>
              <a:buSzPct val="100000"/>
              <a:buFont typeface="Wingdings" panose="05000000000000000000" pitchFamily="2" charset="2"/>
              <a:buChar char="l"/>
            </a:pPr>
            <a:r>
              <a:rPr lang="en-US" altLang="zh-CN" sz="2200" dirty="0">
                <a:solidFill>
                  <a:srgbClr val="FFFFFF"/>
                </a:solidFill>
                <a:latin typeface="微软雅黑" panose="020B0503020204020204" pitchFamily="34" charset="-122"/>
                <a:ea typeface="微软雅黑" panose="020B0503020204020204" pitchFamily="34" charset="-122"/>
              </a:rPr>
              <a:t>1999</a:t>
            </a:r>
            <a:r>
              <a:rPr lang="zh-CN" altLang="en-US" sz="2200" dirty="0">
                <a:solidFill>
                  <a:srgbClr val="FFFFFF"/>
                </a:solidFill>
                <a:latin typeface="微软雅黑" panose="020B0503020204020204" pitchFamily="34" charset="-122"/>
                <a:ea typeface="微软雅黑" panose="020B0503020204020204" pitchFamily="34" charset="-122"/>
              </a:rPr>
              <a:t>年，模拟和数字电路都适用的</a:t>
            </a:r>
            <a:r>
              <a:rPr lang="en-US" altLang="zh-CN" sz="2200" dirty="0">
                <a:solidFill>
                  <a:srgbClr val="FFFFFF"/>
                </a:solidFill>
                <a:latin typeface="微软雅黑" panose="020B0503020204020204" pitchFamily="34" charset="-122"/>
                <a:ea typeface="微软雅黑" panose="020B0503020204020204" pitchFamily="34" charset="-122"/>
              </a:rPr>
              <a:t>Verilog</a:t>
            </a:r>
            <a:r>
              <a:rPr lang="zh-CN" altLang="en-US" sz="2200" dirty="0">
                <a:solidFill>
                  <a:srgbClr val="FFFFFF"/>
                </a:solidFill>
                <a:latin typeface="微软雅黑" panose="020B0503020204020204" pitchFamily="34" charset="-122"/>
                <a:ea typeface="微软雅黑" panose="020B0503020204020204" pitchFamily="34" charset="-122"/>
              </a:rPr>
              <a:t>标准公开发表</a:t>
            </a:r>
          </a:p>
        </p:txBody>
      </p:sp>
      <p:sp>
        <p:nvSpPr>
          <p:cNvPr id="4" name="灯片编号占位符 5"/>
          <p:cNvSpPr>
            <a:spLocks noGrp="1"/>
          </p:cNvSpPr>
          <p:nvPr>
            <p:ph type="sldNum" sz="quarter" idx="12"/>
          </p:nvPr>
        </p:nvSpPr>
        <p:spPr/>
        <p:txBody>
          <a:bodyPr/>
          <a:lstStyle/>
          <a:p>
            <a:fld id="{152B580B-69EB-4A54-A6C0-9284D923F711}" type="slidenum">
              <a:rPr lang="zh-CN" altLang="en-US"/>
              <a:pPr/>
              <a:t>3</a:t>
            </a:fld>
            <a:endParaRPr lang="en-US" altLang="zh-CN" dirty="0"/>
          </a:p>
        </p:txBody>
      </p:sp>
      <p:sp>
        <p:nvSpPr>
          <p:cNvPr id="2" name="日期占位符 1"/>
          <p:cNvSpPr>
            <a:spLocks noGrp="1"/>
          </p:cNvSpPr>
          <p:nvPr>
            <p:ph type="dt" sz="half" idx="10"/>
          </p:nvPr>
        </p:nvSpPr>
        <p:spPr/>
        <p:txBody>
          <a:bodyPr/>
          <a:lstStyle/>
          <a:p>
            <a:fld id="{578519F7-94A2-4A36-ABE4-E03B4BFAD4B6}"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1000"/>
                                        <p:tgtEl>
                                          <p:spTgt spid="5122">
                                            <p:txEl>
                                              <p:pRg st="0" end="0"/>
                                            </p:txEl>
                                          </p:spTgt>
                                        </p:tgtEl>
                                      </p:cBhvr>
                                    </p:animEffect>
                                    <p:anim calcmode="lin" valueType="num">
                                      <p:cBhvr>
                                        <p:cTn id="8" dur="1000" fill="hold"/>
                                        <p:tgtEl>
                                          <p:spTgt spid="51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1000"/>
                                        <p:tgtEl>
                                          <p:spTgt spid="5122">
                                            <p:txEl>
                                              <p:pRg st="2" end="2"/>
                                            </p:txEl>
                                          </p:spTgt>
                                        </p:tgtEl>
                                      </p:cBhvr>
                                    </p:animEffect>
                                    <p:anim calcmode="lin" valueType="num">
                                      <p:cBhvr>
                                        <p:cTn id="14" dur="1000" fill="hold"/>
                                        <p:tgtEl>
                                          <p:spTgt spid="512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122">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122">
                                            <p:txEl>
                                              <p:pRg st="3" end="3"/>
                                            </p:txEl>
                                          </p:spTgt>
                                        </p:tgtEl>
                                        <p:attrNameLst>
                                          <p:attrName>style.visibility</p:attrName>
                                        </p:attrNameLst>
                                      </p:cBhvr>
                                      <p:to>
                                        <p:strVal val="visible"/>
                                      </p:to>
                                    </p:set>
                                    <p:animEffect transition="in" filter="fade">
                                      <p:cBhvr>
                                        <p:cTn id="19" dur="1000"/>
                                        <p:tgtEl>
                                          <p:spTgt spid="5122">
                                            <p:txEl>
                                              <p:pRg st="3" end="3"/>
                                            </p:txEl>
                                          </p:spTgt>
                                        </p:tgtEl>
                                      </p:cBhvr>
                                    </p:animEffect>
                                    <p:anim calcmode="lin" valueType="num">
                                      <p:cBhvr>
                                        <p:cTn id="20" dur="1000" fill="hold"/>
                                        <p:tgtEl>
                                          <p:spTgt spid="512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122">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122">
                                            <p:txEl>
                                              <p:pRg st="4" end="4"/>
                                            </p:txEl>
                                          </p:spTgt>
                                        </p:tgtEl>
                                        <p:attrNameLst>
                                          <p:attrName>style.visibility</p:attrName>
                                        </p:attrNameLst>
                                      </p:cBhvr>
                                      <p:to>
                                        <p:strVal val="visible"/>
                                      </p:to>
                                    </p:set>
                                    <p:animEffect transition="in" filter="fade">
                                      <p:cBhvr>
                                        <p:cTn id="25" dur="1000"/>
                                        <p:tgtEl>
                                          <p:spTgt spid="5122">
                                            <p:txEl>
                                              <p:pRg st="4" end="4"/>
                                            </p:txEl>
                                          </p:spTgt>
                                        </p:tgtEl>
                                      </p:cBhvr>
                                    </p:animEffect>
                                    <p:anim calcmode="lin" valueType="num">
                                      <p:cBhvr>
                                        <p:cTn id="26" dur="1000" fill="hold"/>
                                        <p:tgtEl>
                                          <p:spTgt spid="5122">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122">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122">
                                            <p:txEl>
                                              <p:pRg st="5" end="5"/>
                                            </p:txEl>
                                          </p:spTgt>
                                        </p:tgtEl>
                                        <p:attrNameLst>
                                          <p:attrName>style.visibility</p:attrName>
                                        </p:attrNameLst>
                                      </p:cBhvr>
                                      <p:to>
                                        <p:strVal val="visible"/>
                                      </p:to>
                                    </p:set>
                                    <p:animEffect transition="in" filter="fade">
                                      <p:cBhvr>
                                        <p:cTn id="31" dur="1000"/>
                                        <p:tgtEl>
                                          <p:spTgt spid="5122">
                                            <p:txEl>
                                              <p:pRg st="5" end="5"/>
                                            </p:txEl>
                                          </p:spTgt>
                                        </p:tgtEl>
                                      </p:cBhvr>
                                    </p:animEffect>
                                    <p:anim calcmode="lin" valueType="num">
                                      <p:cBhvr>
                                        <p:cTn id="32" dur="1000" fill="hold"/>
                                        <p:tgtEl>
                                          <p:spTgt spid="512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122">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122">
                                            <p:txEl>
                                              <p:pRg st="6" end="6"/>
                                            </p:txEl>
                                          </p:spTgt>
                                        </p:tgtEl>
                                        <p:attrNameLst>
                                          <p:attrName>style.visibility</p:attrName>
                                        </p:attrNameLst>
                                      </p:cBhvr>
                                      <p:to>
                                        <p:strVal val="visible"/>
                                      </p:to>
                                    </p:set>
                                    <p:animEffect transition="in" filter="fade">
                                      <p:cBhvr>
                                        <p:cTn id="37" dur="1000"/>
                                        <p:tgtEl>
                                          <p:spTgt spid="5122">
                                            <p:txEl>
                                              <p:pRg st="6" end="6"/>
                                            </p:txEl>
                                          </p:spTgt>
                                        </p:tgtEl>
                                      </p:cBhvr>
                                    </p:animEffect>
                                    <p:anim calcmode="lin" valueType="num">
                                      <p:cBhvr>
                                        <p:cTn id="38" dur="1000" fill="hold"/>
                                        <p:tgtEl>
                                          <p:spTgt spid="51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1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457200" y="1125538"/>
            <a:ext cx="8229600" cy="5000625"/>
          </a:xfrm>
        </p:spPr>
        <p:txBody>
          <a:bodyPr/>
          <a:lstStyle/>
          <a:p>
            <a:pPr>
              <a:buFontTx/>
              <a:buNone/>
            </a:pPr>
            <a:r>
              <a:rPr lang="zh-CN" altLang="en-US" sz="2400" dirty="0">
                <a:solidFill>
                  <a:schemeClr val="bg1"/>
                </a:solidFill>
              </a:rPr>
              <a:t>①"取反"运算符~</a:t>
            </a:r>
          </a:p>
          <a:p>
            <a:pPr>
              <a:buFontTx/>
              <a:buNone/>
            </a:pPr>
            <a:r>
              <a:rPr lang="zh-CN" altLang="en-US" sz="2400" dirty="0"/>
              <a:t>	~</a:t>
            </a:r>
            <a:r>
              <a:rPr lang="zh-CN" altLang="en-US" sz="2400" dirty="0">
                <a:solidFill>
                  <a:srgbClr val="993300"/>
                </a:solidFill>
              </a:rPr>
              <a:t>是一个单目运算符,用来对一个操作数进行按位取反运算。</a:t>
            </a:r>
          </a:p>
          <a:p>
            <a:pPr>
              <a:buFontTx/>
              <a:buNone/>
            </a:pPr>
            <a:r>
              <a:rPr lang="zh-CN" altLang="en-US" sz="2400" dirty="0">
                <a:solidFill>
                  <a:srgbClr val="FFFFFF"/>
                </a:solidFill>
              </a:rPr>
              <a:t>举例：</a:t>
            </a:r>
          </a:p>
          <a:p>
            <a:pPr>
              <a:buFontTx/>
              <a:buNone/>
            </a:pPr>
            <a:r>
              <a:rPr lang="zh-CN" altLang="en-US" sz="2400" dirty="0">
                <a:solidFill>
                  <a:srgbClr val="0066FF"/>
                </a:solidFill>
              </a:rPr>
              <a:t>		</a:t>
            </a:r>
            <a:r>
              <a:rPr lang="zh-CN" altLang="en-US" sz="2400" dirty="0">
                <a:solidFill>
                  <a:srgbClr val="993300"/>
                </a:solidFill>
              </a:rPr>
              <a:t>rega=4'b1010;//rega的初值为4'b1010</a:t>
            </a:r>
          </a:p>
          <a:p>
            <a:pPr>
              <a:buFontTx/>
              <a:buNone/>
            </a:pPr>
            <a:r>
              <a:rPr lang="zh-CN" altLang="en-US" sz="2400" dirty="0">
                <a:solidFill>
                  <a:srgbClr val="993300"/>
                </a:solidFill>
              </a:rPr>
              <a:t>		rega=~rega;//rega的值进行取反运算后变为4'b0101</a:t>
            </a:r>
          </a:p>
          <a:p>
            <a:pPr>
              <a:buFontTx/>
              <a:buNone/>
            </a:pPr>
            <a:endParaRPr lang="zh-CN" altLang="en-US" sz="2400" dirty="0">
              <a:solidFill>
                <a:srgbClr val="993300"/>
              </a:solidFill>
            </a:endParaRPr>
          </a:p>
          <a:p>
            <a:pPr>
              <a:buFontTx/>
              <a:buNone/>
            </a:pPr>
            <a:r>
              <a:rPr lang="zh-CN" altLang="en-US" sz="2400" dirty="0">
                <a:solidFill>
                  <a:srgbClr val="FFFFFF"/>
                </a:solidFill>
              </a:rPr>
              <a:t>问：</a:t>
            </a:r>
            <a:r>
              <a:rPr lang="zh-CN" altLang="en-US" sz="2400" dirty="0">
                <a:solidFill>
                  <a:srgbClr val="0066FF"/>
                </a:solidFill>
              </a:rPr>
              <a:t>	</a:t>
            </a:r>
            <a:r>
              <a:rPr lang="zh-CN" altLang="en-US" sz="2400" dirty="0">
                <a:solidFill>
                  <a:srgbClr val="993300"/>
                </a:solidFill>
              </a:rPr>
              <a:t>8'b11010011位取反结果：</a:t>
            </a:r>
            <a:r>
              <a:rPr lang="zh-CN" altLang="en-US" sz="2400" dirty="0">
                <a:solidFill>
                  <a:schemeClr val="bg1"/>
                </a:solidFill>
              </a:rPr>
              <a:t>8'b101100</a:t>
            </a:r>
          </a:p>
          <a:p>
            <a:pPr>
              <a:buFontTx/>
              <a:buNone/>
            </a:pPr>
            <a:r>
              <a:rPr lang="zh-CN" altLang="en-US" sz="2400" dirty="0">
                <a:solidFill>
                  <a:srgbClr val="993300"/>
                </a:solidFill>
              </a:rPr>
              <a:t>		8‘ha2位取反结果： </a:t>
            </a:r>
            <a:r>
              <a:rPr lang="zh-CN" altLang="en-US" sz="2400" dirty="0">
                <a:solidFill>
                  <a:schemeClr val="bg1"/>
                </a:solidFill>
              </a:rPr>
              <a:t>8'ha2 = 8'b10100010</a:t>
            </a:r>
          </a:p>
          <a:p>
            <a:pPr>
              <a:buFontTx/>
              <a:buNone/>
            </a:pPr>
            <a:r>
              <a:rPr lang="zh-CN" altLang="en-US" sz="2400" dirty="0">
                <a:solidFill>
                  <a:schemeClr val="bg1"/>
                </a:solidFill>
              </a:rPr>
              <a:t>				        ~8'ha2 = 8'b1011101=8'h5d</a:t>
            </a:r>
          </a:p>
        </p:txBody>
      </p:sp>
      <p:sp>
        <p:nvSpPr>
          <p:cNvPr id="4" name="灯片编号占位符 5"/>
          <p:cNvSpPr>
            <a:spLocks noGrp="1"/>
          </p:cNvSpPr>
          <p:nvPr>
            <p:ph type="sldNum" sz="quarter" idx="12"/>
          </p:nvPr>
        </p:nvSpPr>
        <p:spPr/>
        <p:txBody>
          <a:bodyPr/>
          <a:lstStyle/>
          <a:p>
            <a:fld id="{54D4BEE4-AA07-488A-A967-5C92E73FFD73}" type="slidenum">
              <a:rPr lang="zh-CN" altLang="en-US"/>
              <a:pPr/>
              <a:t>30</a:t>
            </a:fld>
            <a:endParaRPr lang="en-US" altLang="zh-CN" dirty="0"/>
          </a:p>
        </p:txBody>
      </p:sp>
      <p:sp>
        <p:nvSpPr>
          <p:cNvPr id="2" name="日期占位符 1"/>
          <p:cNvSpPr>
            <a:spLocks noGrp="1"/>
          </p:cNvSpPr>
          <p:nvPr>
            <p:ph type="dt" sz="half" idx="10"/>
          </p:nvPr>
        </p:nvSpPr>
        <p:spPr/>
        <p:txBody>
          <a:bodyPr/>
          <a:lstStyle/>
          <a:p>
            <a:fld id="{67072301-80F7-4322-ACED-C51D5DB774E8}"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fade">
                                      <p:cBhvr>
                                        <p:cTn id="7" dur="500"/>
                                        <p:tgtEl>
                                          <p:spTgt spid="29698">
                                            <p:txEl>
                                              <p:pRg st="0" end="0"/>
                                            </p:txEl>
                                          </p:spTgt>
                                        </p:tgtEl>
                                      </p:cBhvr>
                                    </p:animEffect>
                                    <p:anim calcmode="lin" valueType="num">
                                      <p:cBhvr>
                                        <p:cTn id="8"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969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Effect transition="in" filter="fade">
                                      <p:cBhvr>
                                        <p:cTn id="13" dur="500"/>
                                        <p:tgtEl>
                                          <p:spTgt spid="29698">
                                            <p:txEl>
                                              <p:pRg st="1" end="1"/>
                                            </p:txEl>
                                          </p:spTgt>
                                        </p:tgtEl>
                                      </p:cBhvr>
                                    </p:animEffect>
                                    <p:anim calcmode="lin" valueType="num">
                                      <p:cBhvr>
                                        <p:cTn id="14"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969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9698">
                                            <p:txEl>
                                              <p:pRg st="2" end="2"/>
                                            </p:txEl>
                                          </p:spTgt>
                                        </p:tgtEl>
                                        <p:attrNameLst>
                                          <p:attrName>style.visibility</p:attrName>
                                        </p:attrNameLst>
                                      </p:cBhvr>
                                      <p:to>
                                        <p:strVal val="visible"/>
                                      </p:to>
                                    </p:set>
                                    <p:animEffect transition="in" filter="fade">
                                      <p:cBhvr>
                                        <p:cTn id="19" dur="500"/>
                                        <p:tgtEl>
                                          <p:spTgt spid="29698">
                                            <p:txEl>
                                              <p:pRg st="2" end="2"/>
                                            </p:txEl>
                                          </p:spTgt>
                                        </p:tgtEl>
                                      </p:cBhvr>
                                    </p:animEffect>
                                    <p:anim calcmode="lin" valueType="num">
                                      <p:cBhvr>
                                        <p:cTn id="20" dur="5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969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9698">
                                            <p:txEl>
                                              <p:pRg st="3" end="3"/>
                                            </p:txEl>
                                          </p:spTgt>
                                        </p:tgtEl>
                                        <p:attrNameLst>
                                          <p:attrName>style.visibility</p:attrName>
                                        </p:attrNameLst>
                                      </p:cBhvr>
                                      <p:to>
                                        <p:strVal val="visible"/>
                                      </p:to>
                                    </p:set>
                                    <p:animEffect transition="in" filter="fade">
                                      <p:cBhvr>
                                        <p:cTn id="25" dur="500"/>
                                        <p:tgtEl>
                                          <p:spTgt spid="29698">
                                            <p:txEl>
                                              <p:pRg st="3" end="3"/>
                                            </p:txEl>
                                          </p:spTgt>
                                        </p:tgtEl>
                                      </p:cBhvr>
                                    </p:animEffect>
                                    <p:anim calcmode="lin" valueType="num">
                                      <p:cBhvr>
                                        <p:cTn id="26"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969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9698">
                                            <p:txEl>
                                              <p:pRg st="4" end="4"/>
                                            </p:txEl>
                                          </p:spTgt>
                                        </p:tgtEl>
                                        <p:attrNameLst>
                                          <p:attrName>style.visibility</p:attrName>
                                        </p:attrNameLst>
                                      </p:cBhvr>
                                      <p:to>
                                        <p:strVal val="visible"/>
                                      </p:to>
                                    </p:set>
                                    <p:animEffect transition="in" filter="fade">
                                      <p:cBhvr>
                                        <p:cTn id="31" dur="500"/>
                                        <p:tgtEl>
                                          <p:spTgt spid="29698">
                                            <p:txEl>
                                              <p:pRg st="4" end="4"/>
                                            </p:txEl>
                                          </p:spTgt>
                                        </p:tgtEl>
                                      </p:cBhvr>
                                    </p:animEffect>
                                    <p:anim calcmode="lin" valueType="num">
                                      <p:cBhvr>
                                        <p:cTn id="32"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9698">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9698">
                                            <p:txEl>
                                              <p:pRg st="6" end="6"/>
                                            </p:txEl>
                                          </p:spTgt>
                                        </p:tgtEl>
                                        <p:attrNameLst>
                                          <p:attrName>style.visibility</p:attrName>
                                        </p:attrNameLst>
                                      </p:cBhvr>
                                      <p:to>
                                        <p:strVal val="visible"/>
                                      </p:to>
                                    </p:set>
                                    <p:animEffect transition="in" filter="fade">
                                      <p:cBhvr>
                                        <p:cTn id="37" dur="500"/>
                                        <p:tgtEl>
                                          <p:spTgt spid="29698">
                                            <p:txEl>
                                              <p:pRg st="6" end="6"/>
                                            </p:txEl>
                                          </p:spTgt>
                                        </p:tgtEl>
                                      </p:cBhvr>
                                    </p:animEffect>
                                    <p:anim calcmode="lin" valueType="num">
                                      <p:cBhvr>
                                        <p:cTn id="38" dur="500" fill="hold"/>
                                        <p:tgtEl>
                                          <p:spTgt spid="29698">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29698">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9698">
                                            <p:txEl>
                                              <p:pRg st="7" end="7"/>
                                            </p:txEl>
                                          </p:spTgt>
                                        </p:tgtEl>
                                        <p:attrNameLst>
                                          <p:attrName>style.visibility</p:attrName>
                                        </p:attrNameLst>
                                      </p:cBhvr>
                                      <p:to>
                                        <p:strVal val="visible"/>
                                      </p:to>
                                    </p:set>
                                    <p:animEffect transition="in" filter="fade">
                                      <p:cBhvr>
                                        <p:cTn id="43" dur="500"/>
                                        <p:tgtEl>
                                          <p:spTgt spid="29698">
                                            <p:txEl>
                                              <p:pRg st="7" end="7"/>
                                            </p:txEl>
                                          </p:spTgt>
                                        </p:tgtEl>
                                      </p:cBhvr>
                                    </p:animEffect>
                                    <p:anim calcmode="lin" valueType="num">
                                      <p:cBhvr>
                                        <p:cTn id="44" dur="500" fill="hold"/>
                                        <p:tgtEl>
                                          <p:spTgt spid="29698">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29698">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9698">
                                            <p:txEl>
                                              <p:pRg st="8" end="8"/>
                                            </p:txEl>
                                          </p:spTgt>
                                        </p:tgtEl>
                                        <p:attrNameLst>
                                          <p:attrName>style.visibility</p:attrName>
                                        </p:attrNameLst>
                                      </p:cBhvr>
                                      <p:to>
                                        <p:strVal val="visible"/>
                                      </p:to>
                                    </p:set>
                                    <p:animEffect transition="in" filter="fade">
                                      <p:cBhvr>
                                        <p:cTn id="49" dur="500"/>
                                        <p:tgtEl>
                                          <p:spTgt spid="29698">
                                            <p:txEl>
                                              <p:pRg st="8" end="8"/>
                                            </p:txEl>
                                          </p:spTgt>
                                        </p:tgtEl>
                                      </p:cBhvr>
                                    </p:animEffect>
                                    <p:anim calcmode="lin" valueType="num">
                                      <p:cBhvr>
                                        <p:cTn id="50" dur="500" fill="hold"/>
                                        <p:tgtEl>
                                          <p:spTgt spid="29698">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969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457200" y="1125538"/>
            <a:ext cx="8229600" cy="5000625"/>
          </a:xfrm>
        </p:spPr>
        <p:txBody>
          <a:bodyPr/>
          <a:lstStyle/>
          <a:p>
            <a:pPr>
              <a:buFontTx/>
              <a:buNone/>
            </a:pPr>
            <a:r>
              <a:rPr lang="zh-CN" altLang="en-US" sz="2400" dirty="0">
                <a:solidFill>
                  <a:schemeClr val="bg1">
                    <a:lumMod val="95000"/>
                    <a:lumOff val="5000"/>
                  </a:schemeClr>
                </a:solidFill>
                <a:sym typeface="Arial" panose="020B0604020202020204" pitchFamily="34" charset="0"/>
              </a:rPr>
              <a:t>②“按</a:t>
            </a:r>
            <a:r>
              <a:rPr lang="zh-CN" altLang="en-US" sz="2400" dirty="0">
                <a:solidFill>
                  <a:schemeClr val="bg1">
                    <a:lumMod val="95000"/>
                    <a:lumOff val="5000"/>
                  </a:schemeClr>
                </a:solidFill>
              </a:rPr>
              <a:t>位与”运算符 &amp;</a:t>
            </a:r>
          </a:p>
          <a:p>
            <a:pPr>
              <a:buFontTx/>
              <a:buNone/>
            </a:pPr>
            <a:r>
              <a:rPr lang="zh-CN" altLang="en-US" sz="2400" dirty="0"/>
              <a:t>	</a:t>
            </a:r>
            <a:r>
              <a:rPr lang="zh-CN" altLang="en-US" sz="2400" dirty="0">
                <a:solidFill>
                  <a:srgbClr val="0066FF"/>
                </a:solidFill>
                <a:sym typeface="Arial" panose="020B0604020202020204" pitchFamily="34" charset="0"/>
              </a:rPr>
              <a:t>&amp;</a:t>
            </a:r>
            <a:r>
              <a:rPr lang="zh-CN" altLang="en-US" sz="2400" dirty="0">
                <a:solidFill>
                  <a:srgbClr val="993300"/>
                </a:solidFill>
              </a:rPr>
              <a:t>按位与运算就是将两个操作数的相应位进行与运算。</a:t>
            </a:r>
          </a:p>
          <a:p>
            <a:pPr>
              <a:buFontTx/>
              <a:buNone/>
            </a:pPr>
            <a:r>
              <a:rPr lang="zh-CN" altLang="en-US" sz="2400" dirty="0">
                <a:solidFill>
                  <a:srgbClr val="FFFFFF"/>
                </a:solidFill>
              </a:rPr>
              <a:t>举例：</a:t>
            </a:r>
          </a:p>
          <a:p>
            <a:pPr>
              <a:buFontTx/>
              <a:buNone/>
            </a:pPr>
            <a:r>
              <a:rPr lang="zh-CN" altLang="en-US" sz="2400" dirty="0">
                <a:solidFill>
                  <a:srgbClr val="0066FF"/>
                </a:solidFill>
              </a:rPr>
              <a:t>		</a:t>
            </a:r>
            <a:r>
              <a:rPr lang="zh-CN" altLang="en-US" sz="2400" dirty="0">
                <a:solidFill>
                  <a:srgbClr val="993300"/>
                </a:solidFill>
              </a:rPr>
              <a:t>a=4'b1100；//a初值为4'b1100</a:t>
            </a:r>
          </a:p>
          <a:p>
            <a:pPr>
              <a:buFontTx/>
              <a:buNone/>
            </a:pPr>
            <a:r>
              <a:rPr lang="zh-CN" altLang="en-US" sz="2400" dirty="0">
                <a:solidFill>
                  <a:srgbClr val="993300"/>
                </a:solidFill>
              </a:rPr>
              <a:t>		b=4'b1011；//b初值为4'b1011</a:t>
            </a:r>
          </a:p>
          <a:p>
            <a:pPr>
              <a:buFontTx/>
              <a:buNone/>
            </a:pPr>
            <a:r>
              <a:rPr lang="zh-CN" altLang="en-US" sz="2400" dirty="0">
                <a:solidFill>
                  <a:srgbClr val="993300"/>
                </a:solidFill>
              </a:rPr>
              <a:t>		c=a&amp;b；	//c结果为a与b按位与，运算后4'b1000</a:t>
            </a:r>
          </a:p>
          <a:p>
            <a:pPr>
              <a:buFontTx/>
              <a:buNone/>
            </a:pPr>
            <a:endParaRPr lang="zh-CN" altLang="en-US" sz="2400" dirty="0">
              <a:solidFill>
                <a:srgbClr val="993300"/>
              </a:solidFill>
            </a:endParaRPr>
          </a:p>
          <a:p>
            <a:pPr>
              <a:buFontTx/>
              <a:buNone/>
            </a:pPr>
            <a:r>
              <a:rPr lang="zh-CN" altLang="en-US" sz="2400" dirty="0">
                <a:solidFill>
                  <a:srgbClr val="FFFFFF"/>
                </a:solidFill>
              </a:rPr>
              <a:t>问：</a:t>
            </a:r>
            <a:r>
              <a:rPr lang="zh-CN" altLang="en-US" sz="2400" dirty="0">
                <a:solidFill>
                  <a:srgbClr val="0066FF"/>
                </a:solidFill>
              </a:rPr>
              <a:t>	</a:t>
            </a:r>
            <a:r>
              <a:rPr lang="zh-CN" altLang="en-US" sz="2400" dirty="0">
                <a:solidFill>
                  <a:srgbClr val="993300"/>
                </a:solidFill>
              </a:rPr>
              <a:t>4'b1001&amp;4'ha=</a:t>
            </a:r>
            <a:r>
              <a:rPr lang="zh-CN" altLang="en-US" sz="2400" dirty="0">
                <a:solidFill>
                  <a:schemeClr val="bg1"/>
                </a:solidFill>
              </a:rPr>
              <a:t>4'b1000</a:t>
            </a:r>
          </a:p>
        </p:txBody>
      </p:sp>
      <p:sp>
        <p:nvSpPr>
          <p:cNvPr id="4" name="灯片编号占位符 5"/>
          <p:cNvSpPr>
            <a:spLocks noGrp="1"/>
          </p:cNvSpPr>
          <p:nvPr>
            <p:ph type="sldNum" sz="quarter" idx="12"/>
          </p:nvPr>
        </p:nvSpPr>
        <p:spPr/>
        <p:txBody>
          <a:bodyPr/>
          <a:lstStyle/>
          <a:p>
            <a:fld id="{D7DDE06E-9421-47AB-8583-982C30CF38D5}" type="slidenum">
              <a:rPr lang="zh-CN" altLang="en-US"/>
              <a:pPr/>
              <a:t>31</a:t>
            </a:fld>
            <a:endParaRPr lang="en-US" altLang="zh-CN" dirty="0"/>
          </a:p>
        </p:txBody>
      </p:sp>
      <p:sp>
        <p:nvSpPr>
          <p:cNvPr id="2" name="日期占位符 1"/>
          <p:cNvSpPr>
            <a:spLocks noGrp="1"/>
          </p:cNvSpPr>
          <p:nvPr>
            <p:ph type="dt" sz="half" idx="10"/>
          </p:nvPr>
        </p:nvSpPr>
        <p:spPr/>
        <p:txBody>
          <a:bodyPr/>
          <a:lstStyle/>
          <a:p>
            <a:fld id="{BB53F027-EC62-4ECA-A390-5CE21E984D95}"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500"/>
                                        <p:tgtEl>
                                          <p:spTgt spid="30722">
                                            <p:txEl>
                                              <p:pRg st="0" end="0"/>
                                            </p:txEl>
                                          </p:spTgt>
                                        </p:tgtEl>
                                      </p:cBhvr>
                                    </p:animEffect>
                                    <p:anim calcmode="lin" valueType="num">
                                      <p:cBhvr>
                                        <p:cTn id="8" dur="500" fill="hold"/>
                                        <p:tgtEl>
                                          <p:spTgt spid="3072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072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0722">
                                            <p:txEl>
                                              <p:pRg st="1" end="1"/>
                                            </p:txEl>
                                          </p:spTgt>
                                        </p:tgtEl>
                                        <p:attrNameLst>
                                          <p:attrName>style.visibility</p:attrName>
                                        </p:attrNameLst>
                                      </p:cBhvr>
                                      <p:to>
                                        <p:strVal val="visible"/>
                                      </p:to>
                                    </p:set>
                                    <p:animEffect transition="in" filter="fade">
                                      <p:cBhvr>
                                        <p:cTn id="13" dur="500"/>
                                        <p:tgtEl>
                                          <p:spTgt spid="30722">
                                            <p:txEl>
                                              <p:pRg st="1" end="1"/>
                                            </p:txEl>
                                          </p:spTgt>
                                        </p:tgtEl>
                                      </p:cBhvr>
                                    </p:animEffect>
                                    <p:anim calcmode="lin" valueType="num">
                                      <p:cBhvr>
                                        <p:cTn id="14" dur="500" fill="hold"/>
                                        <p:tgtEl>
                                          <p:spTgt spid="3072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072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0722">
                                            <p:txEl>
                                              <p:pRg st="2" end="2"/>
                                            </p:txEl>
                                          </p:spTgt>
                                        </p:tgtEl>
                                        <p:attrNameLst>
                                          <p:attrName>style.visibility</p:attrName>
                                        </p:attrNameLst>
                                      </p:cBhvr>
                                      <p:to>
                                        <p:strVal val="visible"/>
                                      </p:to>
                                    </p:set>
                                    <p:animEffect transition="in" filter="fade">
                                      <p:cBhvr>
                                        <p:cTn id="19" dur="500"/>
                                        <p:tgtEl>
                                          <p:spTgt spid="30722">
                                            <p:txEl>
                                              <p:pRg st="2" end="2"/>
                                            </p:txEl>
                                          </p:spTgt>
                                        </p:tgtEl>
                                      </p:cBhvr>
                                    </p:animEffect>
                                    <p:anim calcmode="lin" valueType="num">
                                      <p:cBhvr>
                                        <p:cTn id="20" dur="500" fill="hold"/>
                                        <p:tgtEl>
                                          <p:spTgt spid="3072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072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0722">
                                            <p:txEl>
                                              <p:pRg st="3" end="3"/>
                                            </p:txEl>
                                          </p:spTgt>
                                        </p:tgtEl>
                                        <p:attrNameLst>
                                          <p:attrName>style.visibility</p:attrName>
                                        </p:attrNameLst>
                                      </p:cBhvr>
                                      <p:to>
                                        <p:strVal val="visible"/>
                                      </p:to>
                                    </p:set>
                                    <p:animEffect transition="in" filter="fade">
                                      <p:cBhvr>
                                        <p:cTn id="25" dur="500"/>
                                        <p:tgtEl>
                                          <p:spTgt spid="30722">
                                            <p:txEl>
                                              <p:pRg st="3" end="3"/>
                                            </p:txEl>
                                          </p:spTgt>
                                        </p:tgtEl>
                                      </p:cBhvr>
                                    </p:animEffect>
                                    <p:anim calcmode="lin" valueType="num">
                                      <p:cBhvr>
                                        <p:cTn id="26" dur="500" fill="hold"/>
                                        <p:tgtEl>
                                          <p:spTgt spid="3072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072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0722">
                                            <p:txEl>
                                              <p:pRg st="4" end="4"/>
                                            </p:txEl>
                                          </p:spTgt>
                                        </p:tgtEl>
                                        <p:attrNameLst>
                                          <p:attrName>style.visibility</p:attrName>
                                        </p:attrNameLst>
                                      </p:cBhvr>
                                      <p:to>
                                        <p:strVal val="visible"/>
                                      </p:to>
                                    </p:set>
                                    <p:animEffect transition="in" filter="fade">
                                      <p:cBhvr>
                                        <p:cTn id="31" dur="500"/>
                                        <p:tgtEl>
                                          <p:spTgt spid="30722">
                                            <p:txEl>
                                              <p:pRg st="4" end="4"/>
                                            </p:txEl>
                                          </p:spTgt>
                                        </p:tgtEl>
                                      </p:cBhvr>
                                    </p:animEffect>
                                    <p:anim calcmode="lin" valueType="num">
                                      <p:cBhvr>
                                        <p:cTn id="32" dur="500" fill="hold"/>
                                        <p:tgtEl>
                                          <p:spTgt spid="3072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072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0722">
                                            <p:txEl>
                                              <p:pRg st="5" end="5"/>
                                            </p:txEl>
                                          </p:spTgt>
                                        </p:tgtEl>
                                        <p:attrNameLst>
                                          <p:attrName>style.visibility</p:attrName>
                                        </p:attrNameLst>
                                      </p:cBhvr>
                                      <p:to>
                                        <p:strVal val="visible"/>
                                      </p:to>
                                    </p:set>
                                    <p:animEffect transition="in" filter="fade">
                                      <p:cBhvr>
                                        <p:cTn id="37" dur="500"/>
                                        <p:tgtEl>
                                          <p:spTgt spid="30722">
                                            <p:txEl>
                                              <p:pRg st="5" end="5"/>
                                            </p:txEl>
                                          </p:spTgt>
                                        </p:tgtEl>
                                      </p:cBhvr>
                                    </p:animEffect>
                                    <p:anim calcmode="lin" valueType="num">
                                      <p:cBhvr>
                                        <p:cTn id="38" dur="500" fill="hold"/>
                                        <p:tgtEl>
                                          <p:spTgt spid="30722">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072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0722">
                                            <p:txEl>
                                              <p:pRg st="7" end="7"/>
                                            </p:txEl>
                                          </p:spTgt>
                                        </p:tgtEl>
                                        <p:attrNameLst>
                                          <p:attrName>style.visibility</p:attrName>
                                        </p:attrNameLst>
                                      </p:cBhvr>
                                      <p:to>
                                        <p:strVal val="visible"/>
                                      </p:to>
                                    </p:set>
                                    <p:animEffect transition="in" filter="fade">
                                      <p:cBhvr>
                                        <p:cTn id="43" dur="500"/>
                                        <p:tgtEl>
                                          <p:spTgt spid="30722">
                                            <p:txEl>
                                              <p:pRg st="7" end="7"/>
                                            </p:txEl>
                                          </p:spTgt>
                                        </p:tgtEl>
                                      </p:cBhvr>
                                    </p:animEffect>
                                    <p:anim calcmode="lin" valueType="num">
                                      <p:cBhvr>
                                        <p:cTn id="44" dur="500" fill="hold"/>
                                        <p:tgtEl>
                                          <p:spTgt spid="30722">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072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457200" y="1125538"/>
            <a:ext cx="8229600" cy="5000625"/>
          </a:xfrm>
        </p:spPr>
        <p:txBody>
          <a:bodyPr/>
          <a:lstStyle/>
          <a:p>
            <a:pPr>
              <a:buNone/>
            </a:pPr>
            <a:r>
              <a:rPr lang="zh-CN" altLang="en-US" sz="2400" dirty="0">
                <a:solidFill>
                  <a:schemeClr val="bg1">
                    <a:lumMod val="95000"/>
                    <a:lumOff val="5000"/>
                  </a:schemeClr>
                </a:solidFill>
              </a:rPr>
              <a:t>③“按位或”运算符|</a:t>
            </a:r>
          </a:p>
          <a:p>
            <a:pPr>
              <a:buFontTx/>
              <a:buNone/>
            </a:pPr>
            <a:r>
              <a:rPr lang="zh-CN" altLang="en-US" sz="2400" dirty="0">
                <a:solidFill>
                  <a:srgbClr val="993300"/>
                </a:solidFill>
              </a:rPr>
              <a:t>	</a:t>
            </a:r>
            <a:r>
              <a:rPr lang="zh-CN" altLang="en-US" sz="2400" dirty="0">
                <a:solidFill>
                  <a:srgbClr val="0066FF"/>
                </a:solidFill>
              </a:rPr>
              <a:t>|</a:t>
            </a:r>
            <a:r>
              <a:rPr lang="zh-CN" altLang="en-US" sz="2400" dirty="0">
                <a:solidFill>
                  <a:srgbClr val="993300"/>
                </a:solidFill>
              </a:rPr>
              <a:t>按位或运算就是将两个操作数的相应位进行或运算。</a:t>
            </a:r>
          </a:p>
          <a:p>
            <a:pPr>
              <a:buFontTx/>
              <a:buNone/>
            </a:pPr>
            <a:r>
              <a:rPr lang="zh-CN" altLang="en-US" sz="2400" dirty="0">
                <a:solidFill>
                  <a:srgbClr val="FFFFFF"/>
                </a:solidFill>
              </a:rPr>
              <a:t>举例：</a:t>
            </a:r>
          </a:p>
          <a:p>
            <a:pPr>
              <a:buFontTx/>
              <a:buNone/>
            </a:pPr>
            <a:r>
              <a:rPr lang="zh-CN" altLang="en-US" sz="2400" dirty="0">
                <a:solidFill>
                  <a:srgbClr val="0066FF"/>
                </a:solidFill>
              </a:rPr>
              <a:t>		</a:t>
            </a:r>
            <a:r>
              <a:rPr lang="zh-CN" altLang="en-US" sz="2400" dirty="0">
                <a:solidFill>
                  <a:srgbClr val="993300"/>
                </a:solidFill>
              </a:rPr>
              <a:t>a=4'b1100；//a初值为4'b1100</a:t>
            </a:r>
          </a:p>
          <a:p>
            <a:pPr>
              <a:buFontTx/>
              <a:buNone/>
            </a:pPr>
            <a:r>
              <a:rPr lang="zh-CN" altLang="en-US" sz="2400" dirty="0">
                <a:solidFill>
                  <a:srgbClr val="993300"/>
                </a:solidFill>
              </a:rPr>
              <a:t>		b=4'b1011；//b初值为4'b1011</a:t>
            </a:r>
          </a:p>
          <a:p>
            <a:pPr>
              <a:buFontTx/>
              <a:buNone/>
            </a:pPr>
            <a:r>
              <a:rPr lang="zh-CN" altLang="en-US" sz="2400" dirty="0">
                <a:solidFill>
                  <a:srgbClr val="993300"/>
                </a:solidFill>
              </a:rPr>
              <a:t>		c=a | b；	//c结果为a与b按位或，运算后4'b1111</a:t>
            </a:r>
          </a:p>
          <a:p>
            <a:pPr>
              <a:buFontTx/>
              <a:buNone/>
            </a:pPr>
            <a:endParaRPr lang="zh-CN" altLang="en-US" sz="2400" dirty="0">
              <a:solidFill>
                <a:srgbClr val="993300"/>
              </a:solidFill>
            </a:endParaRPr>
          </a:p>
          <a:p>
            <a:pPr>
              <a:buFontTx/>
              <a:buNone/>
            </a:pPr>
            <a:r>
              <a:rPr lang="zh-CN" altLang="en-US" sz="2400" dirty="0">
                <a:solidFill>
                  <a:srgbClr val="FFFFFF"/>
                </a:solidFill>
              </a:rPr>
              <a:t>问：</a:t>
            </a:r>
            <a:r>
              <a:rPr lang="zh-CN" altLang="en-US" sz="2400" dirty="0">
                <a:solidFill>
                  <a:srgbClr val="0066FF"/>
                </a:solidFill>
              </a:rPr>
              <a:t>	</a:t>
            </a:r>
            <a:r>
              <a:rPr lang="zh-CN" altLang="en-US" sz="2400" dirty="0">
                <a:solidFill>
                  <a:srgbClr val="993300"/>
                </a:solidFill>
              </a:rPr>
              <a:t>4'b1001&amp;4'ha=</a:t>
            </a:r>
            <a:r>
              <a:rPr lang="zh-CN" altLang="en-US" sz="2400" dirty="0">
                <a:solidFill>
                  <a:schemeClr val="bg1"/>
                </a:solidFill>
              </a:rPr>
              <a:t>4'b1011</a:t>
            </a:r>
          </a:p>
        </p:txBody>
      </p:sp>
      <p:sp>
        <p:nvSpPr>
          <p:cNvPr id="4" name="灯片编号占位符 5"/>
          <p:cNvSpPr>
            <a:spLocks noGrp="1"/>
          </p:cNvSpPr>
          <p:nvPr>
            <p:ph type="sldNum" sz="quarter" idx="12"/>
          </p:nvPr>
        </p:nvSpPr>
        <p:spPr/>
        <p:txBody>
          <a:bodyPr/>
          <a:lstStyle/>
          <a:p>
            <a:fld id="{074454E9-D550-4305-8219-1F9B860B19CA}" type="slidenum">
              <a:rPr lang="zh-CN" altLang="en-US"/>
              <a:pPr/>
              <a:t>32</a:t>
            </a:fld>
            <a:endParaRPr lang="en-US" altLang="zh-CN" dirty="0"/>
          </a:p>
        </p:txBody>
      </p:sp>
      <p:sp>
        <p:nvSpPr>
          <p:cNvPr id="2" name="日期占位符 1"/>
          <p:cNvSpPr>
            <a:spLocks noGrp="1"/>
          </p:cNvSpPr>
          <p:nvPr>
            <p:ph type="dt" sz="half" idx="10"/>
          </p:nvPr>
        </p:nvSpPr>
        <p:spPr/>
        <p:txBody>
          <a:bodyPr/>
          <a:lstStyle/>
          <a:p>
            <a:fld id="{2A92362E-BFE9-4BC6-BE65-128375B2DB22}"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fade">
                                      <p:cBhvr>
                                        <p:cTn id="7" dur="500"/>
                                        <p:tgtEl>
                                          <p:spTgt spid="31746">
                                            <p:txEl>
                                              <p:pRg st="0" end="0"/>
                                            </p:txEl>
                                          </p:spTgt>
                                        </p:tgtEl>
                                      </p:cBhvr>
                                    </p:animEffect>
                                    <p:anim calcmode="lin" valueType="num">
                                      <p:cBhvr>
                                        <p:cTn id="8"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74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animEffect transition="in" filter="fade">
                                      <p:cBhvr>
                                        <p:cTn id="13" dur="500"/>
                                        <p:tgtEl>
                                          <p:spTgt spid="31746">
                                            <p:txEl>
                                              <p:pRg st="1" end="1"/>
                                            </p:txEl>
                                          </p:spTgt>
                                        </p:tgtEl>
                                      </p:cBhvr>
                                    </p:animEffect>
                                    <p:anim calcmode="lin" valueType="num">
                                      <p:cBhvr>
                                        <p:cTn id="14"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174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animEffect transition="in" filter="fade">
                                      <p:cBhvr>
                                        <p:cTn id="19" dur="500"/>
                                        <p:tgtEl>
                                          <p:spTgt spid="31746">
                                            <p:txEl>
                                              <p:pRg st="2" end="2"/>
                                            </p:txEl>
                                          </p:spTgt>
                                        </p:tgtEl>
                                      </p:cBhvr>
                                    </p:animEffect>
                                    <p:anim calcmode="lin" valueType="num">
                                      <p:cBhvr>
                                        <p:cTn id="20"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174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animEffect transition="in" filter="fade">
                                      <p:cBhvr>
                                        <p:cTn id="25" dur="500"/>
                                        <p:tgtEl>
                                          <p:spTgt spid="31746">
                                            <p:txEl>
                                              <p:pRg st="3" end="3"/>
                                            </p:txEl>
                                          </p:spTgt>
                                        </p:tgtEl>
                                      </p:cBhvr>
                                    </p:animEffect>
                                    <p:anim calcmode="lin" valueType="num">
                                      <p:cBhvr>
                                        <p:cTn id="26"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174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1746">
                                            <p:txEl>
                                              <p:pRg st="4" end="4"/>
                                            </p:txEl>
                                          </p:spTgt>
                                        </p:tgtEl>
                                        <p:attrNameLst>
                                          <p:attrName>style.visibility</p:attrName>
                                        </p:attrNameLst>
                                      </p:cBhvr>
                                      <p:to>
                                        <p:strVal val="visible"/>
                                      </p:to>
                                    </p:set>
                                    <p:animEffect transition="in" filter="fade">
                                      <p:cBhvr>
                                        <p:cTn id="31" dur="500"/>
                                        <p:tgtEl>
                                          <p:spTgt spid="31746">
                                            <p:txEl>
                                              <p:pRg st="4" end="4"/>
                                            </p:txEl>
                                          </p:spTgt>
                                        </p:tgtEl>
                                      </p:cBhvr>
                                    </p:animEffect>
                                    <p:anim calcmode="lin" valueType="num">
                                      <p:cBhvr>
                                        <p:cTn id="32"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174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1746">
                                            <p:txEl>
                                              <p:pRg st="5" end="5"/>
                                            </p:txEl>
                                          </p:spTgt>
                                        </p:tgtEl>
                                        <p:attrNameLst>
                                          <p:attrName>style.visibility</p:attrName>
                                        </p:attrNameLst>
                                      </p:cBhvr>
                                      <p:to>
                                        <p:strVal val="visible"/>
                                      </p:to>
                                    </p:set>
                                    <p:animEffect transition="in" filter="fade">
                                      <p:cBhvr>
                                        <p:cTn id="37" dur="500"/>
                                        <p:tgtEl>
                                          <p:spTgt spid="31746">
                                            <p:txEl>
                                              <p:pRg st="5" end="5"/>
                                            </p:txEl>
                                          </p:spTgt>
                                        </p:tgtEl>
                                      </p:cBhvr>
                                    </p:animEffect>
                                    <p:anim calcmode="lin" valueType="num">
                                      <p:cBhvr>
                                        <p:cTn id="38" dur="500" fill="hold"/>
                                        <p:tgtEl>
                                          <p:spTgt spid="3174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1746">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1746">
                                            <p:txEl>
                                              <p:pRg st="7" end="7"/>
                                            </p:txEl>
                                          </p:spTgt>
                                        </p:tgtEl>
                                        <p:attrNameLst>
                                          <p:attrName>style.visibility</p:attrName>
                                        </p:attrNameLst>
                                      </p:cBhvr>
                                      <p:to>
                                        <p:strVal val="visible"/>
                                      </p:to>
                                    </p:set>
                                    <p:animEffect transition="in" filter="fade">
                                      <p:cBhvr>
                                        <p:cTn id="43" dur="500"/>
                                        <p:tgtEl>
                                          <p:spTgt spid="31746">
                                            <p:txEl>
                                              <p:pRg st="7" end="7"/>
                                            </p:txEl>
                                          </p:spTgt>
                                        </p:tgtEl>
                                      </p:cBhvr>
                                    </p:animEffect>
                                    <p:anim calcmode="lin" valueType="num">
                                      <p:cBhvr>
                                        <p:cTn id="44" dur="500" fill="hold"/>
                                        <p:tgtEl>
                                          <p:spTgt spid="31746">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174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457200" y="1125538"/>
            <a:ext cx="8229600" cy="5000625"/>
          </a:xfrm>
        </p:spPr>
        <p:txBody>
          <a:bodyPr/>
          <a:lstStyle/>
          <a:p>
            <a:pPr>
              <a:buSzPct val="100000"/>
              <a:buFont typeface="Wingdings" panose="05000000000000000000" pitchFamily="2" charset="2"/>
              <a:buChar char="n"/>
            </a:pPr>
            <a:r>
              <a:rPr lang="zh-CN" altLang="en-US" sz="2800" dirty="0">
                <a:solidFill>
                  <a:schemeClr val="bg1"/>
                </a:solidFill>
              </a:rPr>
              <a:t>逻辑运算符</a:t>
            </a:r>
            <a:endParaRPr lang="zh-CN" altLang="en-US" sz="2400" dirty="0">
              <a:solidFill>
                <a:schemeClr val="bg1"/>
              </a:solidFill>
            </a:endParaRPr>
          </a:p>
          <a:p>
            <a:pPr>
              <a:buFontTx/>
              <a:buNone/>
            </a:pPr>
            <a:r>
              <a:rPr lang="zh-CN" altLang="en-US" sz="2400" dirty="0">
                <a:solidFill>
                  <a:srgbClr val="993300"/>
                </a:solidFill>
              </a:rPr>
              <a:t>	在Verilog HDL语言中存在三种逻辑运算符:</a:t>
            </a:r>
          </a:p>
          <a:p>
            <a:pPr>
              <a:buFontTx/>
              <a:buNone/>
            </a:pPr>
            <a:r>
              <a:rPr lang="zh-CN" altLang="en-US" sz="2400" dirty="0">
                <a:solidFill>
                  <a:srgbClr val="993300"/>
                </a:solidFill>
              </a:rPr>
              <a:t>		1） </a:t>
            </a:r>
            <a:r>
              <a:rPr lang="zh-CN" altLang="en-US" sz="2400" dirty="0">
                <a:solidFill>
                  <a:srgbClr val="0066FF"/>
                </a:solidFill>
              </a:rPr>
              <a:t>&amp;&amp; </a:t>
            </a:r>
            <a:r>
              <a:rPr lang="zh-CN" altLang="en-US" sz="2400" dirty="0">
                <a:solidFill>
                  <a:srgbClr val="993300"/>
                </a:solidFill>
              </a:rPr>
              <a:t>逻辑与</a:t>
            </a:r>
          </a:p>
          <a:p>
            <a:pPr>
              <a:buFontTx/>
              <a:buNone/>
            </a:pPr>
            <a:r>
              <a:rPr lang="zh-CN" altLang="en-US" sz="2400" dirty="0">
                <a:solidFill>
                  <a:srgbClr val="993300"/>
                </a:solidFill>
              </a:rPr>
              <a:t>		2）</a:t>
            </a:r>
            <a:r>
              <a:rPr lang="zh-CN" altLang="en-US" sz="2400" dirty="0">
                <a:solidFill>
                  <a:srgbClr val="0066FF"/>
                </a:solidFill>
              </a:rPr>
              <a:t> || </a:t>
            </a:r>
            <a:r>
              <a:rPr lang="zh-CN" altLang="en-US" sz="2400" dirty="0">
                <a:solidFill>
                  <a:srgbClr val="993300"/>
                </a:solidFill>
              </a:rPr>
              <a:t>逻辑或</a:t>
            </a:r>
          </a:p>
          <a:p>
            <a:pPr>
              <a:buFontTx/>
              <a:buNone/>
            </a:pPr>
            <a:r>
              <a:rPr lang="zh-CN" altLang="en-US" sz="2400" dirty="0">
                <a:solidFill>
                  <a:srgbClr val="993300"/>
                </a:solidFill>
              </a:rPr>
              <a:t>		3） </a:t>
            </a:r>
            <a:r>
              <a:rPr lang="zh-CN" altLang="en-US" sz="2400" dirty="0">
                <a:solidFill>
                  <a:srgbClr val="0066FF"/>
                </a:solidFill>
              </a:rPr>
              <a:t>!  </a:t>
            </a:r>
            <a:r>
              <a:rPr lang="zh-CN" altLang="en-US" sz="2400" dirty="0">
                <a:solidFill>
                  <a:srgbClr val="993300"/>
                </a:solidFill>
              </a:rPr>
              <a:t>逻辑非</a:t>
            </a:r>
          </a:p>
          <a:p>
            <a:pPr>
              <a:buFontTx/>
              <a:buNone/>
            </a:pPr>
            <a:endParaRPr lang="zh-CN" altLang="en-US" sz="2400" dirty="0">
              <a:solidFill>
                <a:srgbClr val="993300"/>
              </a:solidFill>
            </a:endParaRPr>
          </a:p>
          <a:p>
            <a:pPr>
              <a:buFontTx/>
              <a:buNone/>
            </a:pPr>
            <a:r>
              <a:rPr lang="zh-CN" altLang="en-US" sz="2400" dirty="0">
                <a:solidFill>
                  <a:srgbClr val="0066FF"/>
                </a:solidFill>
              </a:rPr>
              <a:t>说明：“&amp;&amp;”和“||”是二目运算符</a:t>
            </a:r>
            <a:r>
              <a:rPr lang="zh-CN" altLang="en-US" sz="2400" dirty="0">
                <a:solidFill>
                  <a:srgbClr val="993300"/>
                </a:solidFill>
              </a:rPr>
              <a:t>,它要求有两个操作数,如(a&gt;b)&amp;&amp;(b&gt;c),(a&lt;b)||(b&lt;c)。</a:t>
            </a:r>
            <a:r>
              <a:rPr lang="zh-CN" altLang="en-US" sz="2400" dirty="0">
                <a:solidFill>
                  <a:srgbClr val="0066FF"/>
                </a:solidFill>
              </a:rPr>
              <a:t>"!"是单目运算符</a:t>
            </a:r>
            <a:r>
              <a:rPr lang="zh-CN" altLang="en-US" sz="2400" dirty="0">
                <a:solidFill>
                  <a:srgbClr val="993300"/>
                </a:solidFill>
              </a:rPr>
              <a:t>,只要求一个操作数,如!(a&gt;b)。</a:t>
            </a:r>
          </a:p>
        </p:txBody>
      </p:sp>
      <p:sp>
        <p:nvSpPr>
          <p:cNvPr id="4" name="灯片编号占位符 5"/>
          <p:cNvSpPr>
            <a:spLocks noGrp="1"/>
          </p:cNvSpPr>
          <p:nvPr>
            <p:ph type="sldNum" sz="quarter" idx="12"/>
          </p:nvPr>
        </p:nvSpPr>
        <p:spPr/>
        <p:txBody>
          <a:bodyPr/>
          <a:lstStyle/>
          <a:p>
            <a:fld id="{34640F8F-8D2D-4871-847D-58A8DFF2C690}" type="slidenum">
              <a:rPr lang="zh-CN" altLang="en-US"/>
              <a:pPr/>
              <a:t>33</a:t>
            </a:fld>
            <a:endParaRPr lang="en-US" altLang="zh-CN" dirty="0"/>
          </a:p>
        </p:txBody>
      </p:sp>
      <p:sp>
        <p:nvSpPr>
          <p:cNvPr id="2" name="日期占位符 1"/>
          <p:cNvSpPr>
            <a:spLocks noGrp="1"/>
          </p:cNvSpPr>
          <p:nvPr>
            <p:ph type="dt" sz="half" idx="10"/>
          </p:nvPr>
        </p:nvSpPr>
        <p:spPr/>
        <p:txBody>
          <a:bodyPr/>
          <a:lstStyle/>
          <a:p>
            <a:fld id="{925DEF6F-B631-43BA-9661-EB720140966F}" type="datetime1">
              <a:rPr lang="zh-CN" altLang="en-US" smtClean="0"/>
              <a:t>2024/4/8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500"/>
                                        <p:tgtEl>
                                          <p:spTgt spid="32770">
                                            <p:txEl>
                                              <p:pRg st="0" end="0"/>
                                            </p:txEl>
                                          </p:spTgt>
                                        </p:tgtEl>
                                      </p:cBhvr>
                                    </p:animEffect>
                                    <p:anim calcmode="lin" valueType="num">
                                      <p:cBhvr>
                                        <p:cTn id="8"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277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2770">
                                            <p:txEl>
                                              <p:pRg st="1" end="1"/>
                                            </p:txEl>
                                          </p:spTgt>
                                        </p:tgtEl>
                                        <p:attrNameLst>
                                          <p:attrName>style.visibility</p:attrName>
                                        </p:attrNameLst>
                                      </p:cBhvr>
                                      <p:to>
                                        <p:strVal val="visible"/>
                                      </p:to>
                                    </p:set>
                                    <p:animEffect transition="in" filter="fade">
                                      <p:cBhvr>
                                        <p:cTn id="13" dur="500"/>
                                        <p:tgtEl>
                                          <p:spTgt spid="32770">
                                            <p:txEl>
                                              <p:pRg st="1" end="1"/>
                                            </p:txEl>
                                          </p:spTgt>
                                        </p:tgtEl>
                                      </p:cBhvr>
                                    </p:animEffect>
                                    <p:anim calcmode="lin" valueType="num">
                                      <p:cBhvr>
                                        <p:cTn id="14"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277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animEffect transition="in" filter="fade">
                                      <p:cBhvr>
                                        <p:cTn id="19" dur="500"/>
                                        <p:tgtEl>
                                          <p:spTgt spid="32770">
                                            <p:txEl>
                                              <p:pRg st="2" end="2"/>
                                            </p:txEl>
                                          </p:spTgt>
                                        </p:tgtEl>
                                      </p:cBhvr>
                                    </p:animEffect>
                                    <p:anim calcmode="lin" valueType="num">
                                      <p:cBhvr>
                                        <p:cTn id="20"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277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2770">
                                            <p:txEl>
                                              <p:pRg st="3" end="3"/>
                                            </p:txEl>
                                          </p:spTgt>
                                        </p:tgtEl>
                                        <p:attrNameLst>
                                          <p:attrName>style.visibility</p:attrName>
                                        </p:attrNameLst>
                                      </p:cBhvr>
                                      <p:to>
                                        <p:strVal val="visible"/>
                                      </p:to>
                                    </p:set>
                                    <p:animEffect transition="in" filter="fade">
                                      <p:cBhvr>
                                        <p:cTn id="25" dur="500"/>
                                        <p:tgtEl>
                                          <p:spTgt spid="32770">
                                            <p:txEl>
                                              <p:pRg st="3" end="3"/>
                                            </p:txEl>
                                          </p:spTgt>
                                        </p:tgtEl>
                                      </p:cBhvr>
                                    </p:animEffect>
                                    <p:anim calcmode="lin" valueType="num">
                                      <p:cBhvr>
                                        <p:cTn id="26"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277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2770">
                                            <p:txEl>
                                              <p:pRg st="4" end="4"/>
                                            </p:txEl>
                                          </p:spTgt>
                                        </p:tgtEl>
                                        <p:attrNameLst>
                                          <p:attrName>style.visibility</p:attrName>
                                        </p:attrNameLst>
                                      </p:cBhvr>
                                      <p:to>
                                        <p:strVal val="visible"/>
                                      </p:to>
                                    </p:set>
                                    <p:animEffect transition="in" filter="fade">
                                      <p:cBhvr>
                                        <p:cTn id="31" dur="500"/>
                                        <p:tgtEl>
                                          <p:spTgt spid="32770">
                                            <p:txEl>
                                              <p:pRg st="4" end="4"/>
                                            </p:txEl>
                                          </p:spTgt>
                                        </p:tgtEl>
                                      </p:cBhvr>
                                    </p:animEffect>
                                    <p:anim calcmode="lin" valueType="num">
                                      <p:cBhvr>
                                        <p:cTn id="32"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277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2770">
                                            <p:txEl>
                                              <p:pRg st="6" end="6"/>
                                            </p:txEl>
                                          </p:spTgt>
                                        </p:tgtEl>
                                        <p:attrNameLst>
                                          <p:attrName>style.visibility</p:attrName>
                                        </p:attrNameLst>
                                      </p:cBhvr>
                                      <p:to>
                                        <p:strVal val="visible"/>
                                      </p:to>
                                    </p:set>
                                    <p:animEffect transition="in" filter="fade">
                                      <p:cBhvr>
                                        <p:cTn id="37" dur="500"/>
                                        <p:tgtEl>
                                          <p:spTgt spid="32770">
                                            <p:txEl>
                                              <p:pRg st="6" end="6"/>
                                            </p:txEl>
                                          </p:spTgt>
                                        </p:tgtEl>
                                      </p:cBhvr>
                                    </p:animEffect>
                                    <p:anim calcmode="lin" valueType="num">
                                      <p:cBhvr>
                                        <p:cTn id="38"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327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1"/>
          </p:nvPr>
        </p:nvSpPr>
        <p:spPr>
          <a:xfrm>
            <a:off x="428818" y="548680"/>
            <a:ext cx="2631014" cy="1001712"/>
          </a:xfrm>
        </p:spPr>
        <p:txBody>
          <a:bodyPr/>
          <a:lstStyle/>
          <a:p>
            <a:pPr>
              <a:buFontTx/>
              <a:buNone/>
            </a:pPr>
            <a:r>
              <a:rPr lang="zh-CN" altLang="en-US" sz="2400" dirty="0">
                <a:solidFill>
                  <a:schemeClr val="bg1"/>
                </a:solidFill>
              </a:rPr>
              <a:t>逻辑运算真值表：</a:t>
            </a:r>
          </a:p>
          <a:p>
            <a:pPr>
              <a:buFontTx/>
              <a:buNone/>
            </a:pPr>
            <a:endParaRPr lang="zh-CN" altLang="en-US" sz="2400" dirty="0">
              <a:solidFill>
                <a:srgbClr val="0066FF"/>
              </a:solidFill>
            </a:endParaRPr>
          </a:p>
        </p:txBody>
      </p:sp>
      <p:graphicFrame>
        <p:nvGraphicFramePr>
          <p:cNvPr id="33795" name="Group 3"/>
          <p:cNvGraphicFramePr>
            <a:graphicFrameLocks noGrp="1"/>
          </p:cNvGraphicFramePr>
          <p:nvPr>
            <p:ph sz="half" idx="2"/>
            <p:extLst>
              <p:ext uri="{D42A27DB-BD31-4B8C-83A1-F6EECF244321}">
                <p14:modId xmlns:p14="http://schemas.microsoft.com/office/powerpoint/2010/main" val="281701839"/>
              </p:ext>
            </p:extLst>
          </p:nvPr>
        </p:nvGraphicFramePr>
        <p:xfrm>
          <a:off x="849421" y="1368921"/>
          <a:ext cx="7200900" cy="2232025"/>
        </p:xfrm>
        <a:graphic>
          <a:graphicData uri="http://schemas.openxmlformats.org/drawingml/2006/table">
            <a:tbl>
              <a:tblPr/>
              <a:tblGrid>
                <a:gridCol w="1200150">
                  <a:extLst>
                    <a:ext uri="{9D8B030D-6E8A-4147-A177-3AD203B41FA5}">
                      <a16:colId xmlns:a16="http://schemas.microsoft.com/office/drawing/2014/main" val="20000"/>
                    </a:ext>
                  </a:extLst>
                </a:gridCol>
                <a:gridCol w="1198563">
                  <a:extLst>
                    <a:ext uri="{9D8B030D-6E8A-4147-A177-3AD203B41FA5}">
                      <a16:colId xmlns:a16="http://schemas.microsoft.com/office/drawing/2014/main" val="20001"/>
                    </a:ext>
                  </a:extLst>
                </a:gridCol>
                <a:gridCol w="1198562">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200150">
                  <a:extLst>
                    <a:ext uri="{9D8B030D-6E8A-4147-A177-3AD203B41FA5}">
                      <a16:colId xmlns:a16="http://schemas.microsoft.com/office/drawing/2014/main" val="20004"/>
                    </a:ext>
                  </a:extLst>
                </a:gridCol>
                <a:gridCol w="1203325">
                  <a:extLst>
                    <a:ext uri="{9D8B030D-6E8A-4147-A177-3AD203B41FA5}">
                      <a16:colId xmlns:a16="http://schemas.microsoft.com/office/drawing/2014/main" val="20005"/>
                    </a:ext>
                  </a:extLst>
                </a:gridCol>
              </a:tblGrid>
              <a:tr h="4476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a&amp;&amp;b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a||b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445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76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45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476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993300"/>
                          </a:solidFill>
                          <a:effectLst/>
                          <a:latin typeface="Calibri" panose="020F0502020204030204" pitchFamily="34" charset="0"/>
                          <a:ea typeface="宋体" panose="02010600030101010101" pitchFamily="2" charset="-122"/>
                        </a:rPr>
                        <a:t>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993300"/>
                          </a:solidFill>
                          <a:effectLst/>
                          <a:latin typeface="Calibri" panose="020F0502020204030204" pitchFamily="34" charset="0"/>
                          <a:ea typeface="宋体" panose="02010600030101010101" pitchFamily="2" charset="-122"/>
                        </a:rPr>
                        <a:t>假</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33897" name="Text Box 105"/>
          <p:cNvSpPr txBox="1">
            <a:spLocks noChangeArrowheads="1"/>
          </p:cNvSpPr>
          <p:nvPr/>
        </p:nvSpPr>
        <p:spPr bwMode="auto">
          <a:xfrm>
            <a:off x="760521" y="4215870"/>
            <a:ext cx="728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66FF"/>
                </a:solidFill>
              </a:rPr>
              <a:t>注：	</a:t>
            </a:r>
            <a:r>
              <a:rPr lang="zh-CN" altLang="en-US" sz="2400" dirty="0">
                <a:solidFill>
                  <a:srgbClr val="993300"/>
                </a:solidFill>
              </a:rPr>
              <a:t>逻辑运算符中</a:t>
            </a:r>
            <a:r>
              <a:rPr lang="zh-CN" altLang="en-US" sz="2400" dirty="0">
                <a:solidFill>
                  <a:srgbClr val="0066FF"/>
                </a:solidFill>
              </a:rPr>
              <a:t>“&amp;&amp;”和“||”的优先级别低于关系运算符“!” 高于算术运算符。</a:t>
            </a:r>
            <a:r>
              <a:rPr lang="zh-CN" altLang="en-US" sz="2400" dirty="0">
                <a:solidFill>
                  <a:srgbClr val="993300"/>
                </a:solidFill>
              </a:rPr>
              <a:t>如下例：</a:t>
            </a:r>
          </a:p>
        </p:txBody>
      </p:sp>
      <p:sp>
        <p:nvSpPr>
          <p:cNvPr id="109" name="灯片编号占位符 5"/>
          <p:cNvSpPr>
            <a:spLocks noGrp="1"/>
          </p:cNvSpPr>
          <p:nvPr>
            <p:ph type="sldNum" sz="quarter" idx="12"/>
          </p:nvPr>
        </p:nvSpPr>
        <p:spPr>
          <a:xfrm>
            <a:off x="7774426" y="5578478"/>
            <a:ext cx="856907" cy="669925"/>
          </a:xfrm>
        </p:spPr>
        <p:txBody>
          <a:bodyPr/>
          <a:lstStyle/>
          <a:p>
            <a:r>
              <a:rPr lang="en-US" altLang="zh-CN" dirty="0"/>
              <a:t>34</a:t>
            </a:r>
          </a:p>
        </p:txBody>
      </p:sp>
      <p:sp>
        <p:nvSpPr>
          <p:cNvPr id="110" name="日期占位符 1"/>
          <p:cNvSpPr txBox="1">
            <a:spLocks/>
          </p:cNvSpPr>
          <p:nvPr/>
        </p:nvSpPr>
        <p:spPr>
          <a:xfrm>
            <a:off x="7430245" y="6172203"/>
            <a:ext cx="1200463" cy="365125"/>
          </a:xfrm>
          <a:prstGeom prst="rect">
            <a:avLst/>
          </a:prstGeom>
        </p:spPr>
        <p:txBody>
          <a:bodyPr vert="horz" lIns="91440" tIns="45720" rIns="91440" bIns="45720" rtlCol="0" anchor="t"/>
          <a:lstStyle>
            <a:defPPr>
              <a:defRPr lang="zh-CN"/>
            </a:defPPr>
            <a:lvl1pPr algn="r" rtl="0" fontAlgn="base">
              <a:spcBef>
                <a:spcPct val="0"/>
              </a:spcBef>
              <a:spcAft>
                <a:spcPct val="0"/>
              </a:spcAft>
              <a:buFont typeface="Arial" panose="020B0604020202020204" pitchFamily="34" charset="0"/>
              <a:defRPr sz="1000" b="0" i="0" kern="1200">
                <a:solidFill>
                  <a:schemeClr val="bg2">
                    <a:lumMod val="50000"/>
                  </a:schemeClr>
                </a:solidFill>
                <a:effectLst/>
                <a:latin typeface="+mn-lt"/>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925DEF6F-B631-43BA-9661-EB720140966F}" type="datetime1">
              <a:rPr lang="zh-CN" altLang="en-US" smtClean="0"/>
              <a:pPr/>
              <a:t>2024/4/8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fade">
                                      <p:cBhvr>
                                        <p:cTn id="7" dur="500"/>
                                        <p:tgtEl>
                                          <p:spTgt spid="33794">
                                            <p:txEl>
                                              <p:pRg st="0" end="0"/>
                                            </p:txEl>
                                          </p:spTgt>
                                        </p:tgtEl>
                                      </p:cBhvr>
                                    </p:animEffect>
                                    <p:anim calcmode="lin" valueType="num">
                                      <p:cBhvr>
                                        <p:cTn id="8"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379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3795"/>
                                        </p:tgtEl>
                                        <p:attrNameLst>
                                          <p:attrName>style.visibility</p:attrName>
                                        </p:attrNameLst>
                                      </p:cBhvr>
                                      <p:to>
                                        <p:strVal val="visible"/>
                                      </p:to>
                                    </p:set>
                                    <p:animEffect transition="in" filter="fade">
                                      <p:cBhvr>
                                        <p:cTn id="13" dur="500"/>
                                        <p:tgtEl>
                                          <p:spTgt spid="33795"/>
                                        </p:tgtEl>
                                      </p:cBhvr>
                                    </p:animEffect>
                                    <p:anim calcmode="lin" valueType="num">
                                      <p:cBhvr>
                                        <p:cTn id="14" dur="500" fill="hold"/>
                                        <p:tgtEl>
                                          <p:spTgt spid="33795"/>
                                        </p:tgtEl>
                                        <p:attrNameLst>
                                          <p:attrName>ppt_x</p:attrName>
                                        </p:attrNameLst>
                                      </p:cBhvr>
                                      <p:tavLst>
                                        <p:tav tm="0">
                                          <p:val>
                                            <p:strVal val="#ppt_x"/>
                                          </p:val>
                                        </p:tav>
                                        <p:tav tm="100000">
                                          <p:val>
                                            <p:strVal val="#ppt_x"/>
                                          </p:val>
                                        </p:tav>
                                      </p:tavLst>
                                    </p:anim>
                                    <p:anim calcmode="lin" valueType="num">
                                      <p:cBhvr>
                                        <p:cTn id="15" dur="500" fill="hold"/>
                                        <p:tgtEl>
                                          <p:spTgt spid="337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3897"/>
                                        </p:tgtEl>
                                        <p:attrNameLst>
                                          <p:attrName>style.visibility</p:attrName>
                                        </p:attrNameLst>
                                      </p:cBhvr>
                                      <p:to>
                                        <p:strVal val="visible"/>
                                      </p:to>
                                    </p:set>
                                    <p:animEffect transition="in" filter="fade">
                                      <p:cBhvr>
                                        <p:cTn id="19" dur="500"/>
                                        <p:tgtEl>
                                          <p:spTgt spid="33897"/>
                                        </p:tgtEl>
                                      </p:cBhvr>
                                    </p:animEffect>
                                    <p:anim calcmode="lin" valueType="num">
                                      <p:cBhvr>
                                        <p:cTn id="20" dur="500" fill="hold"/>
                                        <p:tgtEl>
                                          <p:spTgt spid="33897"/>
                                        </p:tgtEl>
                                        <p:attrNameLst>
                                          <p:attrName>ppt_x</p:attrName>
                                        </p:attrNameLst>
                                      </p:cBhvr>
                                      <p:tavLst>
                                        <p:tav tm="0">
                                          <p:val>
                                            <p:strVal val="#ppt_x"/>
                                          </p:val>
                                        </p:tav>
                                        <p:tav tm="100000">
                                          <p:val>
                                            <p:strVal val="#ppt_x"/>
                                          </p:val>
                                        </p:tav>
                                      </p:tavLst>
                                    </p:anim>
                                    <p:anim calcmode="lin" valueType="num">
                                      <p:cBhvr>
                                        <p:cTn id="21" dur="500" fill="hold"/>
                                        <p:tgtEl>
                                          <p:spTgt spid="338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P spid="338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457200" y="1125538"/>
            <a:ext cx="8229600" cy="5000625"/>
          </a:xfrm>
        </p:spPr>
        <p:txBody>
          <a:bodyPr/>
          <a:lstStyle/>
          <a:p>
            <a:pPr>
              <a:buFontTx/>
              <a:buNone/>
            </a:pPr>
            <a:r>
              <a:rPr lang="zh-CN" altLang="en-US" sz="2400" dirty="0">
                <a:solidFill>
                  <a:srgbClr val="993300"/>
                </a:solidFill>
              </a:rPr>
              <a:t>	(a&gt;b)&amp;&amp;(x&gt;y)	可写成: a&gt;b &amp;&amp; x&gt;y</a:t>
            </a:r>
          </a:p>
          <a:p>
            <a:pPr>
              <a:buFontTx/>
              <a:buNone/>
            </a:pPr>
            <a:r>
              <a:rPr lang="zh-CN" altLang="en-US" sz="2400" dirty="0">
                <a:solidFill>
                  <a:srgbClr val="993300"/>
                </a:solidFill>
              </a:rPr>
              <a:t>	(a==b)||(x==y)	可写成:a==b || x==y	</a:t>
            </a:r>
          </a:p>
          <a:p>
            <a:pPr>
              <a:buFontTx/>
              <a:buNone/>
            </a:pPr>
            <a:r>
              <a:rPr lang="zh-CN" altLang="en-US" sz="2400" dirty="0">
                <a:solidFill>
                  <a:srgbClr val="993300"/>
                </a:solidFill>
              </a:rPr>
              <a:t>	(!a)||(a&gt;b)		可写成: !a || a&gt;b</a:t>
            </a:r>
          </a:p>
          <a:p>
            <a:pPr>
              <a:buFontTx/>
              <a:buNone/>
            </a:pPr>
            <a:r>
              <a:rPr lang="zh-CN" altLang="en-US" sz="2400" dirty="0">
                <a:solidFill>
                  <a:srgbClr val="993300"/>
                </a:solidFill>
              </a:rPr>
              <a:t>	</a:t>
            </a:r>
          </a:p>
          <a:p>
            <a:pPr>
              <a:buFontTx/>
              <a:buNone/>
            </a:pPr>
            <a:r>
              <a:rPr lang="zh-CN" altLang="en-US" sz="2400" dirty="0">
                <a:solidFill>
                  <a:srgbClr val="993300"/>
                </a:solidFill>
              </a:rPr>
              <a:t>	</a:t>
            </a:r>
            <a:r>
              <a:rPr lang="zh-CN" altLang="en-US" sz="2400" b="1" dirty="0">
                <a:solidFill>
                  <a:srgbClr val="FF0000"/>
                </a:solidFill>
              </a:rPr>
              <a:t>重要提醒：</a:t>
            </a:r>
            <a:r>
              <a:rPr lang="zh-CN" altLang="en-US" sz="2400" b="1" dirty="0">
                <a:solidFill>
                  <a:schemeClr val="bg1"/>
                </a:solidFill>
              </a:rPr>
              <a:t>为了提高程序的可读性,明确表达各运算符间的优先关系,建议使用括号。</a:t>
            </a:r>
          </a:p>
        </p:txBody>
      </p:sp>
      <p:sp>
        <p:nvSpPr>
          <p:cNvPr id="4" name="灯片编号占位符 5"/>
          <p:cNvSpPr>
            <a:spLocks noGrp="1"/>
          </p:cNvSpPr>
          <p:nvPr>
            <p:ph type="sldNum" sz="quarter" idx="12"/>
          </p:nvPr>
        </p:nvSpPr>
        <p:spPr/>
        <p:txBody>
          <a:bodyPr/>
          <a:lstStyle/>
          <a:p>
            <a:fld id="{EE894D63-8F82-434A-AD4D-4BDC0E2D2C57}" type="slidenum">
              <a:rPr lang="zh-CN" altLang="en-US"/>
              <a:pPr/>
              <a:t>35</a:t>
            </a:fld>
            <a:endParaRPr lang="en-US" altLang="zh-CN" dirty="0"/>
          </a:p>
        </p:txBody>
      </p:sp>
      <p:sp>
        <p:nvSpPr>
          <p:cNvPr id="2" name="日期占位符 1"/>
          <p:cNvSpPr>
            <a:spLocks noGrp="1"/>
          </p:cNvSpPr>
          <p:nvPr>
            <p:ph type="dt" sz="half" idx="10"/>
          </p:nvPr>
        </p:nvSpPr>
        <p:spPr/>
        <p:txBody>
          <a:bodyPr/>
          <a:lstStyle/>
          <a:p>
            <a:fld id="{9093CEC2-FCD3-4C96-A5BB-09AE167147CF}"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fade">
                                      <p:cBhvr>
                                        <p:cTn id="7" dur="500"/>
                                        <p:tgtEl>
                                          <p:spTgt spid="34818">
                                            <p:txEl>
                                              <p:pRg st="0" end="0"/>
                                            </p:txEl>
                                          </p:spTgt>
                                        </p:tgtEl>
                                      </p:cBhvr>
                                    </p:animEffect>
                                    <p:anim calcmode="lin" valueType="num">
                                      <p:cBhvr>
                                        <p:cTn id="8"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481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Effect transition="in" filter="fade">
                                      <p:cBhvr>
                                        <p:cTn id="13" dur="500"/>
                                        <p:tgtEl>
                                          <p:spTgt spid="34818">
                                            <p:txEl>
                                              <p:pRg st="1" end="1"/>
                                            </p:txEl>
                                          </p:spTgt>
                                        </p:tgtEl>
                                      </p:cBhvr>
                                    </p:animEffect>
                                    <p:anim calcmode="lin" valueType="num">
                                      <p:cBhvr>
                                        <p:cTn id="14"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481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Effect transition="in" filter="fade">
                                      <p:cBhvr>
                                        <p:cTn id="19" dur="500"/>
                                        <p:tgtEl>
                                          <p:spTgt spid="34818">
                                            <p:txEl>
                                              <p:pRg st="2" end="2"/>
                                            </p:txEl>
                                          </p:spTgt>
                                        </p:tgtEl>
                                      </p:cBhvr>
                                    </p:animEffect>
                                    <p:anim calcmode="lin" valueType="num">
                                      <p:cBhvr>
                                        <p:cTn id="20"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481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4818">
                                            <p:txEl>
                                              <p:pRg st="3" end="3"/>
                                            </p:txEl>
                                          </p:spTgt>
                                        </p:tgtEl>
                                        <p:attrNameLst>
                                          <p:attrName>style.visibility</p:attrName>
                                        </p:attrNameLst>
                                      </p:cBhvr>
                                      <p:to>
                                        <p:strVal val="visible"/>
                                      </p:to>
                                    </p:set>
                                    <p:animEffect transition="in" filter="fade">
                                      <p:cBhvr>
                                        <p:cTn id="25" dur="500"/>
                                        <p:tgtEl>
                                          <p:spTgt spid="34818">
                                            <p:txEl>
                                              <p:pRg st="3" end="3"/>
                                            </p:txEl>
                                          </p:spTgt>
                                        </p:tgtEl>
                                      </p:cBhvr>
                                    </p:animEffect>
                                    <p:anim calcmode="lin" valueType="num">
                                      <p:cBhvr>
                                        <p:cTn id="26"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481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4818">
                                            <p:txEl>
                                              <p:pRg st="4" end="4"/>
                                            </p:txEl>
                                          </p:spTgt>
                                        </p:tgtEl>
                                        <p:attrNameLst>
                                          <p:attrName>style.visibility</p:attrName>
                                        </p:attrNameLst>
                                      </p:cBhvr>
                                      <p:to>
                                        <p:strVal val="visible"/>
                                      </p:to>
                                    </p:set>
                                    <p:animEffect transition="in" filter="fade">
                                      <p:cBhvr>
                                        <p:cTn id="31" dur="500"/>
                                        <p:tgtEl>
                                          <p:spTgt spid="34818">
                                            <p:txEl>
                                              <p:pRg st="4" end="4"/>
                                            </p:txEl>
                                          </p:spTgt>
                                        </p:tgtEl>
                                      </p:cBhvr>
                                    </p:animEffect>
                                    <p:anim calcmode="lin" valueType="num">
                                      <p:cBhvr>
                                        <p:cTn id="32"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48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457200" y="1125538"/>
            <a:ext cx="8229600" cy="5000625"/>
          </a:xfrm>
        </p:spPr>
        <p:txBody>
          <a:bodyPr>
            <a:normAutofit fontScale="92500" lnSpcReduction="10000"/>
          </a:bodyPr>
          <a:lstStyle/>
          <a:p>
            <a:pPr>
              <a:lnSpc>
                <a:spcPct val="90000"/>
              </a:lnSpc>
              <a:buSzPct val="100000"/>
              <a:buFont typeface="Wingdings" panose="05000000000000000000" pitchFamily="2" charset="2"/>
              <a:buChar char="n"/>
            </a:pPr>
            <a:r>
              <a:rPr lang="zh-CN" altLang="en-US" sz="2400" dirty="0">
                <a:solidFill>
                  <a:schemeClr val="bg1"/>
                </a:solidFill>
              </a:rPr>
              <a:t>关系运算符</a:t>
            </a:r>
          </a:p>
          <a:p>
            <a:pPr>
              <a:lnSpc>
                <a:spcPct val="90000"/>
              </a:lnSpc>
              <a:buFontTx/>
              <a:buNone/>
            </a:pPr>
            <a:r>
              <a:rPr lang="zh-CN" altLang="en-US" sz="2400" dirty="0">
                <a:solidFill>
                  <a:srgbClr val="0066FF"/>
                </a:solidFill>
              </a:rPr>
              <a:t>	</a:t>
            </a:r>
            <a:r>
              <a:rPr lang="zh-CN" altLang="en-US" sz="2400" dirty="0">
                <a:solidFill>
                  <a:srgbClr val="993300"/>
                </a:solidFill>
              </a:rPr>
              <a:t>关系运算符共有以下四种：</a:t>
            </a:r>
          </a:p>
          <a:p>
            <a:pPr>
              <a:lnSpc>
                <a:spcPct val="90000"/>
              </a:lnSpc>
              <a:buFontTx/>
              <a:buNone/>
            </a:pPr>
            <a:r>
              <a:rPr lang="zh-CN" altLang="en-US" sz="2400" dirty="0">
                <a:solidFill>
                  <a:srgbClr val="993300"/>
                </a:solidFill>
              </a:rPr>
              <a:t>		</a:t>
            </a:r>
            <a:r>
              <a:rPr lang="zh-CN" altLang="en-US" sz="2400" dirty="0">
                <a:solidFill>
                  <a:srgbClr val="0066FF"/>
                </a:solidFill>
              </a:rPr>
              <a:t>a &lt; b        a小于b</a:t>
            </a:r>
          </a:p>
          <a:p>
            <a:pPr>
              <a:lnSpc>
                <a:spcPct val="90000"/>
              </a:lnSpc>
              <a:buFontTx/>
              <a:buNone/>
            </a:pPr>
            <a:r>
              <a:rPr lang="zh-CN" altLang="en-US" sz="2400" dirty="0">
                <a:solidFill>
                  <a:srgbClr val="0066FF"/>
                </a:solidFill>
              </a:rPr>
              <a:t>		a &gt; b        a大于b</a:t>
            </a:r>
          </a:p>
          <a:p>
            <a:pPr>
              <a:lnSpc>
                <a:spcPct val="90000"/>
              </a:lnSpc>
              <a:buFontTx/>
              <a:buNone/>
            </a:pPr>
            <a:r>
              <a:rPr lang="zh-CN" altLang="en-US" sz="2400" dirty="0">
                <a:solidFill>
                  <a:srgbClr val="0066FF"/>
                </a:solidFill>
              </a:rPr>
              <a:t>		a &lt;= b      a小于或等于b</a:t>
            </a:r>
          </a:p>
          <a:p>
            <a:pPr>
              <a:lnSpc>
                <a:spcPct val="90000"/>
              </a:lnSpc>
              <a:buFontTx/>
              <a:buNone/>
            </a:pPr>
            <a:r>
              <a:rPr lang="zh-CN" altLang="en-US" sz="2400" dirty="0">
                <a:solidFill>
                  <a:srgbClr val="0066FF"/>
                </a:solidFill>
              </a:rPr>
              <a:t>		a &gt;= b      a大于或等于b</a:t>
            </a:r>
          </a:p>
          <a:p>
            <a:pPr>
              <a:lnSpc>
                <a:spcPct val="90000"/>
              </a:lnSpc>
              <a:buFontTx/>
              <a:buNone/>
            </a:pPr>
            <a:r>
              <a:rPr lang="zh-CN" altLang="en-US" sz="2400" dirty="0">
                <a:solidFill>
                  <a:srgbClr val="0066FF"/>
                </a:solidFill>
              </a:rPr>
              <a:t>注：	</a:t>
            </a:r>
            <a:r>
              <a:rPr lang="zh-CN" altLang="en-US" sz="2400" dirty="0">
                <a:solidFill>
                  <a:srgbClr val="993300"/>
                </a:solidFill>
              </a:rPr>
              <a:t>在进行关系运算时，如果声明的关系是</a:t>
            </a:r>
            <a:r>
              <a:rPr lang="zh-CN" altLang="en-US" sz="2400" dirty="0">
                <a:solidFill>
                  <a:srgbClr val="0066FF"/>
                </a:solidFill>
              </a:rPr>
              <a:t>假的(false)，	则返回值是0</a:t>
            </a:r>
            <a:r>
              <a:rPr lang="zh-CN" altLang="en-US" sz="2400" dirty="0">
                <a:solidFill>
                  <a:srgbClr val="993300"/>
                </a:solidFill>
              </a:rPr>
              <a:t>，如果声明的关系是</a:t>
            </a:r>
            <a:r>
              <a:rPr lang="zh-CN" altLang="en-US" sz="2400" dirty="0">
                <a:solidFill>
                  <a:srgbClr val="0066FF"/>
                </a:solidFill>
              </a:rPr>
              <a:t>真的(true)，则返回	值是1</a:t>
            </a:r>
            <a:r>
              <a:rPr lang="zh-CN" altLang="en-US" sz="2400" dirty="0">
                <a:solidFill>
                  <a:srgbClr val="993300"/>
                </a:solidFill>
              </a:rPr>
              <a:t>，如下例：</a:t>
            </a:r>
          </a:p>
          <a:p>
            <a:pPr>
              <a:lnSpc>
                <a:spcPct val="90000"/>
              </a:lnSpc>
              <a:buFontTx/>
              <a:buNone/>
            </a:pPr>
            <a:r>
              <a:rPr lang="zh-CN" altLang="en-US" sz="2400" dirty="0">
                <a:solidFill>
                  <a:srgbClr val="993300"/>
                </a:solidFill>
              </a:rPr>
              <a:t>		a = 7&gt;9；	//因为7不大于9，所以7&gt;9是假的，所以			//返回值是0，即a结果为0</a:t>
            </a:r>
          </a:p>
          <a:p>
            <a:pPr>
              <a:lnSpc>
                <a:spcPct val="90000"/>
              </a:lnSpc>
              <a:buFontTx/>
              <a:buNone/>
            </a:pPr>
            <a:r>
              <a:rPr lang="zh-CN" altLang="en-US" sz="2400" dirty="0">
                <a:solidFill>
                  <a:srgbClr val="0066FF"/>
                </a:solidFill>
              </a:rPr>
              <a:t>注：	</a:t>
            </a:r>
            <a:r>
              <a:rPr lang="zh-CN" altLang="en-US" sz="2400" dirty="0">
                <a:solidFill>
                  <a:srgbClr val="993300"/>
                </a:solidFill>
              </a:rPr>
              <a:t>所有的关系运算符有着相同的优先级别。关系运算符	的优先级别低于算术运算符的优先级别。</a:t>
            </a:r>
          </a:p>
        </p:txBody>
      </p:sp>
      <p:sp>
        <p:nvSpPr>
          <p:cNvPr id="4" name="灯片编号占位符 5"/>
          <p:cNvSpPr>
            <a:spLocks noGrp="1"/>
          </p:cNvSpPr>
          <p:nvPr>
            <p:ph type="sldNum" sz="quarter" idx="12"/>
          </p:nvPr>
        </p:nvSpPr>
        <p:spPr/>
        <p:txBody>
          <a:bodyPr/>
          <a:lstStyle/>
          <a:p>
            <a:fld id="{80788E57-7574-437B-B10B-BE21253B8CA5}" type="slidenum">
              <a:rPr lang="zh-CN" altLang="en-US"/>
              <a:pPr/>
              <a:t>36</a:t>
            </a:fld>
            <a:endParaRPr lang="en-US" altLang="zh-CN" dirty="0"/>
          </a:p>
        </p:txBody>
      </p:sp>
      <p:sp>
        <p:nvSpPr>
          <p:cNvPr id="2" name="日期占位符 1"/>
          <p:cNvSpPr>
            <a:spLocks noGrp="1"/>
          </p:cNvSpPr>
          <p:nvPr>
            <p:ph type="dt" sz="half" idx="10"/>
          </p:nvPr>
        </p:nvSpPr>
        <p:spPr/>
        <p:txBody>
          <a:bodyPr/>
          <a:lstStyle/>
          <a:p>
            <a:fld id="{EB0DE72E-153A-4F20-BFF4-AB8F16F42A78}"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fade">
                                      <p:cBhvr>
                                        <p:cTn id="7" dur="500"/>
                                        <p:tgtEl>
                                          <p:spTgt spid="35842">
                                            <p:txEl>
                                              <p:pRg st="0" end="0"/>
                                            </p:txEl>
                                          </p:spTgt>
                                        </p:tgtEl>
                                      </p:cBhvr>
                                    </p:animEffect>
                                    <p:anim calcmode="lin" valueType="num">
                                      <p:cBhvr>
                                        <p:cTn id="8"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584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Effect transition="in" filter="fade">
                                      <p:cBhvr>
                                        <p:cTn id="13" dur="500"/>
                                        <p:tgtEl>
                                          <p:spTgt spid="35842">
                                            <p:txEl>
                                              <p:pRg st="1" end="1"/>
                                            </p:txEl>
                                          </p:spTgt>
                                        </p:tgtEl>
                                      </p:cBhvr>
                                    </p:animEffect>
                                    <p:anim calcmode="lin" valueType="num">
                                      <p:cBhvr>
                                        <p:cTn id="14"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584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5842">
                                            <p:txEl>
                                              <p:pRg st="2" end="2"/>
                                            </p:txEl>
                                          </p:spTgt>
                                        </p:tgtEl>
                                        <p:attrNameLst>
                                          <p:attrName>style.visibility</p:attrName>
                                        </p:attrNameLst>
                                      </p:cBhvr>
                                      <p:to>
                                        <p:strVal val="visible"/>
                                      </p:to>
                                    </p:set>
                                    <p:animEffect transition="in" filter="fade">
                                      <p:cBhvr>
                                        <p:cTn id="19" dur="500"/>
                                        <p:tgtEl>
                                          <p:spTgt spid="35842">
                                            <p:txEl>
                                              <p:pRg st="2" end="2"/>
                                            </p:txEl>
                                          </p:spTgt>
                                        </p:tgtEl>
                                      </p:cBhvr>
                                    </p:animEffect>
                                    <p:anim calcmode="lin" valueType="num">
                                      <p:cBhvr>
                                        <p:cTn id="20"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584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5842">
                                            <p:txEl>
                                              <p:pRg st="3" end="3"/>
                                            </p:txEl>
                                          </p:spTgt>
                                        </p:tgtEl>
                                        <p:attrNameLst>
                                          <p:attrName>style.visibility</p:attrName>
                                        </p:attrNameLst>
                                      </p:cBhvr>
                                      <p:to>
                                        <p:strVal val="visible"/>
                                      </p:to>
                                    </p:set>
                                    <p:animEffect transition="in" filter="fade">
                                      <p:cBhvr>
                                        <p:cTn id="25" dur="500"/>
                                        <p:tgtEl>
                                          <p:spTgt spid="35842">
                                            <p:txEl>
                                              <p:pRg st="3" end="3"/>
                                            </p:txEl>
                                          </p:spTgt>
                                        </p:tgtEl>
                                      </p:cBhvr>
                                    </p:animEffect>
                                    <p:anim calcmode="lin" valueType="num">
                                      <p:cBhvr>
                                        <p:cTn id="26" dur="500" fill="hold"/>
                                        <p:tgtEl>
                                          <p:spTgt spid="3584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584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5842">
                                            <p:txEl>
                                              <p:pRg st="4" end="4"/>
                                            </p:txEl>
                                          </p:spTgt>
                                        </p:tgtEl>
                                        <p:attrNameLst>
                                          <p:attrName>style.visibility</p:attrName>
                                        </p:attrNameLst>
                                      </p:cBhvr>
                                      <p:to>
                                        <p:strVal val="visible"/>
                                      </p:to>
                                    </p:set>
                                    <p:animEffect transition="in" filter="fade">
                                      <p:cBhvr>
                                        <p:cTn id="31" dur="500"/>
                                        <p:tgtEl>
                                          <p:spTgt spid="35842">
                                            <p:txEl>
                                              <p:pRg st="4" end="4"/>
                                            </p:txEl>
                                          </p:spTgt>
                                        </p:tgtEl>
                                      </p:cBhvr>
                                    </p:animEffect>
                                    <p:anim calcmode="lin" valueType="num">
                                      <p:cBhvr>
                                        <p:cTn id="32" dur="500" fill="hold"/>
                                        <p:tgtEl>
                                          <p:spTgt spid="3584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584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5842">
                                            <p:txEl>
                                              <p:pRg st="5" end="5"/>
                                            </p:txEl>
                                          </p:spTgt>
                                        </p:tgtEl>
                                        <p:attrNameLst>
                                          <p:attrName>style.visibility</p:attrName>
                                        </p:attrNameLst>
                                      </p:cBhvr>
                                      <p:to>
                                        <p:strVal val="visible"/>
                                      </p:to>
                                    </p:set>
                                    <p:animEffect transition="in" filter="fade">
                                      <p:cBhvr>
                                        <p:cTn id="37" dur="500"/>
                                        <p:tgtEl>
                                          <p:spTgt spid="35842">
                                            <p:txEl>
                                              <p:pRg st="5" end="5"/>
                                            </p:txEl>
                                          </p:spTgt>
                                        </p:tgtEl>
                                      </p:cBhvr>
                                    </p:animEffect>
                                    <p:anim calcmode="lin" valueType="num">
                                      <p:cBhvr>
                                        <p:cTn id="38" dur="500" fill="hold"/>
                                        <p:tgtEl>
                                          <p:spTgt spid="35842">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584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5842">
                                            <p:txEl>
                                              <p:pRg st="6" end="6"/>
                                            </p:txEl>
                                          </p:spTgt>
                                        </p:tgtEl>
                                        <p:attrNameLst>
                                          <p:attrName>style.visibility</p:attrName>
                                        </p:attrNameLst>
                                      </p:cBhvr>
                                      <p:to>
                                        <p:strVal val="visible"/>
                                      </p:to>
                                    </p:set>
                                    <p:animEffect transition="in" filter="fade">
                                      <p:cBhvr>
                                        <p:cTn id="43" dur="500"/>
                                        <p:tgtEl>
                                          <p:spTgt spid="35842">
                                            <p:txEl>
                                              <p:pRg st="6" end="6"/>
                                            </p:txEl>
                                          </p:spTgt>
                                        </p:tgtEl>
                                      </p:cBhvr>
                                    </p:animEffect>
                                    <p:anim calcmode="lin" valueType="num">
                                      <p:cBhvr>
                                        <p:cTn id="44" dur="500" fill="hold"/>
                                        <p:tgtEl>
                                          <p:spTgt spid="35842">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5842">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5842">
                                            <p:txEl>
                                              <p:pRg st="7" end="7"/>
                                            </p:txEl>
                                          </p:spTgt>
                                        </p:tgtEl>
                                        <p:attrNameLst>
                                          <p:attrName>style.visibility</p:attrName>
                                        </p:attrNameLst>
                                      </p:cBhvr>
                                      <p:to>
                                        <p:strVal val="visible"/>
                                      </p:to>
                                    </p:set>
                                    <p:animEffect transition="in" filter="fade">
                                      <p:cBhvr>
                                        <p:cTn id="49" dur="500"/>
                                        <p:tgtEl>
                                          <p:spTgt spid="35842">
                                            <p:txEl>
                                              <p:pRg st="7" end="7"/>
                                            </p:txEl>
                                          </p:spTgt>
                                        </p:tgtEl>
                                      </p:cBhvr>
                                    </p:animEffect>
                                    <p:anim calcmode="lin" valueType="num">
                                      <p:cBhvr>
                                        <p:cTn id="50" dur="500" fill="hold"/>
                                        <p:tgtEl>
                                          <p:spTgt spid="35842">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5842">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5842">
                                            <p:txEl>
                                              <p:pRg st="8" end="8"/>
                                            </p:txEl>
                                          </p:spTgt>
                                        </p:tgtEl>
                                        <p:attrNameLst>
                                          <p:attrName>style.visibility</p:attrName>
                                        </p:attrNameLst>
                                      </p:cBhvr>
                                      <p:to>
                                        <p:strVal val="visible"/>
                                      </p:to>
                                    </p:set>
                                    <p:animEffect transition="in" filter="fade">
                                      <p:cBhvr>
                                        <p:cTn id="55" dur="500"/>
                                        <p:tgtEl>
                                          <p:spTgt spid="35842">
                                            <p:txEl>
                                              <p:pRg st="8" end="8"/>
                                            </p:txEl>
                                          </p:spTgt>
                                        </p:tgtEl>
                                      </p:cBhvr>
                                    </p:animEffect>
                                    <p:anim calcmode="lin" valueType="num">
                                      <p:cBhvr>
                                        <p:cTn id="56" dur="500" fill="hold"/>
                                        <p:tgtEl>
                                          <p:spTgt spid="35842">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584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457200" y="1127125"/>
            <a:ext cx="8229600" cy="5543550"/>
          </a:xfrm>
        </p:spPr>
        <p:txBody>
          <a:bodyPr>
            <a:normAutofit lnSpcReduction="10000"/>
          </a:bodyPr>
          <a:lstStyle/>
          <a:p>
            <a:pPr>
              <a:buSzPct val="100000"/>
              <a:buFont typeface="Wingdings" panose="05000000000000000000" pitchFamily="2" charset="2"/>
              <a:buChar char="n"/>
            </a:pPr>
            <a:r>
              <a:rPr lang="zh-CN" altLang="en-US" sz="2400" dirty="0">
                <a:solidFill>
                  <a:schemeClr val="bg1"/>
                </a:solidFill>
              </a:rPr>
              <a:t>等式运算符</a:t>
            </a:r>
          </a:p>
          <a:p>
            <a:pPr>
              <a:buFontTx/>
              <a:buNone/>
            </a:pPr>
            <a:r>
              <a:rPr lang="zh-CN" altLang="en-US" sz="2400" dirty="0">
                <a:solidFill>
                  <a:srgbClr val="0066FF"/>
                </a:solidFill>
              </a:rPr>
              <a:t>	</a:t>
            </a:r>
            <a:r>
              <a:rPr lang="zh-CN" altLang="en-US" sz="2400" dirty="0">
                <a:solidFill>
                  <a:srgbClr val="993300"/>
                </a:solidFill>
              </a:rPr>
              <a:t>在Verilog HDL有四种等式运算符，在此介绍前两种:</a:t>
            </a:r>
          </a:p>
          <a:p>
            <a:pPr>
              <a:buFontTx/>
              <a:buNone/>
            </a:pPr>
            <a:r>
              <a:rPr lang="zh-CN" altLang="en-US" sz="2400" dirty="0">
                <a:solidFill>
                  <a:srgbClr val="0066FF"/>
                </a:solidFill>
              </a:rPr>
              <a:t>		1)==	(等于)  </a:t>
            </a:r>
          </a:p>
          <a:p>
            <a:pPr>
              <a:buFontTx/>
              <a:buNone/>
            </a:pPr>
            <a:r>
              <a:rPr lang="zh-CN" altLang="en-US" sz="2400" dirty="0">
                <a:solidFill>
                  <a:srgbClr val="0066FF"/>
                </a:solidFill>
              </a:rPr>
              <a:t>		2)!=	(不等于)</a:t>
            </a:r>
          </a:p>
          <a:p>
            <a:pPr>
              <a:buFontTx/>
              <a:buNone/>
            </a:pPr>
            <a:r>
              <a:rPr lang="zh-CN" altLang="en-US" sz="2400" dirty="0">
                <a:solidFill>
                  <a:srgbClr val="0066FF"/>
                </a:solidFill>
              </a:rPr>
              <a:t>		3)===	(等于)</a:t>
            </a:r>
          </a:p>
          <a:p>
            <a:pPr>
              <a:buFontTx/>
              <a:buNone/>
            </a:pPr>
            <a:r>
              <a:rPr lang="zh-CN" altLang="en-US" sz="2400" dirty="0">
                <a:solidFill>
                  <a:srgbClr val="0066FF"/>
                </a:solidFill>
              </a:rPr>
              <a:t>		4)!==	 (不等于)</a:t>
            </a:r>
          </a:p>
          <a:p>
            <a:pPr>
              <a:buFontTx/>
              <a:buNone/>
            </a:pPr>
            <a:r>
              <a:rPr lang="zh-CN" altLang="en-US" sz="2400" b="1" dirty="0">
                <a:solidFill>
                  <a:srgbClr val="FF0000"/>
                </a:solidFill>
              </a:rPr>
              <a:t>注意：</a:t>
            </a:r>
            <a:r>
              <a:rPr lang="zh-CN" altLang="en-US" sz="2400" b="1" dirty="0">
                <a:solidFill>
                  <a:srgbClr val="0066FF"/>
                </a:solidFill>
              </a:rPr>
              <a:t>求反号与等号、等号与等号之间不能有空格</a:t>
            </a:r>
          </a:p>
          <a:p>
            <a:pPr>
              <a:buFontTx/>
              <a:buNone/>
            </a:pPr>
            <a:r>
              <a:rPr lang="zh-CN" altLang="en-US" sz="2400" dirty="0">
                <a:solidFill>
                  <a:srgbClr val="993300"/>
                </a:solidFill>
              </a:rPr>
              <a:t>	这四个运算符都是二目运算符,要求有两个操作数。"=="和"!="又称为逻辑等式运算符。其结果由两个操作数的值决定。</a:t>
            </a:r>
          </a:p>
          <a:p>
            <a:pPr>
              <a:buFontTx/>
              <a:buNone/>
            </a:pPr>
            <a:r>
              <a:rPr lang="zh-CN" altLang="en-US" sz="2400" dirty="0">
                <a:solidFill>
                  <a:srgbClr val="FFFFFF"/>
                </a:solidFill>
              </a:rPr>
              <a:t>例：</a:t>
            </a:r>
            <a:r>
              <a:rPr lang="zh-CN" altLang="en-US" sz="2400" dirty="0">
                <a:solidFill>
                  <a:srgbClr val="993300"/>
                </a:solidFill>
              </a:rPr>
              <a:t>a=（7==8）；	//7不等于8，所以7==8是假的，返回值			//为0，即a结果为0；</a:t>
            </a:r>
          </a:p>
        </p:txBody>
      </p:sp>
      <p:sp>
        <p:nvSpPr>
          <p:cNvPr id="4" name="灯片编号占位符 5"/>
          <p:cNvSpPr>
            <a:spLocks noGrp="1"/>
          </p:cNvSpPr>
          <p:nvPr>
            <p:ph type="sldNum" sz="quarter" idx="12"/>
          </p:nvPr>
        </p:nvSpPr>
        <p:spPr/>
        <p:txBody>
          <a:bodyPr/>
          <a:lstStyle/>
          <a:p>
            <a:fld id="{D64D2218-074E-4FFE-9B96-A73DC23518F4}" type="slidenum">
              <a:rPr lang="zh-CN" altLang="en-US"/>
              <a:pPr/>
              <a:t>37</a:t>
            </a:fld>
            <a:endParaRPr lang="en-US" altLang="zh-CN" dirty="0"/>
          </a:p>
        </p:txBody>
      </p:sp>
      <p:sp>
        <p:nvSpPr>
          <p:cNvPr id="2" name="日期占位符 1"/>
          <p:cNvSpPr>
            <a:spLocks noGrp="1"/>
          </p:cNvSpPr>
          <p:nvPr>
            <p:ph type="dt" sz="half" idx="10"/>
          </p:nvPr>
        </p:nvSpPr>
        <p:spPr/>
        <p:txBody>
          <a:bodyPr/>
          <a:lstStyle/>
          <a:p>
            <a:fld id="{2CD49ED8-6315-456C-A2B0-1F52E79B73BF}"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fade">
                                      <p:cBhvr>
                                        <p:cTn id="7" dur="500"/>
                                        <p:tgtEl>
                                          <p:spTgt spid="36866">
                                            <p:txEl>
                                              <p:pRg st="0" end="0"/>
                                            </p:txEl>
                                          </p:spTgt>
                                        </p:tgtEl>
                                      </p:cBhvr>
                                    </p:animEffect>
                                    <p:anim calcmode="lin" valueType="num">
                                      <p:cBhvr>
                                        <p:cTn id="8" dur="500" fill="hold"/>
                                        <p:tgtEl>
                                          <p:spTgt spid="3686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686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Effect transition="in" filter="fade">
                                      <p:cBhvr>
                                        <p:cTn id="13" dur="500"/>
                                        <p:tgtEl>
                                          <p:spTgt spid="36866">
                                            <p:txEl>
                                              <p:pRg st="1" end="1"/>
                                            </p:txEl>
                                          </p:spTgt>
                                        </p:tgtEl>
                                      </p:cBhvr>
                                    </p:animEffect>
                                    <p:anim calcmode="lin" valueType="num">
                                      <p:cBhvr>
                                        <p:cTn id="14"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686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Effect transition="in" filter="fade">
                                      <p:cBhvr>
                                        <p:cTn id="19" dur="500"/>
                                        <p:tgtEl>
                                          <p:spTgt spid="36866">
                                            <p:txEl>
                                              <p:pRg st="2" end="2"/>
                                            </p:txEl>
                                          </p:spTgt>
                                        </p:tgtEl>
                                      </p:cBhvr>
                                    </p:animEffect>
                                    <p:anim calcmode="lin" valueType="num">
                                      <p:cBhvr>
                                        <p:cTn id="20"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686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6866">
                                            <p:txEl>
                                              <p:pRg st="3" end="3"/>
                                            </p:txEl>
                                          </p:spTgt>
                                        </p:tgtEl>
                                        <p:attrNameLst>
                                          <p:attrName>style.visibility</p:attrName>
                                        </p:attrNameLst>
                                      </p:cBhvr>
                                      <p:to>
                                        <p:strVal val="visible"/>
                                      </p:to>
                                    </p:set>
                                    <p:animEffect transition="in" filter="fade">
                                      <p:cBhvr>
                                        <p:cTn id="25" dur="500"/>
                                        <p:tgtEl>
                                          <p:spTgt spid="36866">
                                            <p:txEl>
                                              <p:pRg st="3" end="3"/>
                                            </p:txEl>
                                          </p:spTgt>
                                        </p:tgtEl>
                                      </p:cBhvr>
                                    </p:animEffect>
                                    <p:anim calcmode="lin" valueType="num">
                                      <p:cBhvr>
                                        <p:cTn id="26"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686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6866">
                                            <p:txEl>
                                              <p:pRg st="4" end="4"/>
                                            </p:txEl>
                                          </p:spTgt>
                                        </p:tgtEl>
                                        <p:attrNameLst>
                                          <p:attrName>style.visibility</p:attrName>
                                        </p:attrNameLst>
                                      </p:cBhvr>
                                      <p:to>
                                        <p:strVal val="visible"/>
                                      </p:to>
                                    </p:set>
                                    <p:animEffect transition="in" filter="fade">
                                      <p:cBhvr>
                                        <p:cTn id="31" dur="500"/>
                                        <p:tgtEl>
                                          <p:spTgt spid="36866">
                                            <p:txEl>
                                              <p:pRg st="4" end="4"/>
                                            </p:txEl>
                                          </p:spTgt>
                                        </p:tgtEl>
                                      </p:cBhvr>
                                    </p:animEffect>
                                    <p:anim calcmode="lin" valueType="num">
                                      <p:cBhvr>
                                        <p:cTn id="32"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686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6866">
                                            <p:txEl>
                                              <p:pRg st="5" end="5"/>
                                            </p:txEl>
                                          </p:spTgt>
                                        </p:tgtEl>
                                        <p:attrNameLst>
                                          <p:attrName>style.visibility</p:attrName>
                                        </p:attrNameLst>
                                      </p:cBhvr>
                                      <p:to>
                                        <p:strVal val="visible"/>
                                      </p:to>
                                    </p:set>
                                    <p:animEffect transition="in" filter="fade">
                                      <p:cBhvr>
                                        <p:cTn id="37" dur="500"/>
                                        <p:tgtEl>
                                          <p:spTgt spid="36866">
                                            <p:txEl>
                                              <p:pRg st="5" end="5"/>
                                            </p:txEl>
                                          </p:spTgt>
                                        </p:tgtEl>
                                      </p:cBhvr>
                                    </p:animEffect>
                                    <p:anim calcmode="lin" valueType="num">
                                      <p:cBhvr>
                                        <p:cTn id="38"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6866">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6866">
                                            <p:txEl>
                                              <p:pRg st="6" end="6"/>
                                            </p:txEl>
                                          </p:spTgt>
                                        </p:tgtEl>
                                        <p:attrNameLst>
                                          <p:attrName>style.visibility</p:attrName>
                                        </p:attrNameLst>
                                      </p:cBhvr>
                                      <p:to>
                                        <p:strVal val="visible"/>
                                      </p:to>
                                    </p:set>
                                    <p:animEffect transition="in" filter="fade">
                                      <p:cBhvr>
                                        <p:cTn id="43" dur="500"/>
                                        <p:tgtEl>
                                          <p:spTgt spid="36866">
                                            <p:txEl>
                                              <p:pRg st="6" end="6"/>
                                            </p:txEl>
                                          </p:spTgt>
                                        </p:tgtEl>
                                      </p:cBhvr>
                                    </p:animEffect>
                                    <p:anim calcmode="lin" valueType="num">
                                      <p:cBhvr>
                                        <p:cTn id="44" dur="500" fill="hold"/>
                                        <p:tgtEl>
                                          <p:spTgt spid="36866">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6866">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6866">
                                            <p:txEl>
                                              <p:pRg st="7" end="7"/>
                                            </p:txEl>
                                          </p:spTgt>
                                        </p:tgtEl>
                                        <p:attrNameLst>
                                          <p:attrName>style.visibility</p:attrName>
                                        </p:attrNameLst>
                                      </p:cBhvr>
                                      <p:to>
                                        <p:strVal val="visible"/>
                                      </p:to>
                                    </p:set>
                                    <p:animEffect transition="in" filter="fade">
                                      <p:cBhvr>
                                        <p:cTn id="49" dur="500"/>
                                        <p:tgtEl>
                                          <p:spTgt spid="36866">
                                            <p:txEl>
                                              <p:pRg st="7" end="7"/>
                                            </p:txEl>
                                          </p:spTgt>
                                        </p:tgtEl>
                                      </p:cBhvr>
                                    </p:animEffect>
                                    <p:anim calcmode="lin" valueType="num">
                                      <p:cBhvr>
                                        <p:cTn id="50" dur="500" fill="hold"/>
                                        <p:tgtEl>
                                          <p:spTgt spid="36866">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6866">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6866">
                                            <p:txEl>
                                              <p:pRg st="8" end="8"/>
                                            </p:txEl>
                                          </p:spTgt>
                                        </p:tgtEl>
                                        <p:attrNameLst>
                                          <p:attrName>style.visibility</p:attrName>
                                        </p:attrNameLst>
                                      </p:cBhvr>
                                      <p:to>
                                        <p:strVal val="visible"/>
                                      </p:to>
                                    </p:set>
                                    <p:animEffect transition="in" filter="fade">
                                      <p:cBhvr>
                                        <p:cTn id="55" dur="500"/>
                                        <p:tgtEl>
                                          <p:spTgt spid="36866">
                                            <p:txEl>
                                              <p:pRg st="8" end="8"/>
                                            </p:txEl>
                                          </p:spTgt>
                                        </p:tgtEl>
                                      </p:cBhvr>
                                    </p:animEffect>
                                    <p:anim calcmode="lin" valueType="num">
                                      <p:cBhvr>
                                        <p:cTn id="56" dur="500" fill="hold"/>
                                        <p:tgtEl>
                                          <p:spTgt spid="36866">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686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457200" y="1125538"/>
            <a:ext cx="8229600" cy="5000625"/>
          </a:xfrm>
        </p:spPr>
        <p:txBody>
          <a:bodyPr>
            <a:normAutofit lnSpcReduction="10000"/>
          </a:bodyPr>
          <a:lstStyle/>
          <a:p>
            <a:pPr>
              <a:buSzPct val="100000"/>
              <a:buFont typeface="Wingdings" panose="05000000000000000000" pitchFamily="2" charset="2"/>
              <a:buChar char="n"/>
            </a:pPr>
            <a:r>
              <a:rPr lang="zh-CN" altLang="en-US" sz="2400" dirty="0">
                <a:solidFill>
                  <a:schemeClr val="bg1"/>
                </a:solidFill>
              </a:rPr>
              <a:t>移位运算符</a:t>
            </a:r>
          </a:p>
          <a:p>
            <a:pPr>
              <a:buFontTx/>
              <a:buNone/>
            </a:pPr>
            <a:r>
              <a:rPr lang="zh-CN" altLang="en-US" sz="2400" dirty="0">
                <a:solidFill>
                  <a:srgbClr val="993300"/>
                </a:solidFill>
              </a:rPr>
              <a:t>	在Verilog HDL中有两种移位运算符：</a:t>
            </a:r>
          </a:p>
          <a:p>
            <a:pPr>
              <a:buFontTx/>
              <a:buNone/>
            </a:pPr>
            <a:r>
              <a:rPr lang="zh-CN" altLang="en-US" sz="2400" dirty="0">
                <a:solidFill>
                  <a:srgbClr val="993300"/>
                </a:solidFill>
              </a:rPr>
              <a:t>	</a:t>
            </a:r>
            <a:r>
              <a:rPr lang="zh-CN" altLang="en-US" sz="2400" dirty="0">
                <a:solidFill>
                  <a:srgbClr val="0066FF"/>
                </a:solidFill>
              </a:rPr>
              <a:t>	&lt;&lt; (左移位运算符) </a:t>
            </a:r>
          </a:p>
          <a:p>
            <a:pPr>
              <a:buFontTx/>
              <a:buNone/>
            </a:pPr>
            <a:r>
              <a:rPr lang="zh-CN" altLang="en-US" sz="2400" dirty="0">
                <a:solidFill>
                  <a:srgbClr val="0066FF"/>
                </a:solidFill>
              </a:rPr>
              <a:t>		&gt;&gt; (右移位运算符)</a:t>
            </a:r>
          </a:p>
          <a:p>
            <a:pPr>
              <a:buFontTx/>
              <a:buNone/>
            </a:pPr>
            <a:r>
              <a:rPr lang="zh-CN" altLang="en-US" sz="2400" dirty="0">
                <a:solidFill>
                  <a:srgbClr val="993300"/>
                </a:solidFill>
              </a:rPr>
              <a:t>	其使用方法如：</a:t>
            </a:r>
            <a:r>
              <a:rPr lang="zh-CN" altLang="en-US" sz="2400" dirty="0">
                <a:solidFill>
                  <a:srgbClr val="0066FF"/>
                </a:solidFill>
              </a:rPr>
              <a:t> a &gt;&gt; n  或  a &lt;&lt; n</a:t>
            </a:r>
          </a:p>
          <a:p>
            <a:pPr>
              <a:buFontTx/>
              <a:buNone/>
            </a:pPr>
            <a:r>
              <a:rPr lang="zh-CN" altLang="en-US" sz="2400" dirty="0">
                <a:solidFill>
                  <a:srgbClr val="0066FF"/>
                </a:solidFill>
              </a:rPr>
              <a:t>	</a:t>
            </a:r>
            <a:r>
              <a:rPr lang="zh-CN" altLang="en-US" sz="2400" dirty="0">
                <a:solidFill>
                  <a:srgbClr val="993300"/>
                </a:solidFill>
              </a:rPr>
              <a:t>a代表要进行移位的操作数，n代表要移几位。</a:t>
            </a:r>
            <a:r>
              <a:rPr lang="zh-CN" altLang="en-US" sz="2400" dirty="0">
                <a:solidFill>
                  <a:srgbClr val="0066FF"/>
                </a:solidFill>
              </a:rPr>
              <a:t>这两种移位运算都用0来填补移出的空位。</a:t>
            </a:r>
          </a:p>
          <a:p>
            <a:pPr>
              <a:buFontTx/>
              <a:buNone/>
            </a:pPr>
            <a:endParaRPr lang="zh-CN" altLang="en-US" sz="2400" dirty="0">
              <a:solidFill>
                <a:srgbClr val="0066FF"/>
              </a:solidFill>
            </a:endParaRPr>
          </a:p>
          <a:p>
            <a:pPr>
              <a:buFontTx/>
              <a:buNone/>
            </a:pPr>
            <a:r>
              <a:rPr lang="zh-CN" altLang="en-US" sz="2400" dirty="0">
                <a:solidFill>
                  <a:srgbClr val="0066FF"/>
                </a:solidFill>
              </a:rPr>
              <a:t>例：	4’b1001&lt;&lt;1 = 5’b10010;   4’b1001&lt;&lt;2 = </a:t>
            </a:r>
            <a:r>
              <a:rPr lang="zh-CN" altLang="en-US" sz="2400" dirty="0">
                <a:solidFill>
                  <a:schemeClr val="bg1"/>
                </a:solidFill>
              </a:rPr>
              <a:t>6’b100100;</a:t>
            </a:r>
          </a:p>
          <a:p>
            <a:pPr>
              <a:buFontTx/>
              <a:buNone/>
            </a:pPr>
            <a:r>
              <a:rPr lang="zh-CN" altLang="en-US" sz="2400" dirty="0">
                <a:solidFill>
                  <a:srgbClr val="0066FF"/>
                </a:solidFill>
              </a:rPr>
              <a:t>		4’b1001&gt;&gt;1 = 4’b0100;  4’b1001&gt;&gt;4 = </a:t>
            </a:r>
            <a:r>
              <a:rPr lang="zh-CN" altLang="en-US" sz="2400" dirty="0">
                <a:solidFill>
                  <a:schemeClr val="bg1"/>
                </a:solidFill>
              </a:rPr>
              <a:t>4’b0000;</a:t>
            </a:r>
          </a:p>
        </p:txBody>
      </p:sp>
      <p:sp>
        <p:nvSpPr>
          <p:cNvPr id="4" name="灯片编号占位符 5"/>
          <p:cNvSpPr>
            <a:spLocks noGrp="1"/>
          </p:cNvSpPr>
          <p:nvPr>
            <p:ph type="sldNum" sz="quarter" idx="12"/>
          </p:nvPr>
        </p:nvSpPr>
        <p:spPr/>
        <p:txBody>
          <a:bodyPr/>
          <a:lstStyle/>
          <a:p>
            <a:fld id="{27DCD006-C6BF-40A7-89DA-7A6A9ECA4ED9}" type="slidenum">
              <a:rPr lang="zh-CN" altLang="en-US"/>
              <a:pPr/>
              <a:t>38</a:t>
            </a:fld>
            <a:endParaRPr lang="en-US" altLang="zh-CN" dirty="0"/>
          </a:p>
        </p:txBody>
      </p:sp>
      <p:sp>
        <p:nvSpPr>
          <p:cNvPr id="2" name="日期占位符 1"/>
          <p:cNvSpPr>
            <a:spLocks noGrp="1"/>
          </p:cNvSpPr>
          <p:nvPr>
            <p:ph type="dt" sz="half" idx="10"/>
          </p:nvPr>
        </p:nvSpPr>
        <p:spPr/>
        <p:txBody>
          <a:bodyPr/>
          <a:lstStyle/>
          <a:p>
            <a:fld id="{96210DD4-F050-4DFA-8BD1-C87B434D2E58}"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anim calcmode="lin" valueType="num">
                                      <p:cBhvr>
                                        <p:cTn id="8"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789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Effect transition="in" filter="fade">
                                      <p:cBhvr>
                                        <p:cTn id="13" dur="500"/>
                                        <p:tgtEl>
                                          <p:spTgt spid="37890">
                                            <p:txEl>
                                              <p:pRg st="1" end="1"/>
                                            </p:txEl>
                                          </p:spTgt>
                                        </p:tgtEl>
                                      </p:cBhvr>
                                    </p:animEffect>
                                    <p:anim calcmode="lin" valueType="num">
                                      <p:cBhvr>
                                        <p:cTn id="14"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789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animEffect transition="in" filter="fade">
                                      <p:cBhvr>
                                        <p:cTn id="19" dur="500"/>
                                        <p:tgtEl>
                                          <p:spTgt spid="37890">
                                            <p:txEl>
                                              <p:pRg st="2" end="2"/>
                                            </p:txEl>
                                          </p:spTgt>
                                        </p:tgtEl>
                                      </p:cBhvr>
                                    </p:animEffect>
                                    <p:anim calcmode="lin" valueType="num">
                                      <p:cBhvr>
                                        <p:cTn id="20"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789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7890">
                                            <p:txEl>
                                              <p:pRg st="3" end="3"/>
                                            </p:txEl>
                                          </p:spTgt>
                                        </p:tgtEl>
                                        <p:attrNameLst>
                                          <p:attrName>style.visibility</p:attrName>
                                        </p:attrNameLst>
                                      </p:cBhvr>
                                      <p:to>
                                        <p:strVal val="visible"/>
                                      </p:to>
                                    </p:set>
                                    <p:animEffect transition="in" filter="fade">
                                      <p:cBhvr>
                                        <p:cTn id="25" dur="500"/>
                                        <p:tgtEl>
                                          <p:spTgt spid="37890">
                                            <p:txEl>
                                              <p:pRg st="3" end="3"/>
                                            </p:txEl>
                                          </p:spTgt>
                                        </p:tgtEl>
                                      </p:cBhvr>
                                    </p:animEffect>
                                    <p:anim calcmode="lin" valueType="num">
                                      <p:cBhvr>
                                        <p:cTn id="26"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789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7890">
                                            <p:txEl>
                                              <p:pRg st="4" end="4"/>
                                            </p:txEl>
                                          </p:spTgt>
                                        </p:tgtEl>
                                        <p:attrNameLst>
                                          <p:attrName>style.visibility</p:attrName>
                                        </p:attrNameLst>
                                      </p:cBhvr>
                                      <p:to>
                                        <p:strVal val="visible"/>
                                      </p:to>
                                    </p:set>
                                    <p:animEffect transition="in" filter="fade">
                                      <p:cBhvr>
                                        <p:cTn id="31" dur="500"/>
                                        <p:tgtEl>
                                          <p:spTgt spid="37890">
                                            <p:txEl>
                                              <p:pRg st="4" end="4"/>
                                            </p:txEl>
                                          </p:spTgt>
                                        </p:tgtEl>
                                      </p:cBhvr>
                                    </p:animEffect>
                                    <p:anim calcmode="lin" valueType="num">
                                      <p:cBhvr>
                                        <p:cTn id="32"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789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7890">
                                            <p:txEl>
                                              <p:pRg st="5" end="5"/>
                                            </p:txEl>
                                          </p:spTgt>
                                        </p:tgtEl>
                                        <p:attrNameLst>
                                          <p:attrName>style.visibility</p:attrName>
                                        </p:attrNameLst>
                                      </p:cBhvr>
                                      <p:to>
                                        <p:strVal val="visible"/>
                                      </p:to>
                                    </p:set>
                                    <p:animEffect transition="in" filter="fade">
                                      <p:cBhvr>
                                        <p:cTn id="37" dur="500"/>
                                        <p:tgtEl>
                                          <p:spTgt spid="37890">
                                            <p:txEl>
                                              <p:pRg st="5" end="5"/>
                                            </p:txEl>
                                          </p:spTgt>
                                        </p:tgtEl>
                                      </p:cBhvr>
                                    </p:animEffect>
                                    <p:anim calcmode="lin" valueType="num">
                                      <p:cBhvr>
                                        <p:cTn id="38"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7890">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7890">
                                            <p:txEl>
                                              <p:pRg st="7" end="7"/>
                                            </p:txEl>
                                          </p:spTgt>
                                        </p:tgtEl>
                                        <p:attrNameLst>
                                          <p:attrName>style.visibility</p:attrName>
                                        </p:attrNameLst>
                                      </p:cBhvr>
                                      <p:to>
                                        <p:strVal val="visible"/>
                                      </p:to>
                                    </p:set>
                                    <p:animEffect transition="in" filter="fade">
                                      <p:cBhvr>
                                        <p:cTn id="43" dur="500"/>
                                        <p:tgtEl>
                                          <p:spTgt spid="37890">
                                            <p:txEl>
                                              <p:pRg st="7" end="7"/>
                                            </p:txEl>
                                          </p:spTgt>
                                        </p:tgtEl>
                                      </p:cBhvr>
                                    </p:animEffect>
                                    <p:anim calcmode="lin" valueType="num">
                                      <p:cBhvr>
                                        <p:cTn id="44" dur="500" fill="hold"/>
                                        <p:tgtEl>
                                          <p:spTgt spid="37890">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7890">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7890">
                                            <p:txEl>
                                              <p:pRg st="8" end="8"/>
                                            </p:txEl>
                                          </p:spTgt>
                                        </p:tgtEl>
                                        <p:attrNameLst>
                                          <p:attrName>style.visibility</p:attrName>
                                        </p:attrNameLst>
                                      </p:cBhvr>
                                      <p:to>
                                        <p:strVal val="visible"/>
                                      </p:to>
                                    </p:set>
                                    <p:animEffect transition="in" filter="fade">
                                      <p:cBhvr>
                                        <p:cTn id="49" dur="500"/>
                                        <p:tgtEl>
                                          <p:spTgt spid="37890">
                                            <p:txEl>
                                              <p:pRg st="8" end="8"/>
                                            </p:txEl>
                                          </p:spTgt>
                                        </p:tgtEl>
                                      </p:cBhvr>
                                    </p:animEffect>
                                    <p:anim calcmode="lin" valueType="num">
                                      <p:cBhvr>
                                        <p:cTn id="50" dur="500" fill="hold"/>
                                        <p:tgtEl>
                                          <p:spTgt spid="37890">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3789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457200" y="1125538"/>
            <a:ext cx="8229600" cy="5000625"/>
          </a:xfrm>
        </p:spPr>
        <p:txBody>
          <a:bodyPr/>
          <a:lstStyle/>
          <a:p>
            <a:pPr>
              <a:lnSpc>
                <a:spcPct val="80000"/>
              </a:lnSpc>
              <a:buSzPct val="100000"/>
              <a:buFont typeface="Wingdings" panose="05000000000000000000" pitchFamily="2" charset="2"/>
              <a:buChar char="n"/>
            </a:pPr>
            <a:r>
              <a:rPr lang="zh-CN" altLang="en-US" sz="2400" dirty="0">
                <a:solidFill>
                  <a:schemeClr val="bg1"/>
                </a:solidFill>
              </a:rPr>
              <a:t>位拼接运算符</a:t>
            </a:r>
          </a:p>
          <a:p>
            <a:pPr>
              <a:lnSpc>
                <a:spcPct val="80000"/>
              </a:lnSpc>
              <a:buFontTx/>
              <a:buNone/>
            </a:pPr>
            <a:r>
              <a:rPr lang="zh-CN" altLang="en-US" sz="2400" dirty="0">
                <a:solidFill>
                  <a:srgbClr val="993300"/>
                </a:solidFill>
              </a:rPr>
              <a:t>	在Verilog HDL用</a:t>
            </a:r>
            <a:r>
              <a:rPr lang="zh-CN" altLang="en-US" sz="2400" dirty="0">
                <a:solidFill>
                  <a:srgbClr val="0066FF"/>
                </a:solidFill>
              </a:rPr>
              <a:t>{}</a:t>
            </a:r>
            <a:r>
              <a:rPr lang="zh-CN" altLang="en-US" sz="2400" dirty="0">
                <a:solidFill>
                  <a:srgbClr val="993300"/>
                </a:solidFill>
              </a:rPr>
              <a:t>表示</a:t>
            </a:r>
            <a:r>
              <a:rPr lang="zh-CN" altLang="en-US" sz="2400" dirty="0">
                <a:solidFill>
                  <a:srgbClr val="0066FF"/>
                </a:solidFill>
              </a:rPr>
              <a:t>位拼接运算符</a:t>
            </a:r>
            <a:r>
              <a:rPr lang="zh-CN" altLang="en-US" sz="2400" dirty="0">
                <a:solidFill>
                  <a:srgbClr val="993300"/>
                </a:solidFill>
              </a:rPr>
              <a:t>。</a:t>
            </a:r>
            <a:r>
              <a:rPr lang="zh-CN" altLang="en-US" sz="2400" dirty="0">
                <a:solidFill>
                  <a:srgbClr val="0066FF"/>
                </a:solidFill>
              </a:rPr>
              <a:t>用这个运算符可以把两个或多个信号的某些位拼接起来进行运算操作</a:t>
            </a:r>
            <a:r>
              <a:rPr lang="zh-CN" altLang="en-US" sz="2400" dirty="0">
                <a:solidFill>
                  <a:srgbClr val="993300"/>
                </a:solidFill>
              </a:rPr>
              <a:t>。</a:t>
            </a:r>
          </a:p>
          <a:p>
            <a:pPr>
              <a:lnSpc>
                <a:spcPct val="80000"/>
              </a:lnSpc>
              <a:buFontTx/>
              <a:buNone/>
            </a:pPr>
            <a:endParaRPr lang="zh-CN" altLang="en-US" sz="2400" dirty="0">
              <a:solidFill>
                <a:srgbClr val="993300"/>
              </a:solidFill>
            </a:endParaRPr>
          </a:p>
          <a:p>
            <a:pPr>
              <a:lnSpc>
                <a:spcPct val="80000"/>
              </a:lnSpc>
              <a:buFontTx/>
              <a:buNone/>
            </a:pPr>
            <a:r>
              <a:rPr lang="zh-CN" altLang="en-US" sz="2400" dirty="0">
                <a:solidFill>
                  <a:srgbClr val="993300"/>
                </a:solidFill>
              </a:rPr>
              <a:t>格式如下：</a:t>
            </a:r>
          </a:p>
          <a:p>
            <a:pPr>
              <a:lnSpc>
                <a:spcPct val="80000"/>
              </a:lnSpc>
              <a:buFontTx/>
              <a:buNone/>
            </a:pPr>
            <a:r>
              <a:rPr lang="zh-CN" altLang="en-US" sz="2400" dirty="0">
                <a:solidFill>
                  <a:srgbClr val="993300"/>
                </a:solidFill>
              </a:rPr>
              <a:t>	</a:t>
            </a:r>
            <a:r>
              <a:rPr lang="zh-CN" altLang="en-US" sz="2400" dirty="0">
                <a:solidFill>
                  <a:srgbClr val="0066FF"/>
                </a:solidFill>
              </a:rPr>
              <a:t>{信号1的某几位，信号2的某几位，..,..,信号n的某几位}</a:t>
            </a:r>
          </a:p>
          <a:p>
            <a:pPr>
              <a:lnSpc>
                <a:spcPct val="80000"/>
              </a:lnSpc>
              <a:buFontTx/>
              <a:buNone/>
            </a:pPr>
            <a:endParaRPr lang="zh-CN" altLang="en-US" sz="2400" dirty="0">
              <a:solidFill>
                <a:srgbClr val="0066FF"/>
              </a:solidFill>
            </a:endParaRPr>
          </a:p>
          <a:p>
            <a:pPr>
              <a:lnSpc>
                <a:spcPct val="80000"/>
              </a:lnSpc>
              <a:buFontTx/>
              <a:buNone/>
            </a:pPr>
            <a:r>
              <a:rPr lang="zh-CN" altLang="en-US" sz="2400" dirty="0">
                <a:solidFill>
                  <a:srgbClr val="0066FF"/>
                </a:solidFill>
              </a:rPr>
              <a:t>总结：</a:t>
            </a:r>
            <a:r>
              <a:rPr lang="zh-CN" altLang="en-US" sz="2400" dirty="0">
                <a:solidFill>
                  <a:srgbClr val="993300"/>
                </a:solidFill>
              </a:rPr>
              <a:t>某些信号的某些位详细地列出来，</a:t>
            </a:r>
            <a:r>
              <a:rPr lang="zh-CN" altLang="en-US" sz="2400" dirty="0">
                <a:solidFill>
                  <a:srgbClr val="0066FF"/>
                </a:solidFill>
              </a:rPr>
              <a:t>中间用逗号分开</a:t>
            </a:r>
            <a:r>
              <a:rPr lang="zh-CN" altLang="en-US" sz="2400" dirty="0">
                <a:solidFill>
                  <a:srgbClr val="993300"/>
                </a:solidFill>
              </a:rPr>
              <a:t>，</a:t>
            </a:r>
            <a:r>
              <a:rPr lang="zh-CN" altLang="en-US" sz="2400" dirty="0">
                <a:solidFill>
                  <a:srgbClr val="0066FF"/>
                </a:solidFill>
              </a:rPr>
              <a:t>最后用大括号括起来</a:t>
            </a:r>
            <a:r>
              <a:rPr lang="zh-CN" altLang="en-US" sz="2400" dirty="0">
                <a:solidFill>
                  <a:srgbClr val="993300"/>
                </a:solidFill>
              </a:rPr>
              <a:t>表示一个整体信号。</a:t>
            </a:r>
          </a:p>
          <a:p>
            <a:pPr>
              <a:lnSpc>
                <a:spcPct val="80000"/>
              </a:lnSpc>
              <a:buFontTx/>
              <a:buNone/>
            </a:pPr>
            <a:endParaRPr lang="zh-CN" altLang="en-US" sz="2400" dirty="0">
              <a:solidFill>
                <a:srgbClr val="993300"/>
              </a:solidFill>
            </a:endParaRPr>
          </a:p>
          <a:p>
            <a:pPr>
              <a:lnSpc>
                <a:spcPct val="80000"/>
              </a:lnSpc>
              <a:buFontTx/>
              <a:buNone/>
            </a:pPr>
            <a:r>
              <a:rPr lang="zh-CN" altLang="en-US" sz="2400" dirty="0">
                <a:solidFill>
                  <a:srgbClr val="0066FF"/>
                </a:solidFill>
              </a:rPr>
              <a:t>例：</a:t>
            </a:r>
            <a:r>
              <a:rPr lang="zh-CN" altLang="en-US" sz="2400" dirty="0">
                <a:solidFill>
                  <a:srgbClr val="993300"/>
                </a:solidFill>
              </a:rPr>
              <a:t>a=1，b=4'b1001，c=8'b11100110，d为6位数，</a:t>
            </a:r>
          </a:p>
          <a:p>
            <a:pPr>
              <a:lnSpc>
                <a:spcPct val="80000"/>
              </a:lnSpc>
              <a:buFontTx/>
              <a:buNone/>
            </a:pPr>
            <a:r>
              <a:rPr lang="zh-CN" altLang="en-US" sz="2400" dirty="0">
                <a:solidFill>
                  <a:srgbClr val="0066FF"/>
                </a:solidFill>
              </a:rPr>
              <a:t>		求 d={a，b[1:0]，c[5:3]}=</a:t>
            </a:r>
            <a:r>
              <a:rPr lang="zh-CN" altLang="en-US" sz="2400" dirty="0">
                <a:solidFill>
                  <a:schemeClr val="bg1"/>
                </a:solidFill>
              </a:rPr>
              <a:t>6'b101100</a:t>
            </a:r>
          </a:p>
        </p:txBody>
      </p:sp>
      <p:sp>
        <p:nvSpPr>
          <p:cNvPr id="4" name="灯片编号占位符 5"/>
          <p:cNvSpPr>
            <a:spLocks noGrp="1"/>
          </p:cNvSpPr>
          <p:nvPr>
            <p:ph type="sldNum" sz="quarter" idx="12"/>
          </p:nvPr>
        </p:nvSpPr>
        <p:spPr/>
        <p:txBody>
          <a:bodyPr/>
          <a:lstStyle/>
          <a:p>
            <a:fld id="{E022FE16-88DE-45DA-949C-C4AC7794D5D8}" type="slidenum">
              <a:rPr lang="zh-CN" altLang="en-US"/>
              <a:pPr/>
              <a:t>39</a:t>
            </a:fld>
            <a:endParaRPr lang="en-US" altLang="zh-CN" dirty="0"/>
          </a:p>
        </p:txBody>
      </p:sp>
      <p:sp>
        <p:nvSpPr>
          <p:cNvPr id="2" name="日期占位符 1"/>
          <p:cNvSpPr>
            <a:spLocks noGrp="1"/>
          </p:cNvSpPr>
          <p:nvPr>
            <p:ph type="dt" sz="half" idx="10"/>
          </p:nvPr>
        </p:nvSpPr>
        <p:spPr/>
        <p:txBody>
          <a:bodyPr/>
          <a:lstStyle/>
          <a:p>
            <a:fld id="{FD8166A4-E143-4C7F-B384-FD41ABC23093}"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fade">
                                      <p:cBhvr>
                                        <p:cTn id="7" dur="500"/>
                                        <p:tgtEl>
                                          <p:spTgt spid="38914">
                                            <p:txEl>
                                              <p:pRg st="0" end="0"/>
                                            </p:txEl>
                                          </p:spTgt>
                                        </p:tgtEl>
                                      </p:cBhvr>
                                    </p:animEffect>
                                    <p:anim calcmode="lin" valueType="num">
                                      <p:cBhvr>
                                        <p:cTn id="8" dur="500" fill="hold"/>
                                        <p:tgtEl>
                                          <p:spTgt spid="3891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89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8914">
                                            <p:txEl>
                                              <p:pRg st="1" end="1"/>
                                            </p:txEl>
                                          </p:spTgt>
                                        </p:tgtEl>
                                        <p:attrNameLst>
                                          <p:attrName>style.visibility</p:attrName>
                                        </p:attrNameLst>
                                      </p:cBhvr>
                                      <p:to>
                                        <p:strVal val="visible"/>
                                      </p:to>
                                    </p:set>
                                    <p:animEffect transition="in" filter="fade">
                                      <p:cBhvr>
                                        <p:cTn id="13" dur="500"/>
                                        <p:tgtEl>
                                          <p:spTgt spid="38914">
                                            <p:txEl>
                                              <p:pRg st="1" end="1"/>
                                            </p:txEl>
                                          </p:spTgt>
                                        </p:tgtEl>
                                      </p:cBhvr>
                                    </p:animEffect>
                                    <p:anim calcmode="lin" valueType="num">
                                      <p:cBhvr>
                                        <p:cTn id="14" dur="500" fill="hold"/>
                                        <p:tgtEl>
                                          <p:spTgt spid="38914">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891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animEffect transition="in" filter="fade">
                                      <p:cBhvr>
                                        <p:cTn id="19" dur="500"/>
                                        <p:tgtEl>
                                          <p:spTgt spid="38914">
                                            <p:txEl>
                                              <p:pRg st="3" end="3"/>
                                            </p:txEl>
                                          </p:spTgt>
                                        </p:tgtEl>
                                      </p:cBhvr>
                                    </p:animEffect>
                                    <p:anim calcmode="lin" valueType="num">
                                      <p:cBhvr>
                                        <p:cTn id="20" dur="500" fill="hold"/>
                                        <p:tgtEl>
                                          <p:spTgt spid="3891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3891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8914">
                                            <p:txEl>
                                              <p:pRg st="4" end="4"/>
                                            </p:txEl>
                                          </p:spTgt>
                                        </p:tgtEl>
                                        <p:attrNameLst>
                                          <p:attrName>style.visibility</p:attrName>
                                        </p:attrNameLst>
                                      </p:cBhvr>
                                      <p:to>
                                        <p:strVal val="visible"/>
                                      </p:to>
                                    </p:set>
                                    <p:animEffect transition="in" filter="fade">
                                      <p:cBhvr>
                                        <p:cTn id="25" dur="500"/>
                                        <p:tgtEl>
                                          <p:spTgt spid="38914">
                                            <p:txEl>
                                              <p:pRg st="4" end="4"/>
                                            </p:txEl>
                                          </p:spTgt>
                                        </p:tgtEl>
                                      </p:cBhvr>
                                    </p:animEffect>
                                    <p:anim calcmode="lin" valueType="num">
                                      <p:cBhvr>
                                        <p:cTn id="26" dur="500" fill="hold"/>
                                        <p:tgtEl>
                                          <p:spTgt spid="3891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38914">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8914">
                                            <p:txEl>
                                              <p:pRg st="6" end="6"/>
                                            </p:txEl>
                                          </p:spTgt>
                                        </p:tgtEl>
                                        <p:attrNameLst>
                                          <p:attrName>style.visibility</p:attrName>
                                        </p:attrNameLst>
                                      </p:cBhvr>
                                      <p:to>
                                        <p:strVal val="visible"/>
                                      </p:to>
                                    </p:set>
                                    <p:animEffect transition="in" filter="fade">
                                      <p:cBhvr>
                                        <p:cTn id="31" dur="500"/>
                                        <p:tgtEl>
                                          <p:spTgt spid="38914">
                                            <p:txEl>
                                              <p:pRg st="6" end="6"/>
                                            </p:txEl>
                                          </p:spTgt>
                                        </p:tgtEl>
                                      </p:cBhvr>
                                    </p:animEffect>
                                    <p:anim calcmode="lin" valueType="num">
                                      <p:cBhvr>
                                        <p:cTn id="32" dur="500" fill="hold"/>
                                        <p:tgtEl>
                                          <p:spTgt spid="38914">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38914">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8914">
                                            <p:txEl>
                                              <p:pRg st="8" end="8"/>
                                            </p:txEl>
                                          </p:spTgt>
                                        </p:tgtEl>
                                        <p:attrNameLst>
                                          <p:attrName>style.visibility</p:attrName>
                                        </p:attrNameLst>
                                      </p:cBhvr>
                                      <p:to>
                                        <p:strVal val="visible"/>
                                      </p:to>
                                    </p:set>
                                    <p:animEffect transition="in" filter="fade">
                                      <p:cBhvr>
                                        <p:cTn id="37" dur="500"/>
                                        <p:tgtEl>
                                          <p:spTgt spid="38914">
                                            <p:txEl>
                                              <p:pRg st="8" end="8"/>
                                            </p:txEl>
                                          </p:spTgt>
                                        </p:tgtEl>
                                      </p:cBhvr>
                                    </p:animEffect>
                                    <p:anim calcmode="lin" valueType="num">
                                      <p:cBhvr>
                                        <p:cTn id="38" dur="500" fill="hold"/>
                                        <p:tgtEl>
                                          <p:spTgt spid="38914">
                                            <p:txEl>
                                              <p:pRg st="8" end="8"/>
                                            </p:txEl>
                                          </p:spTgt>
                                        </p:tgtEl>
                                        <p:attrNameLst>
                                          <p:attrName>ppt_x</p:attrName>
                                        </p:attrNameLst>
                                      </p:cBhvr>
                                      <p:tavLst>
                                        <p:tav tm="0">
                                          <p:val>
                                            <p:strVal val="#ppt_x"/>
                                          </p:val>
                                        </p:tav>
                                        <p:tav tm="100000">
                                          <p:val>
                                            <p:strVal val="#ppt_x"/>
                                          </p:val>
                                        </p:tav>
                                      </p:tavLst>
                                    </p:anim>
                                    <p:anim calcmode="lin" valueType="num">
                                      <p:cBhvr>
                                        <p:cTn id="39" dur="500" fill="hold"/>
                                        <p:tgtEl>
                                          <p:spTgt spid="38914">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8914">
                                            <p:txEl>
                                              <p:pRg st="9" end="9"/>
                                            </p:txEl>
                                          </p:spTgt>
                                        </p:tgtEl>
                                        <p:attrNameLst>
                                          <p:attrName>style.visibility</p:attrName>
                                        </p:attrNameLst>
                                      </p:cBhvr>
                                      <p:to>
                                        <p:strVal val="visible"/>
                                      </p:to>
                                    </p:set>
                                    <p:animEffect transition="in" filter="fade">
                                      <p:cBhvr>
                                        <p:cTn id="43" dur="500"/>
                                        <p:tgtEl>
                                          <p:spTgt spid="38914">
                                            <p:txEl>
                                              <p:pRg st="9" end="9"/>
                                            </p:txEl>
                                          </p:spTgt>
                                        </p:tgtEl>
                                      </p:cBhvr>
                                    </p:animEffect>
                                    <p:anim calcmode="lin" valueType="num">
                                      <p:cBhvr>
                                        <p:cTn id="44" dur="500" fill="hold"/>
                                        <p:tgtEl>
                                          <p:spTgt spid="38914">
                                            <p:txEl>
                                              <p:pRg st="9" end="9"/>
                                            </p:txEl>
                                          </p:spTgt>
                                        </p:tgtEl>
                                        <p:attrNameLst>
                                          <p:attrName>ppt_x</p:attrName>
                                        </p:attrNameLst>
                                      </p:cBhvr>
                                      <p:tavLst>
                                        <p:tav tm="0">
                                          <p:val>
                                            <p:strVal val="#ppt_x"/>
                                          </p:val>
                                        </p:tav>
                                        <p:tav tm="100000">
                                          <p:val>
                                            <p:strVal val="#ppt_x"/>
                                          </p:val>
                                        </p:tav>
                                      </p:tavLst>
                                    </p:anim>
                                    <p:anim calcmode="lin" valueType="num">
                                      <p:cBhvr>
                                        <p:cTn id="45" dur="500" fill="hold"/>
                                        <p:tgtEl>
                                          <p:spTgt spid="3891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345636" y="769941"/>
            <a:ext cx="7826763" cy="5402262"/>
          </a:xfrm>
        </p:spPr>
        <p:txBody>
          <a:bodyPr>
            <a:normAutofit lnSpcReduction="10000"/>
          </a:bodyPr>
          <a:lstStyle/>
          <a:p>
            <a:pPr marL="0" indent="0">
              <a:lnSpc>
                <a:spcPct val="120000"/>
              </a:lnSpc>
              <a:spcBef>
                <a:spcPct val="0"/>
              </a:spcBef>
              <a:buSzPct val="100000"/>
              <a:buNone/>
            </a:pPr>
            <a:r>
              <a:rPr lang="en-US" altLang="zh-CN"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Verilog HDL</a:t>
            </a:r>
            <a:r>
              <a:rPr lang="zh-CN" altLang="en-US"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的特点</a:t>
            </a:r>
          </a:p>
          <a:p>
            <a:pPr algn="just">
              <a:lnSpc>
                <a:spcPct val="120000"/>
              </a:lnSpc>
              <a:buClr>
                <a:schemeClr val="folHlink"/>
              </a:buClr>
              <a:buSzPct val="100000"/>
              <a:buFont typeface="Wingdings" panose="05000000000000000000" pitchFamily="2" charset="2"/>
              <a:buChar char="n"/>
            </a:pPr>
            <a:r>
              <a:rPr lang="zh-CN" altLang="en-US" dirty="0">
                <a:solidFill>
                  <a:srgbClr val="FFFFFF"/>
                </a:solidFill>
                <a:latin typeface="微软雅黑" panose="020B0503020204020204" pitchFamily="34" charset="-122"/>
                <a:ea typeface="微软雅黑" panose="020B0503020204020204" pitchFamily="34" charset="-122"/>
              </a:rPr>
              <a:t>语法结构上的主要特点：</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形式化地表示电路的行为和结构；</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借用</a:t>
            </a:r>
            <a:r>
              <a:rPr lang="en-US" altLang="zh-CN" sz="2000" dirty="0">
                <a:solidFill>
                  <a:srgbClr val="FFFFFF"/>
                </a:solidFill>
                <a:latin typeface="微软雅黑" panose="020B0503020204020204" pitchFamily="34" charset="-122"/>
                <a:ea typeface="微软雅黑" panose="020B0503020204020204" pitchFamily="34" charset="-122"/>
              </a:rPr>
              <a:t>C</a:t>
            </a:r>
            <a:r>
              <a:rPr lang="zh-CN" altLang="en-US" sz="2000" dirty="0">
                <a:solidFill>
                  <a:srgbClr val="FFFFFF"/>
                </a:solidFill>
                <a:latin typeface="微软雅黑" panose="020B0503020204020204" pitchFamily="34" charset="-122"/>
                <a:ea typeface="微软雅黑" panose="020B0503020204020204" pitchFamily="34" charset="-122"/>
              </a:rPr>
              <a:t>语言的结构和语句；</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可在多个层次上对所设计的系统加以描述，语言对设计规模不加任何限制；</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具有混合建模能力：一个设计中的各子模块可用不同级别的抽象模型来描述；</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基本逻辑门、开关级结构模型均内置于语言中，可直接调用；</a:t>
            </a:r>
          </a:p>
          <a:p>
            <a:pPr lvl="1" eaLnBrk="1" hangingPunct="1">
              <a:lnSpc>
                <a:spcPct val="120000"/>
              </a:lnSpc>
              <a:buSzPct val="100000"/>
              <a:buFont typeface="Wingdings" panose="05000000000000000000" pitchFamily="2" charset="2"/>
              <a:buChar char="u"/>
            </a:pPr>
            <a:r>
              <a:rPr lang="zh-CN" altLang="en-US" sz="2000" dirty="0">
                <a:solidFill>
                  <a:srgbClr val="FFFFFF"/>
                </a:solidFill>
                <a:latin typeface="微软雅黑" panose="020B0503020204020204" pitchFamily="34" charset="-122"/>
                <a:ea typeface="微软雅黑" panose="020B0503020204020204" pitchFamily="34" charset="-122"/>
              </a:rPr>
              <a:t>易创建用户定义原语（</a:t>
            </a:r>
            <a:r>
              <a:rPr lang="en-US" altLang="zh-CN" sz="2000" dirty="0">
                <a:solidFill>
                  <a:srgbClr val="FFFFFF"/>
                </a:solidFill>
                <a:latin typeface="微软雅黑" panose="020B0503020204020204" pitchFamily="34" charset="-122"/>
                <a:ea typeface="微软雅黑" panose="020B0503020204020204" pitchFamily="34" charset="-122"/>
              </a:rPr>
              <a:t>UDP</a:t>
            </a:r>
            <a:r>
              <a:rPr lang="zh-CN" altLang="en-US" sz="2000" dirty="0">
                <a:solidFill>
                  <a:srgbClr val="FFFFFF"/>
                </a:solidFill>
                <a:latin typeface="微软雅黑" panose="020B0503020204020204" pitchFamily="34" charset="-122"/>
                <a:ea typeface="微软雅黑" panose="020B0503020204020204" pitchFamily="34" charset="-122"/>
              </a:rPr>
              <a:t>，</a:t>
            </a:r>
            <a:r>
              <a:rPr lang="en-US" altLang="zh-CN" sz="2000" dirty="0">
                <a:solidFill>
                  <a:srgbClr val="FFFFFF"/>
                </a:solidFill>
                <a:latin typeface="微软雅黑" panose="020B0503020204020204" pitchFamily="34" charset="-122"/>
                <a:ea typeface="微软雅黑" panose="020B0503020204020204" pitchFamily="34" charset="-122"/>
              </a:rPr>
              <a:t>User Designed Primitive</a:t>
            </a:r>
            <a:r>
              <a:rPr lang="zh-CN" altLang="en-US" sz="2000" dirty="0">
                <a:solidFill>
                  <a:srgbClr val="FFFFFF"/>
                </a:solidFill>
                <a:latin typeface="微软雅黑" panose="020B0503020204020204" pitchFamily="34" charset="-122"/>
                <a:ea typeface="微软雅黑" panose="020B0503020204020204" pitchFamily="34" charset="-122"/>
              </a:rPr>
              <a:t>） 。</a:t>
            </a:r>
          </a:p>
          <a:p>
            <a:pPr>
              <a:lnSpc>
                <a:spcPct val="120000"/>
              </a:lnSpc>
              <a:buSzPct val="100000"/>
              <a:buFont typeface="Wingdings" panose="05000000000000000000" pitchFamily="2" charset="2"/>
              <a:buChar char="n"/>
            </a:pPr>
            <a:r>
              <a:rPr lang="zh-CN" altLang="en-US" dirty="0">
                <a:solidFill>
                  <a:srgbClr val="FFFFFF"/>
                </a:solidFill>
                <a:latin typeface="微软雅黑" panose="020B0503020204020204" pitchFamily="34" charset="-122"/>
                <a:ea typeface="微软雅黑" panose="020B0503020204020204" pitchFamily="34" charset="-122"/>
              </a:rPr>
              <a:t>易学易用，功能强</a:t>
            </a:r>
          </a:p>
        </p:txBody>
      </p:sp>
      <p:sp>
        <p:nvSpPr>
          <p:cNvPr id="6148" name="AutoShape 4"/>
          <p:cNvSpPr>
            <a:spLocks noChangeArrowheads="1"/>
          </p:cNvSpPr>
          <p:nvPr/>
        </p:nvSpPr>
        <p:spPr bwMode="auto">
          <a:xfrm rot="21120300">
            <a:off x="6319726" y="1288127"/>
            <a:ext cx="2858666" cy="1265705"/>
          </a:xfrm>
          <a:prstGeom prst="star16">
            <a:avLst>
              <a:gd name="adj" fmla="val 37500"/>
            </a:avLst>
          </a:prstGeom>
          <a:noFill/>
          <a:ln>
            <a:noFill/>
          </a:ln>
          <a:effectLst>
            <a:outerShdw blurRad="101600" dist="101600" dir="2700000" algn="ctr" rotWithShape="0">
              <a:schemeClr val="bg2"/>
            </a:outerShdw>
          </a:effec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buClr>
                <a:srgbClr val="3333FF"/>
              </a:buClr>
              <a:buFont typeface="Wingdings" panose="05000000000000000000" pitchFamily="2" charset="2"/>
              <a:buNone/>
            </a:pPr>
            <a:r>
              <a:rPr lang="zh-CN" altLang="en-US" sz="2800" dirty="0">
                <a:solidFill>
                  <a:schemeClr val="accent6"/>
                </a:solidFill>
                <a:latin typeface="黑体" panose="02010609060101010101" pitchFamily="49" charset="-122"/>
                <a:ea typeface="黑体" panose="02010609060101010101" pitchFamily="49" charset="-122"/>
              </a:rPr>
              <a:t>与</a:t>
            </a:r>
            <a:r>
              <a:rPr lang="en-US" altLang="zh-CN" sz="2800" dirty="0">
                <a:solidFill>
                  <a:schemeClr val="accent6"/>
                </a:solidFill>
                <a:latin typeface="黑体" panose="02010609060101010101" pitchFamily="49" charset="-122"/>
                <a:ea typeface="黑体" panose="02010609060101010101" pitchFamily="49" charset="-122"/>
              </a:rPr>
              <a:t>C</a:t>
            </a:r>
            <a:r>
              <a:rPr lang="zh-CN" altLang="en-US" sz="2800" dirty="0">
                <a:solidFill>
                  <a:schemeClr val="accent6"/>
                </a:solidFill>
                <a:latin typeface="黑体" panose="02010609060101010101" pitchFamily="49" charset="-122"/>
                <a:ea typeface="黑体" panose="02010609060101010101" pitchFamily="49" charset="-122"/>
              </a:rPr>
              <a:t>语言非常相似！</a:t>
            </a:r>
          </a:p>
        </p:txBody>
      </p:sp>
      <p:sp>
        <p:nvSpPr>
          <p:cNvPr id="2" name="日期占位符 1"/>
          <p:cNvSpPr>
            <a:spLocks noGrp="1"/>
          </p:cNvSpPr>
          <p:nvPr>
            <p:ph type="dt" sz="half" idx="10"/>
          </p:nvPr>
        </p:nvSpPr>
        <p:spPr/>
        <p:txBody>
          <a:bodyPr/>
          <a:lstStyle/>
          <a:p>
            <a:fld id="{8CF16552-C6C6-44D2-A88C-4887A0F15B77}" type="datetime1">
              <a:rPr lang="zh-CN" altLang="en-US" smtClean="0"/>
              <a:t>2024/4/8</a:t>
            </a:fld>
            <a:endParaRPr lang="zh-CN" altLang="en-US" dirty="0"/>
          </a:p>
        </p:txBody>
      </p:sp>
      <p:sp>
        <p:nvSpPr>
          <p:cNvPr id="3" name="灯片编号占位符 2"/>
          <p:cNvSpPr>
            <a:spLocks noGrp="1"/>
          </p:cNvSpPr>
          <p:nvPr>
            <p:ph type="sldNum" sz="quarter" idx="12"/>
          </p:nvPr>
        </p:nvSpPr>
        <p:spPr/>
        <p:txBody>
          <a:bodyPr/>
          <a:lstStyle/>
          <a:p>
            <a:fld id="{A9D5543E-ACDB-4292-A050-1240304946E5}" type="slidenum">
              <a:rPr lang="zh-CN" altLang="en-US" smtClean="0"/>
              <a:pPr/>
              <a:t>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anim calcmode="lin" valueType="num">
                                      <p:cBhvr>
                                        <p:cTn id="8"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anim calcmode="lin" valueType="num">
                                      <p:cBhvr>
                                        <p:cTn id="14"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Effect transition="in" filter="fade">
                                      <p:cBhvr>
                                        <p:cTn id="19" dur="500"/>
                                        <p:tgtEl>
                                          <p:spTgt spid="6147">
                                            <p:txEl>
                                              <p:pRg st="2" end="2"/>
                                            </p:txEl>
                                          </p:spTgt>
                                        </p:tgtEl>
                                      </p:cBhvr>
                                    </p:animEffect>
                                    <p:anim calcmode="lin" valueType="num">
                                      <p:cBhvr>
                                        <p:cTn id="20"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Effect transition="in" filter="fade">
                                      <p:cBhvr>
                                        <p:cTn id="25" dur="500"/>
                                        <p:tgtEl>
                                          <p:spTgt spid="6147">
                                            <p:txEl>
                                              <p:pRg st="3" end="3"/>
                                            </p:txEl>
                                          </p:spTgt>
                                        </p:tgtEl>
                                      </p:cBhvr>
                                    </p:animEffect>
                                    <p:anim calcmode="lin" valueType="num">
                                      <p:cBhvr>
                                        <p:cTn id="26"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Effect transition="in" filter="fade">
                                      <p:cBhvr>
                                        <p:cTn id="31" dur="500"/>
                                        <p:tgtEl>
                                          <p:spTgt spid="6147">
                                            <p:txEl>
                                              <p:pRg st="4" end="4"/>
                                            </p:txEl>
                                          </p:spTgt>
                                        </p:tgtEl>
                                      </p:cBhvr>
                                    </p:animEffect>
                                    <p:anim calcmode="lin" valueType="num">
                                      <p:cBhvr>
                                        <p:cTn id="32"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Effect transition="in" filter="fade">
                                      <p:cBhvr>
                                        <p:cTn id="37" dur="500"/>
                                        <p:tgtEl>
                                          <p:spTgt spid="6147">
                                            <p:txEl>
                                              <p:pRg st="5" end="5"/>
                                            </p:txEl>
                                          </p:spTgt>
                                        </p:tgtEl>
                                      </p:cBhvr>
                                    </p:animEffect>
                                    <p:anim calcmode="lin" valueType="num">
                                      <p:cBhvr>
                                        <p:cTn id="38"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fade">
                                      <p:cBhvr>
                                        <p:cTn id="43" dur="500"/>
                                        <p:tgtEl>
                                          <p:spTgt spid="6147">
                                            <p:txEl>
                                              <p:pRg st="6" end="6"/>
                                            </p:txEl>
                                          </p:spTgt>
                                        </p:tgtEl>
                                      </p:cBhvr>
                                    </p:animEffect>
                                    <p:anim calcmode="lin" valueType="num">
                                      <p:cBhvr>
                                        <p:cTn id="44"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6147">
                                            <p:txEl>
                                              <p:pRg st="7" end="7"/>
                                            </p:txEl>
                                          </p:spTgt>
                                        </p:tgtEl>
                                        <p:attrNameLst>
                                          <p:attrName>style.visibility</p:attrName>
                                        </p:attrNameLst>
                                      </p:cBhvr>
                                      <p:to>
                                        <p:strVal val="visible"/>
                                      </p:to>
                                    </p:set>
                                    <p:animEffect transition="in" filter="fade">
                                      <p:cBhvr>
                                        <p:cTn id="49" dur="500"/>
                                        <p:tgtEl>
                                          <p:spTgt spid="6147">
                                            <p:txEl>
                                              <p:pRg st="7" end="7"/>
                                            </p:txEl>
                                          </p:spTgt>
                                        </p:tgtEl>
                                      </p:cBhvr>
                                    </p:animEffect>
                                    <p:anim calcmode="lin" valueType="num">
                                      <p:cBhvr>
                                        <p:cTn id="50"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6147">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6147">
                                            <p:txEl>
                                              <p:pRg st="8" end="8"/>
                                            </p:txEl>
                                          </p:spTgt>
                                        </p:tgtEl>
                                        <p:attrNameLst>
                                          <p:attrName>style.visibility</p:attrName>
                                        </p:attrNameLst>
                                      </p:cBhvr>
                                      <p:to>
                                        <p:strVal val="visible"/>
                                      </p:to>
                                    </p:set>
                                    <p:animEffect transition="in" filter="fade">
                                      <p:cBhvr>
                                        <p:cTn id="55" dur="500"/>
                                        <p:tgtEl>
                                          <p:spTgt spid="6147">
                                            <p:txEl>
                                              <p:pRg st="8" end="8"/>
                                            </p:txEl>
                                          </p:spTgt>
                                        </p:tgtEl>
                                      </p:cBhvr>
                                    </p:animEffect>
                                    <p:anim calcmode="lin" valueType="num">
                                      <p:cBhvr>
                                        <p:cTn id="56"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614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148"/>
                                        </p:tgtEl>
                                        <p:attrNameLst>
                                          <p:attrName>style.visibility</p:attrName>
                                        </p:attrNameLst>
                                      </p:cBhvr>
                                      <p:to>
                                        <p:strVal val="visible"/>
                                      </p:to>
                                    </p:set>
                                    <p:animEffect transition="in" filter="randombar(horizontal)">
                                      <p:cBhvr>
                                        <p:cTn id="6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97" y="963647"/>
            <a:ext cx="1656184" cy="1660324"/>
          </a:xfrm>
          <a:prstGeom prst="rect">
            <a:avLst/>
          </a:prstGeom>
          <a:effectLst>
            <a:outerShdw blurRad="139700" dist="101600" dir="2700000" algn="tl" rotWithShape="0">
              <a:prstClr val="black">
                <a:alpha val="40000"/>
              </a:prst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822" y="1308907"/>
            <a:ext cx="2491604" cy="743351"/>
          </a:xfrm>
          <a:prstGeom prst="rect">
            <a:avLst/>
          </a:prstGeom>
          <a:effectLst>
            <a:outerShdw blurRad="88900" dist="139700" dir="2700000" algn="tl" rotWithShape="0">
              <a:prstClr val="black">
                <a:alpha val="40000"/>
              </a:prstClr>
            </a:outerShdw>
          </a:effectLst>
        </p:spPr>
      </p:pic>
      <p:sp>
        <p:nvSpPr>
          <p:cNvPr id="4" name="灯片编号占位符 5"/>
          <p:cNvSpPr>
            <a:spLocks noGrp="1"/>
          </p:cNvSpPr>
          <p:nvPr>
            <p:ph type="sldNum" sz="quarter" idx="12"/>
          </p:nvPr>
        </p:nvSpPr>
        <p:spPr/>
        <p:txBody>
          <a:bodyPr/>
          <a:lstStyle/>
          <a:p>
            <a:fld id="{47EF01CF-3EA7-4BE9-9CAF-F537DCAE06CD}" type="slidenum">
              <a:rPr lang="zh-CN" altLang="en-US"/>
              <a:pPr/>
              <a:t>40</a:t>
            </a:fld>
            <a:endParaRPr lang="en-US" altLang="zh-CN" dirty="0"/>
          </a:p>
        </p:txBody>
      </p:sp>
      <p:sp>
        <p:nvSpPr>
          <p:cNvPr id="6" name="矩形 5"/>
          <p:cNvSpPr/>
          <p:nvPr/>
        </p:nvSpPr>
        <p:spPr>
          <a:xfrm>
            <a:off x="1381189" y="3526242"/>
            <a:ext cx="6389442" cy="923330"/>
          </a:xfrm>
          <a:prstGeom prst="rect">
            <a:avLst/>
          </a:prstGeom>
          <a:noFill/>
          <a:effectLst>
            <a:outerShdw blurRad="152400" dist="165100" dir="2700000" algn="tl" rotWithShape="0">
              <a:prstClr val="black">
                <a:alpha val="40000"/>
              </a:prstClr>
            </a:outerShdw>
          </a:effectLst>
        </p:spPr>
        <p:txBody>
          <a:bodyPr wrap="none" lIns="91440" tIns="45720" rIns="91440" bIns="45720">
            <a:spAutoFit/>
          </a:bodyPr>
          <a:lstStyle/>
          <a:p>
            <a:pPr algn="ctr"/>
            <a:r>
              <a:rPr lang="en-US" altLang="zh-CN"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en-US"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的语句</a:t>
            </a:r>
          </a:p>
        </p:txBody>
      </p:sp>
      <p:sp>
        <p:nvSpPr>
          <p:cNvPr id="9" name="日期占位符 8"/>
          <p:cNvSpPr>
            <a:spLocks noGrp="1"/>
          </p:cNvSpPr>
          <p:nvPr>
            <p:ph type="dt" sz="half" idx="10"/>
          </p:nvPr>
        </p:nvSpPr>
        <p:spPr>
          <a:xfrm>
            <a:off x="7602647" y="6354765"/>
            <a:ext cx="1200463" cy="365125"/>
          </a:xfrm>
        </p:spPr>
        <p:txBody>
          <a:bodyPr/>
          <a:lstStyle/>
          <a:p>
            <a:fld id="{65F1918B-A119-47AA-A393-7DC978FA75C9}" type="datetime1">
              <a:rPr lang="zh-CN" altLang="en-US" sz="1200" smtClean="0"/>
              <a:t>2024/4/8</a:t>
            </a:fld>
            <a:endParaRPr lang="zh-CN" altLang="en-US" sz="1200" dirty="0"/>
          </a:p>
        </p:txBody>
      </p:sp>
    </p:spTree>
    <p:extLst>
      <p:ext uri="{BB962C8B-B14F-4D97-AF65-F5344CB8AC3E}">
        <p14:creationId xmlns:p14="http://schemas.microsoft.com/office/powerpoint/2010/main" val="1650430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458158" y="-81757"/>
            <a:ext cx="8229600" cy="5400675"/>
          </a:xfrm>
        </p:spPr>
        <p:txBody>
          <a:bodyPr/>
          <a:lstStyle/>
          <a:p>
            <a:pPr>
              <a:buSzPct val="100000"/>
              <a:buFont typeface="Wingdings" panose="05000000000000000000" pitchFamily="2" charset="2"/>
              <a:buChar char="Ø"/>
            </a:pPr>
            <a:r>
              <a:rPr lang="zh-CN" altLang="en-US" sz="2800" dirty="0">
                <a:solidFill>
                  <a:schemeClr val="bg1"/>
                </a:solidFill>
              </a:rPr>
              <a:t>赋值语句</a:t>
            </a:r>
          </a:p>
          <a:p>
            <a:pPr>
              <a:buSzPct val="100000"/>
              <a:buFont typeface="Wingdings" panose="05000000000000000000" pitchFamily="2" charset="2"/>
              <a:buChar char="Ø"/>
            </a:pPr>
            <a:endParaRPr lang="zh-CN" altLang="en-US" sz="1000" dirty="0">
              <a:solidFill>
                <a:srgbClr val="0066FF"/>
              </a:solidFill>
            </a:endParaRPr>
          </a:p>
          <a:p>
            <a:pPr>
              <a:buFontTx/>
              <a:buNone/>
            </a:pPr>
            <a:r>
              <a:rPr lang="zh-CN" altLang="en-US" sz="2400" dirty="0">
                <a:solidFill>
                  <a:srgbClr val="0066FF"/>
                </a:solidFill>
              </a:rPr>
              <a:t>	</a:t>
            </a:r>
            <a:r>
              <a:rPr lang="zh-CN" altLang="en-US" sz="2400" dirty="0">
                <a:solidFill>
                  <a:srgbClr val="993300"/>
                </a:solidFill>
              </a:rPr>
              <a:t>在Verilog HDL语言中，信号有两种赋值方式：</a:t>
            </a:r>
          </a:p>
          <a:p>
            <a:pPr>
              <a:buFontTx/>
              <a:buNone/>
            </a:pPr>
            <a:r>
              <a:rPr lang="zh-CN" altLang="en-US" sz="2400" dirty="0">
                <a:solidFill>
                  <a:srgbClr val="993300"/>
                </a:solidFill>
              </a:rPr>
              <a:t>		</a:t>
            </a:r>
            <a:r>
              <a:rPr lang="zh-CN" altLang="en-US" sz="2400" dirty="0">
                <a:solidFill>
                  <a:srgbClr val="0066FF"/>
                </a:solidFill>
              </a:rPr>
              <a:t>非阻塞(Non_Blocking)赋值方式</a:t>
            </a:r>
            <a:r>
              <a:rPr lang="zh-CN" altLang="en-US" sz="2400" dirty="0">
                <a:solidFill>
                  <a:srgbClr val="993300"/>
                </a:solidFill>
              </a:rPr>
              <a:t>( 如 b &lt;= a; )</a:t>
            </a:r>
          </a:p>
          <a:p>
            <a:pPr>
              <a:buFontTx/>
              <a:buNone/>
            </a:pPr>
            <a:r>
              <a:rPr lang="zh-CN" altLang="en-US" sz="2400" dirty="0">
                <a:solidFill>
                  <a:srgbClr val="993300"/>
                </a:solidFill>
              </a:rPr>
              <a:t>		</a:t>
            </a:r>
            <a:r>
              <a:rPr lang="zh-CN" altLang="en-US" sz="2400" dirty="0">
                <a:solidFill>
                  <a:srgbClr val="0066FF"/>
                </a:solidFill>
              </a:rPr>
              <a:t>阻塞(Blocking)赋值方式</a:t>
            </a:r>
            <a:r>
              <a:rPr lang="zh-CN" altLang="en-US" sz="2400" dirty="0">
                <a:solidFill>
                  <a:srgbClr val="993300"/>
                </a:solidFill>
              </a:rPr>
              <a:t>( 如 b = a; )</a:t>
            </a:r>
          </a:p>
          <a:p>
            <a:pPr>
              <a:buFontTx/>
              <a:buNone/>
            </a:pPr>
            <a:r>
              <a:rPr lang="zh-CN" altLang="en-US" sz="2400" dirty="0">
                <a:solidFill>
                  <a:srgbClr val="993300"/>
                </a:solidFill>
              </a:rPr>
              <a:t>通过下面例子区分两者：</a:t>
            </a:r>
          </a:p>
          <a:p>
            <a:pPr>
              <a:buFontTx/>
              <a:buNone/>
            </a:pPr>
            <a:endParaRPr lang="zh-CN" altLang="en-US" sz="2400" dirty="0">
              <a:solidFill>
                <a:srgbClr val="993300"/>
              </a:solidFill>
            </a:endParaRPr>
          </a:p>
        </p:txBody>
      </p:sp>
      <p:sp>
        <p:nvSpPr>
          <p:cNvPr id="7" name="灯片编号占位符 5"/>
          <p:cNvSpPr>
            <a:spLocks noGrp="1"/>
          </p:cNvSpPr>
          <p:nvPr>
            <p:ph type="sldNum" sz="quarter" idx="12"/>
          </p:nvPr>
        </p:nvSpPr>
        <p:spPr/>
        <p:txBody>
          <a:bodyPr/>
          <a:lstStyle/>
          <a:p>
            <a:fld id="{27C8EB00-FD4E-4071-B17B-94A213E51A12}" type="slidenum">
              <a:rPr lang="zh-CN" altLang="en-US"/>
              <a:pPr/>
              <a:t>41</a:t>
            </a:fld>
            <a:endParaRPr lang="en-US" altLang="zh-CN" dirty="0"/>
          </a:p>
        </p:txBody>
      </p:sp>
      <p:sp>
        <p:nvSpPr>
          <p:cNvPr id="39939" name="Text Box 3"/>
          <p:cNvSpPr txBox="1">
            <a:spLocks noChangeArrowheads="1"/>
          </p:cNvSpPr>
          <p:nvPr/>
        </p:nvSpPr>
        <p:spPr bwMode="auto">
          <a:xfrm>
            <a:off x="457200" y="3789363"/>
            <a:ext cx="33845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000099"/>
                </a:solidFill>
              </a:rPr>
              <a:t>always @( posedge clk )</a:t>
            </a:r>
          </a:p>
          <a:p>
            <a:r>
              <a:rPr lang="zh-CN" altLang="en-US" sz="2000" dirty="0">
                <a:solidFill>
                  <a:srgbClr val="000099"/>
                </a:solidFill>
              </a:rPr>
              <a:t>     begin</a:t>
            </a:r>
          </a:p>
          <a:p>
            <a:r>
              <a:rPr lang="zh-CN" altLang="en-US" sz="2000" dirty="0">
                <a:solidFill>
                  <a:srgbClr val="000099"/>
                </a:solidFill>
              </a:rPr>
              <a:t>	b&lt;=a;</a:t>
            </a:r>
          </a:p>
          <a:p>
            <a:r>
              <a:rPr lang="zh-CN" altLang="en-US" sz="2000" dirty="0">
                <a:solidFill>
                  <a:srgbClr val="000099"/>
                </a:solidFill>
              </a:rPr>
              <a:t>	c&lt;=b;</a:t>
            </a:r>
          </a:p>
          <a:p>
            <a:r>
              <a:rPr lang="zh-CN" altLang="en-US" sz="2000" dirty="0">
                <a:solidFill>
                  <a:srgbClr val="000099"/>
                </a:solidFill>
              </a:rPr>
              <a:t>     end</a:t>
            </a:r>
          </a:p>
        </p:txBody>
      </p:sp>
      <p:sp>
        <p:nvSpPr>
          <p:cNvPr id="39940" name="Text Box 4"/>
          <p:cNvSpPr txBox="1">
            <a:spLocks noChangeArrowheads="1"/>
          </p:cNvSpPr>
          <p:nvPr/>
        </p:nvSpPr>
        <p:spPr bwMode="auto">
          <a:xfrm>
            <a:off x="4500563" y="3789363"/>
            <a:ext cx="299878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99"/>
                </a:solidFill>
              </a:rPr>
              <a:t> always @(posedge clk)</a:t>
            </a:r>
          </a:p>
          <a:p>
            <a:r>
              <a:rPr lang="zh-CN" altLang="en-US" sz="2000">
                <a:solidFill>
                  <a:srgbClr val="000099"/>
                </a:solidFill>
              </a:rPr>
              <a:t>      begin</a:t>
            </a:r>
          </a:p>
          <a:p>
            <a:r>
              <a:rPr lang="zh-CN" altLang="en-US" sz="2000">
                <a:solidFill>
                  <a:srgbClr val="000099"/>
                </a:solidFill>
              </a:rPr>
              <a:t>	b = a;</a:t>
            </a:r>
          </a:p>
          <a:p>
            <a:r>
              <a:rPr lang="zh-CN" altLang="en-US" sz="2000">
                <a:solidFill>
                  <a:srgbClr val="000099"/>
                </a:solidFill>
              </a:rPr>
              <a:t>	c = b;</a:t>
            </a:r>
          </a:p>
          <a:p>
            <a:r>
              <a:rPr lang="zh-CN" altLang="en-US" sz="2000">
                <a:solidFill>
                  <a:srgbClr val="000099"/>
                </a:solidFill>
              </a:rPr>
              <a:t>      end</a:t>
            </a:r>
          </a:p>
        </p:txBody>
      </p:sp>
      <p:sp>
        <p:nvSpPr>
          <p:cNvPr id="39941" name="Text Box 5"/>
          <p:cNvSpPr txBox="1">
            <a:spLocks noChangeArrowheads="1"/>
          </p:cNvSpPr>
          <p:nvPr/>
        </p:nvSpPr>
        <p:spPr bwMode="auto">
          <a:xfrm>
            <a:off x="130175" y="5405438"/>
            <a:ext cx="8556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0066FF"/>
                </a:solidFill>
              </a:rPr>
              <a:t>	</a:t>
            </a:r>
            <a:r>
              <a:rPr lang="zh-CN" altLang="en-US" sz="2000" dirty="0">
                <a:solidFill>
                  <a:srgbClr val="FFFFFF"/>
                </a:solidFill>
              </a:rPr>
              <a:t>假设a初值为1，b初值为2.两种赋值语句得到的b、c分别是多少？</a:t>
            </a:r>
          </a:p>
        </p:txBody>
      </p:sp>
      <p:sp>
        <p:nvSpPr>
          <p:cNvPr id="2" name="日期占位符 1"/>
          <p:cNvSpPr>
            <a:spLocks noGrp="1"/>
          </p:cNvSpPr>
          <p:nvPr>
            <p:ph type="dt" sz="half" idx="10"/>
          </p:nvPr>
        </p:nvSpPr>
        <p:spPr/>
        <p:txBody>
          <a:bodyPr/>
          <a:lstStyle/>
          <a:p>
            <a:fld id="{5DEBED44-39CE-4657-B4C7-24B927ED2FA7}" type="datetime1">
              <a:rPr lang="zh-CN" altLang="en-US" smtClean="0"/>
              <a:t>2024/4/8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fade">
                                      <p:cBhvr>
                                        <p:cTn id="7" dur="500"/>
                                        <p:tgtEl>
                                          <p:spTgt spid="39938">
                                            <p:txEl>
                                              <p:pRg st="0" end="0"/>
                                            </p:txEl>
                                          </p:spTgt>
                                        </p:tgtEl>
                                      </p:cBhvr>
                                    </p:animEffect>
                                    <p:anim calcmode="lin" valueType="num">
                                      <p:cBhvr>
                                        <p:cTn id="8"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993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animEffect transition="in" filter="fade">
                                      <p:cBhvr>
                                        <p:cTn id="13" dur="500"/>
                                        <p:tgtEl>
                                          <p:spTgt spid="39938">
                                            <p:txEl>
                                              <p:pRg st="2" end="2"/>
                                            </p:txEl>
                                          </p:spTgt>
                                        </p:tgtEl>
                                      </p:cBhvr>
                                    </p:animEffect>
                                    <p:anim calcmode="lin" valueType="num">
                                      <p:cBhvr>
                                        <p:cTn id="14"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3993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animEffect transition="in" filter="fade">
                                      <p:cBhvr>
                                        <p:cTn id="19" dur="500"/>
                                        <p:tgtEl>
                                          <p:spTgt spid="39938">
                                            <p:txEl>
                                              <p:pRg st="3" end="3"/>
                                            </p:txEl>
                                          </p:spTgt>
                                        </p:tgtEl>
                                      </p:cBhvr>
                                    </p:animEffect>
                                    <p:anim calcmode="lin" valueType="num">
                                      <p:cBhvr>
                                        <p:cTn id="20" dur="5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39938">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9938">
                                            <p:txEl>
                                              <p:pRg st="4" end="4"/>
                                            </p:txEl>
                                          </p:spTgt>
                                        </p:tgtEl>
                                        <p:attrNameLst>
                                          <p:attrName>style.visibility</p:attrName>
                                        </p:attrNameLst>
                                      </p:cBhvr>
                                      <p:to>
                                        <p:strVal val="visible"/>
                                      </p:to>
                                    </p:set>
                                    <p:animEffect transition="in" filter="fade">
                                      <p:cBhvr>
                                        <p:cTn id="25" dur="500"/>
                                        <p:tgtEl>
                                          <p:spTgt spid="39938">
                                            <p:txEl>
                                              <p:pRg st="4" end="4"/>
                                            </p:txEl>
                                          </p:spTgt>
                                        </p:tgtEl>
                                      </p:cBhvr>
                                    </p:animEffect>
                                    <p:anim calcmode="lin" valueType="num">
                                      <p:cBhvr>
                                        <p:cTn id="26" dur="5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39938">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9938">
                                            <p:txEl>
                                              <p:pRg st="5" end="5"/>
                                            </p:txEl>
                                          </p:spTgt>
                                        </p:tgtEl>
                                        <p:attrNameLst>
                                          <p:attrName>style.visibility</p:attrName>
                                        </p:attrNameLst>
                                      </p:cBhvr>
                                      <p:to>
                                        <p:strVal val="visible"/>
                                      </p:to>
                                    </p:set>
                                    <p:animEffect transition="in" filter="fade">
                                      <p:cBhvr>
                                        <p:cTn id="31" dur="500"/>
                                        <p:tgtEl>
                                          <p:spTgt spid="39938">
                                            <p:txEl>
                                              <p:pRg st="5" end="5"/>
                                            </p:txEl>
                                          </p:spTgt>
                                        </p:tgtEl>
                                      </p:cBhvr>
                                    </p:animEffect>
                                    <p:anim calcmode="lin" valueType="num">
                                      <p:cBhvr>
                                        <p:cTn id="32" dur="500" fill="hold"/>
                                        <p:tgtEl>
                                          <p:spTgt spid="39938">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3993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9939">
                                            <p:txEl>
                                              <p:pRg st="0" end="0"/>
                                            </p:txEl>
                                          </p:spTgt>
                                        </p:tgtEl>
                                        <p:attrNameLst>
                                          <p:attrName>style.visibility</p:attrName>
                                        </p:attrNameLst>
                                      </p:cBhvr>
                                      <p:to>
                                        <p:strVal val="visible"/>
                                      </p:to>
                                    </p:set>
                                    <p:animEffect transition="in" filter="fade">
                                      <p:cBhvr>
                                        <p:cTn id="38" dur="500"/>
                                        <p:tgtEl>
                                          <p:spTgt spid="39939">
                                            <p:txEl>
                                              <p:pRg st="0" end="0"/>
                                            </p:txEl>
                                          </p:spTgt>
                                        </p:tgtEl>
                                      </p:cBhvr>
                                    </p:animEffect>
                                    <p:anim calcmode="lin" valueType="num">
                                      <p:cBhvr>
                                        <p:cTn id="39"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40" dur="500" fill="hold"/>
                                        <p:tgtEl>
                                          <p:spTgt spid="39939">
                                            <p:txEl>
                                              <p:pRg st="0" end="0"/>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42" presetClass="entr" presetSubtype="0" fill="hold" grpId="0" nodeType="afterEffect">
                                  <p:stCondLst>
                                    <p:cond delay="0"/>
                                  </p:stCondLst>
                                  <p:childTnLst>
                                    <p:set>
                                      <p:cBhvr>
                                        <p:cTn id="43" dur="1" fill="hold">
                                          <p:stCondLst>
                                            <p:cond delay="0"/>
                                          </p:stCondLst>
                                        </p:cTn>
                                        <p:tgtEl>
                                          <p:spTgt spid="39939">
                                            <p:txEl>
                                              <p:pRg st="1" end="1"/>
                                            </p:txEl>
                                          </p:spTgt>
                                        </p:tgtEl>
                                        <p:attrNameLst>
                                          <p:attrName>style.visibility</p:attrName>
                                        </p:attrNameLst>
                                      </p:cBhvr>
                                      <p:to>
                                        <p:strVal val="visible"/>
                                      </p:to>
                                    </p:set>
                                    <p:animEffect transition="in" filter="fade">
                                      <p:cBhvr>
                                        <p:cTn id="44" dur="500"/>
                                        <p:tgtEl>
                                          <p:spTgt spid="39939">
                                            <p:txEl>
                                              <p:pRg st="1" end="1"/>
                                            </p:txEl>
                                          </p:spTgt>
                                        </p:tgtEl>
                                      </p:cBhvr>
                                    </p:animEffect>
                                    <p:anim calcmode="lin" valueType="num">
                                      <p:cBhvr>
                                        <p:cTn id="45"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46" dur="500" fill="hold"/>
                                        <p:tgtEl>
                                          <p:spTgt spid="39939">
                                            <p:txEl>
                                              <p:pRg st="1" end="1"/>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grpId="0" nodeType="afterEffect">
                                  <p:stCondLst>
                                    <p:cond delay="0"/>
                                  </p:stCondLst>
                                  <p:childTnLst>
                                    <p:set>
                                      <p:cBhvr>
                                        <p:cTn id="49" dur="1" fill="hold">
                                          <p:stCondLst>
                                            <p:cond delay="0"/>
                                          </p:stCondLst>
                                        </p:cTn>
                                        <p:tgtEl>
                                          <p:spTgt spid="39939">
                                            <p:txEl>
                                              <p:pRg st="2" end="2"/>
                                            </p:txEl>
                                          </p:spTgt>
                                        </p:tgtEl>
                                        <p:attrNameLst>
                                          <p:attrName>style.visibility</p:attrName>
                                        </p:attrNameLst>
                                      </p:cBhvr>
                                      <p:to>
                                        <p:strVal val="visible"/>
                                      </p:to>
                                    </p:set>
                                    <p:animEffect transition="in" filter="fade">
                                      <p:cBhvr>
                                        <p:cTn id="50" dur="500"/>
                                        <p:tgtEl>
                                          <p:spTgt spid="39939">
                                            <p:txEl>
                                              <p:pRg st="2" end="2"/>
                                            </p:txEl>
                                          </p:spTgt>
                                        </p:tgtEl>
                                      </p:cBhvr>
                                    </p:animEffect>
                                    <p:anim calcmode="lin" valueType="num">
                                      <p:cBhvr>
                                        <p:cTn id="5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52" dur="5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42" presetClass="entr" presetSubtype="0" fill="hold" grpId="0" nodeType="afterEffect">
                                  <p:stCondLst>
                                    <p:cond delay="0"/>
                                  </p:stCondLst>
                                  <p:childTnLst>
                                    <p:set>
                                      <p:cBhvr>
                                        <p:cTn id="55" dur="1" fill="hold">
                                          <p:stCondLst>
                                            <p:cond delay="0"/>
                                          </p:stCondLst>
                                        </p:cTn>
                                        <p:tgtEl>
                                          <p:spTgt spid="39939">
                                            <p:txEl>
                                              <p:pRg st="3" end="3"/>
                                            </p:txEl>
                                          </p:spTgt>
                                        </p:tgtEl>
                                        <p:attrNameLst>
                                          <p:attrName>style.visibility</p:attrName>
                                        </p:attrNameLst>
                                      </p:cBhvr>
                                      <p:to>
                                        <p:strVal val="visible"/>
                                      </p:to>
                                    </p:set>
                                    <p:animEffect transition="in" filter="fade">
                                      <p:cBhvr>
                                        <p:cTn id="56" dur="500"/>
                                        <p:tgtEl>
                                          <p:spTgt spid="39939">
                                            <p:txEl>
                                              <p:pRg st="3" end="3"/>
                                            </p:txEl>
                                          </p:spTgt>
                                        </p:tgtEl>
                                      </p:cBhvr>
                                    </p:animEffect>
                                    <p:anim calcmode="lin" valueType="num">
                                      <p:cBhvr>
                                        <p:cTn id="5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58" dur="500" fill="hold"/>
                                        <p:tgtEl>
                                          <p:spTgt spid="39939">
                                            <p:txEl>
                                              <p:pRg st="3" end="3"/>
                                            </p:txEl>
                                          </p:spTgt>
                                        </p:tgtEl>
                                        <p:attrNameLst>
                                          <p:attrName>ppt_y</p:attrName>
                                        </p:attrNameLst>
                                      </p:cBhvr>
                                      <p:tavLst>
                                        <p:tav tm="0">
                                          <p:val>
                                            <p:strVal val="#ppt_y+.1"/>
                                          </p:val>
                                        </p:tav>
                                        <p:tav tm="100000">
                                          <p:val>
                                            <p:strVal val="#ppt_y"/>
                                          </p:val>
                                        </p:tav>
                                      </p:tavLst>
                                    </p:anim>
                                  </p:childTnLst>
                                </p:cTn>
                              </p:par>
                            </p:childTnLst>
                          </p:cTn>
                        </p:par>
                        <p:par>
                          <p:cTn id="59" fill="hold">
                            <p:stCondLst>
                              <p:cond delay="2000"/>
                            </p:stCondLst>
                            <p:childTnLst>
                              <p:par>
                                <p:cTn id="60" presetID="42" presetClass="entr" presetSubtype="0" fill="hold" grpId="0" nodeType="afterEffect">
                                  <p:stCondLst>
                                    <p:cond delay="0"/>
                                  </p:stCondLst>
                                  <p:childTnLst>
                                    <p:set>
                                      <p:cBhvr>
                                        <p:cTn id="61" dur="1" fill="hold">
                                          <p:stCondLst>
                                            <p:cond delay="0"/>
                                          </p:stCondLst>
                                        </p:cTn>
                                        <p:tgtEl>
                                          <p:spTgt spid="39939">
                                            <p:txEl>
                                              <p:pRg st="4" end="4"/>
                                            </p:txEl>
                                          </p:spTgt>
                                        </p:tgtEl>
                                        <p:attrNameLst>
                                          <p:attrName>style.visibility</p:attrName>
                                        </p:attrNameLst>
                                      </p:cBhvr>
                                      <p:to>
                                        <p:strVal val="visible"/>
                                      </p:to>
                                    </p:set>
                                    <p:animEffect transition="in" filter="fade">
                                      <p:cBhvr>
                                        <p:cTn id="62" dur="500"/>
                                        <p:tgtEl>
                                          <p:spTgt spid="39939">
                                            <p:txEl>
                                              <p:pRg st="4" end="4"/>
                                            </p:txEl>
                                          </p:spTgt>
                                        </p:tgtEl>
                                      </p:cBhvr>
                                    </p:animEffect>
                                    <p:anim calcmode="lin" valueType="num">
                                      <p:cBhvr>
                                        <p:cTn id="6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64" dur="5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par>
                          <p:cTn id="65" fill="hold">
                            <p:stCondLst>
                              <p:cond delay="2500"/>
                            </p:stCondLst>
                            <p:childTnLst>
                              <p:par>
                                <p:cTn id="66" presetID="42" presetClass="entr" presetSubtype="0" fill="hold" grpId="0" nodeType="afterEffect">
                                  <p:stCondLst>
                                    <p:cond delay="0"/>
                                  </p:stCondLst>
                                  <p:childTnLst>
                                    <p:set>
                                      <p:cBhvr>
                                        <p:cTn id="67" dur="1" fill="hold">
                                          <p:stCondLst>
                                            <p:cond delay="0"/>
                                          </p:stCondLst>
                                        </p:cTn>
                                        <p:tgtEl>
                                          <p:spTgt spid="39940">
                                            <p:txEl>
                                              <p:pRg st="0" end="0"/>
                                            </p:txEl>
                                          </p:spTgt>
                                        </p:tgtEl>
                                        <p:attrNameLst>
                                          <p:attrName>style.visibility</p:attrName>
                                        </p:attrNameLst>
                                      </p:cBhvr>
                                      <p:to>
                                        <p:strVal val="visible"/>
                                      </p:to>
                                    </p:set>
                                    <p:animEffect transition="in" filter="fade">
                                      <p:cBhvr>
                                        <p:cTn id="68" dur="500"/>
                                        <p:tgtEl>
                                          <p:spTgt spid="39940">
                                            <p:txEl>
                                              <p:pRg st="0" end="0"/>
                                            </p:txEl>
                                          </p:spTgt>
                                        </p:tgtEl>
                                      </p:cBhvr>
                                    </p:animEffect>
                                    <p:anim calcmode="lin" valueType="num">
                                      <p:cBhvr>
                                        <p:cTn id="69"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p:cTn id="70" dur="500" fill="hold"/>
                                        <p:tgtEl>
                                          <p:spTgt spid="39940">
                                            <p:txEl>
                                              <p:pRg st="0" end="0"/>
                                            </p:txEl>
                                          </p:spTgt>
                                        </p:tgtEl>
                                        <p:attrNameLst>
                                          <p:attrName>ppt_y</p:attrName>
                                        </p:attrNameLst>
                                      </p:cBhvr>
                                      <p:tavLst>
                                        <p:tav tm="0">
                                          <p:val>
                                            <p:strVal val="#ppt_y+.1"/>
                                          </p:val>
                                        </p:tav>
                                        <p:tav tm="100000">
                                          <p:val>
                                            <p:strVal val="#ppt_y"/>
                                          </p:val>
                                        </p:tav>
                                      </p:tavLst>
                                    </p:anim>
                                  </p:childTnLst>
                                </p:cTn>
                              </p:par>
                            </p:childTnLst>
                          </p:cTn>
                        </p:par>
                        <p:par>
                          <p:cTn id="71" fill="hold">
                            <p:stCondLst>
                              <p:cond delay="3000"/>
                            </p:stCondLst>
                            <p:childTnLst>
                              <p:par>
                                <p:cTn id="72" presetID="42" presetClass="entr" presetSubtype="0" fill="hold" grpId="0" nodeType="afterEffect">
                                  <p:stCondLst>
                                    <p:cond delay="0"/>
                                  </p:stCondLst>
                                  <p:childTnLst>
                                    <p:set>
                                      <p:cBhvr>
                                        <p:cTn id="73" dur="1" fill="hold">
                                          <p:stCondLst>
                                            <p:cond delay="0"/>
                                          </p:stCondLst>
                                        </p:cTn>
                                        <p:tgtEl>
                                          <p:spTgt spid="39940">
                                            <p:txEl>
                                              <p:pRg st="1" end="1"/>
                                            </p:txEl>
                                          </p:spTgt>
                                        </p:tgtEl>
                                        <p:attrNameLst>
                                          <p:attrName>style.visibility</p:attrName>
                                        </p:attrNameLst>
                                      </p:cBhvr>
                                      <p:to>
                                        <p:strVal val="visible"/>
                                      </p:to>
                                    </p:set>
                                    <p:animEffect transition="in" filter="fade">
                                      <p:cBhvr>
                                        <p:cTn id="74" dur="500"/>
                                        <p:tgtEl>
                                          <p:spTgt spid="39940">
                                            <p:txEl>
                                              <p:pRg st="1" end="1"/>
                                            </p:txEl>
                                          </p:spTgt>
                                        </p:tgtEl>
                                      </p:cBhvr>
                                    </p:animEffect>
                                    <p:anim calcmode="lin" valueType="num">
                                      <p:cBhvr>
                                        <p:cTn id="75"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p:cTn id="76" dur="500" fill="hold"/>
                                        <p:tgtEl>
                                          <p:spTgt spid="39940">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3500"/>
                            </p:stCondLst>
                            <p:childTnLst>
                              <p:par>
                                <p:cTn id="78" presetID="42" presetClass="entr" presetSubtype="0" fill="hold" grpId="0" nodeType="afterEffect">
                                  <p:stCondLst>
                                    <p:cond delay="0"/>
                                  </p:stCondLst>
                                  <p:childTnLst>
                                    <p:set>
                                      <p:cBhvr>
                                        <p:cTn id="79" dur="1" fill="hold">
                                          <p:stCondLst>
                                            <p:cond delay="0"/>
                                          </p:stCondLst>
                                        </p:cTn>
                                        <p:tgtEl>
                                          <p:spTgt spid="39940">
                                            <p:txEl>
                                              <p:pRg st="2" end="2"/>
                                            </p:txEl>
                                          </p:spTgt>
                                        </p:tgtEl>
                                        <p:attrNameLst>
                                          <p:attrName>style.visibility</p:attrName>
                                        </p:attrNameLst>
                                      </p:cBhvr>
                                      <p:to>
                                        <p:strVal val="visible"/>
                                      </p:to>
                                    </p:set>
                                    <p:animEffect transition="in" filter="fade">
                                      <p:cBhvr>
                                        <p:cTn id="80" dur="500"/>
                                        <p:tgtEl>
                                          <p:spTgt spid="39940">
                                            <p:txEl>
                                              <p:pRg st="2" end="2"/>
                                            </p:txEl>
                                          </p:spTgt>
                                        </p:tgtEl>
                                      </p:cBhvr>
                                    </p:animEffect>
                                    <p:anim calcmode="lin" valueType="num">
                                      <p:cBhvr>
                                        <p:cTn id="81"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p:cTn id="82" dur="500" fill="hold"/>
                                        <p:tgtEl>
                                          <p:spTgt spid="39940">
                                            <p:txEl>
                                              <p:pRg st="2" end="2"/>
                                            </p:txEl>
                                          </p:spTgt>
                                        </p:tgtEl>
                                        <p:attrNameLst>
                                          <p:attrName>ppt_y</p:attrName>
                                        </p:attrNameLst>
                                      </p:cBhvr>
                                      <p:tavLst>
                                        <p:tav tm="0">
                                          <p:val>
                                            <p:strVal val="#ppt_y+.1"/>
                                          </p:val>
                                        </p:tav>
                                        <p:tav tm="100000">
                                          <p:val>
                                            <p:strVal val="#ppt_y"/>
                                          </p:val>
                                        </p:tav>
                                      </p:tavLst>
                                    </p:anim>
                                  </p:childTnLst>
                                </p:cTn>
                              </p:par>
                            </p:childTnLst>
                          </p:cTn>
                        </p:par>
                        <p:par>
                          <p:cTn id="83" fill="hold">
                            <p:stCondLst>
                              <p:cond delay="4000"/>
                            </p:stCondLst>
                            <p:childTnLst>
                              <p:par>
                                <p:cTn id="84" presetID="42" presetClass="entr" presetSubtype="0" fill="hold" grpId="0" nodeType="afterEffect">
                                  <p:stCondLst>
                                    <p:cond delay="0"/>
                                  </p:stCondLst>
                                  <p:childTnLst>
                                    <p:set>
                                      <p:cBhvr>
                                        <p:cTn id="85" dur="1" fill="hold">
                                          <p:stCondLst>
                                            <p:cond delay="0"/>
                                          </p:stCondLst>
                                        </p:cTn>
                                        <p:tgtEl>
                                          <p:spTgt spid="39940">
                                            <p:txEl>
                                              <p:pRg st="3" end="3"/>
                                            </p:txEl>
                                          </p:spTgt>
                                        </p:tgtEl>
                                        <p:attrNameLst>
                                          <p:attrName>style.visibility</p:attrName>
                                        </p:attrNameLst>
                                      </p:cBhvr>
                                      <p:to>
                                        <p:strVal val="visible"/>
                                      </p:to>
                                    </p:set>
                                    <p:animEffect transition="in" filter="fade">
                                      <p:cBhvr>
                                        <p:cTn id="86" dur="500"/>
                                        <p:tgtEl>
                                          <p:spTgt spid="39940">
                                            <p:txEl>
                                              <p:pRg st="3" end="3"/>
                                            </p:txEl>
                                          </p:spTgt>
                                        </p:tgtEl>
                                      </p:cBhvr>
                                    </p:animEffect>
                                    <p:anim calcmode="lin" valueType="num">
                                      <p:cBhvr>
                                        <p:cTn id="87"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p:cTn id="88" dur="500" fill="hold"/>
                                        <p:tgtEl>
                                          <p:spTgt spid="39940">
                                            <p:txEl>
                                              <p:pRg st="3" end="3"/>
                                            </p:txEl>
                                          </p:spTgt>
                                        </p:tgtEl>
                                        <p:attrNameLst>
                                          <p:attrName>ppt_y</p:attrName>
                                        </p:attrNameLst>
                                      </p:cBhvr>
                                      <p:tavLst>
                                        <p:tav tm="0">
                                          <p:val>
                                            <p:strVal val="#ppt_y+.1"/>
                                          </p:val>
                                        </p:tav>
                                        <p:tav tm="100000">
                                          <p:val>
                                            <p:strVal val="#ppt_y"/>
                                          </p:val>
                                        </p:tav>
                                      </p:tavLst>
                                    </p:anim>
                                  </p:childTnLst>
                                </p:cTn>
                              </p:par>
                            </p:childTnLst>
                          </p:cTn>
                        </p:par>
                        <p:par>
                          <p:cTn id="89" fill="hold">
                            <p:stCondLst>
                              <p:cond delay="4500"/>
                            </p:stCondLst>
                            <p:childTnLst>
                              <p:par>
                                <p:cTn id="90" presetID="42" presetClass="entr" presetSubtype="0" fill="hold" grpId="0" nodeType="afterEffect">
                                  <p:stCondLst>
                                    <p:cond delay="0"/>
                                  </p:stCondLst>
                                  <p:childTnLst>
                                    <p:set>
                                      <p:cBhvr>
                                        <p:cTn id="91" dur="1" fill="hold">
                                          <p:stCondLst>
                                            <p:cond delay="0"/>
                                          </p:stCondLst>
                                        </p:cTn>
                                        <p:tgtEl>
                                          <p:spTgt spid="39940">
                                            <p:txEl>
                                              <p:pRg st="4" end="4"/>
                                            </p:txEl>
                                          </p:spTgt>
                                        </p:tgtEl>
                                        <p:attrNameLst>
                                          <p:attrName>style.visibility</p:attrName>
                                        </p:attrNameLst>
                                      </p:cBhvr>
                                      <p:to>
                                        <p:strVal val="visible"/>
                                      </p:to>
                                    </p:set>
                                    <p:animEffect transition="in" filter="fade">
                                      <p:cBhvr>
                                        <p:cTn id="92" dur="500"/>
                                        <p:tgtEl>
                                          <p:spTgt spid="39940">
                                            <p:txEl>
                                              <p:pRg st="4" end="4"/>
                                            </p:txEl>
                                          </p:spTgt>
                                        </p:tgtEl>
                                      </p:cBhvr>
                                    </p:animEffect>
                                    <p:anim calcmode="lin" valueType="num">
                                      <p:cBhvr>
                                        <p:cTn id="93"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p:cTn id="94" dur="500" fill="hold"/>
                                        <p:tgtEl>
                                          <p:spTgt spid="39940">
                                            <p:txEl>
                                              <p:pRg st="4" end="4"/>
                                            </p:txEl>
                                          </p:spTgt>
                                        </p:tgtEl>
                                        <p:attrNameLst>
                                          <p:attrName>ppt_y</p:attrName>
                                        </p:attrNameLst>
                                      </p:cBhvr>
                                      <p:tavLst>
                                        <p:tav tm="0">
                                          <p:val>
                                            <p:strVal val="#ppt_y+.1"/>
                                          </p:val>
                                        </p:tav>
                                        <p:tav tm="100000">
                                          <p:val>
                                            <p:strVal val="#ppt_y"/>
                                          </p:val>
                                        </p:tav>
                                      </p:tavLst>
                                    </p:anim>
                                  </p:childTnLst>
                                </p:cTn>
                              </p:par>
                            </p:childTnLst>
                          </p:cTn>
                        </p:par>
                        <p:par>
                          <p:cTn id="95" fill="hold">
                            <p:stCondLst>
                              <p:cond delay="5000"/>
                            </p:stCondLst>
                            <p:childTnLst>
                              <p:par>
                                <p:cTn id="96" presetID="42" presetClass="entr" presetSubtype="0" fill="hold" grpId="0" nodeType="afterEffect">
                                  <p:stCondLst>
                                    <p:cond delay="0"/>
                                  </p:stCondLst>
                                  <p:childTnLst>
                                    <p:set>
                                      <p:cBhvr>
                                        <p:cTn id="97" dur="1" fill="hold">
                                          <p:stCondLst>
                                            <p:cond delay="0"/>
                                          </p:stCondLst>
                                        </p:cTn>
                                        <p:tgtEl>
                                          <p:spTgt spid="39941">
                                            <p:txEl>
                                              <p:pRg st="0" end="0"/>
                                            </p:txEl>
                                          </p:spTgt>
                                        </p:tgtEl>
                                        <p:attrNameLst>
                                          <p:attrName>style.visibility</p:attrName>
                                        </p:attrNameLst>
                                      </p:cBhvr>
                                      <p:to>
                                        <p:strVal val="visible"/>
                                      </p:to>
                                    </p:set>
                                    <p:animEffect transition="in" filter="fade">
                                      <p:cBhvr>
                                        <p:cTn id="98" dur="500"/>
                                        <p:tgtEl>
                                          <p:spTgt spid="39941">
                                            <p:txEl>
                                              <p:pRg st="0" end="0"/>
                                            </p:txEl>
                                          </p:spTgt>
                                        </p:tgtEl>
                                      </p:cBhvr>
                                    </p:animEffect>
                                    <p:anim calcmode="lin" valueType="num">
                                      <p:cBhvr>
                                        <p:cTn id="99" dur="500" fill="hold"/>
                                        <p:tgtEl>
                                          <p:spTgt spid="39941">
                                            <p:txEl>
                                              <p:pRg st="0" end="0"/>
                                            </p:txEl>
                                          </p:spTgt>
                                        </p:tgtEl>
                                        <p:attrNameLst>
                                          <p:attrName>ppt_x</p:attrName>
                                        </p:attrNameLst>
                                      </p:cBhvr>
                                      <p:tavLst>
                                        <p:tav tm="0">
                                          <p:val>
                                            <p:strVal val="#ppt_x"/>
                                          </p:val>
                                        </p:tav>
                                        <p:tav tm="100000">
                                          <p:val>
                                            <p:strVal val="#ppt_x"/>
                                          </p:val>
                                        </p:tav>
                                      </p:tavLst>
                                    </p:anim>
                                    <p:anim calcmode="lin" valueType="num">
                                      <p:cBhvr>
                                        <p:cTn id="100" dur="500" fill="hold"/>
                                        <p:tgtEl>
                                          <p:spTgt spid="399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39" grpId="0" uiExpand="1" build="p"/>
      <p:bldP spid="39940" grpId="0" uiExpand="1" build="p"/>
      <p:bldP spid="3994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Group 2"/>
          <p:cNvGraphicFramePr>
            <a:graphicFrameLocks noGrp="1"/>
          </p:cNvGraphicFramePr>
          <p:nvPr>
            <p:ph type="tbl" idx="1"/>
            <p:extLst>
              <p:ext uri="{D42A27DB-BD31-4B8C-83A1-F6EECF244321}">
                <p14:modId xmlns:p14="http://schemas.microsoft.com/office/powerpoint/2010/main" val="1632686762"/>
              </p:ext>
            </p:extLst>
          </p:nvPr>
        </p:nvGraphicFramePr>
        <p:xfrm>
          <a:off x="1116013" y="730249"/>
          <a:ext cx="7354887" cy="2374901"/>
        </p:xfrm>
        <a:graphic>
          <a:graphicData uri="http://schemas.openxmlformats.org/drawingml/2006/table">
            <a:tbl>
              <a:tblPr/>
              <a:tblGrid>
                <a:gridCol w="3676650">
                  <a:extLst>
                    <a:ext uri="{9D8B030D-6E8A-4147-A177-3AD203B41FA5}">
                      <a16:colId xmlns:a16="http://schemas.microsoft.com/office/drawing/2014/main" val="20000"/>
                    </a:ext>
                  </a:extLst>
                </a:gridCol>
                <a:gridCol w="3678237">
                  <a:extLst>
                    <a:ext uri="{9D8B030D-6E8A-4147-A177-3AD203B41FA5}">
                      <a16:colId xmlns:a16="http://schemas.microsoft.com/office/drawing/2014/main" val="20001"/>
                    </a:ext>
                  </a:extLst>
                </a:gridCol>
              </a:tblGrid>
              <a:tr h="7921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非阻塞赋值方式   &lt;=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FFFF"/>
                          </a:solidFill>
                          <a:effectLst/>
                          <a:latin typeface="Calibri" panose="020F0502020204030204" pitchFamily="34" charset="0"/>
                          <a:ea typeface="宋体" panose="02010600030101010101" pitchFamily="2" charset="-122"/>
                        </a:rPr>
                        <a:t>阻塞赋值方式   =</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7921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993300"/>
                          </a:solidFill>
                          <a:effectLst/>
                          <a:latin typeface="Calibri" panose="020F0502020204030204" pitchFamily="34" charset="0"/>
                          <a:ea typeface="宋体" panose="02010600030101010101" pitchFamily="2" charset="-122"/>
                        </a:rPr>
                        <a:t>块内赋值语句同时执行</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993300"/>
                          </a:solidFill>
                          <a:effectLst/>
                          <a:latin typeface="Calibri" panose="020F0502020204030204" pitchFamily="34" charset="0"/>
                          <a:ea typeface="宋体" panose="02010600030101010101" pitchFamily="2" charset="-122"/>
                        </a:rPr>
                        <a:t>块内语句逐条进行赋值</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905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993300"/>
                          </a:solidFill>
                          <a:effectLst/>
                          <a:latin typeface="Calibri" panose="020F0502020204030204" pitchFamily="34" charset="0"/>
                          <a:ea typeface="宋体" panose="02010600030101010101" pitchFamily="2" charset="-122"/>
                        </a:rPr>
                        <a:t>建议在时序逻辑中使用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rgbClr val="993300"/>
                          </a:solidFill>
                          <a:effectLst/>
                          <a:latin typeface="Calibri" panose="020F0502020204030204" pitchFamily="34" charset="0"/>
                          <a:ea typeface="宋体" panose="02010600030101010101" pitchFamily="2" charset="-122"/>
                        </a:rPr>
                        <a:t>建议在组合逻辑中使用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40987" name="Text Box 27"/>
          <p:cNvSpPr txBox="1">
            <a:spLocks noChangeArrowheads="1"/>
          </p:cNvSpPr>
          <p:nvPr/>
        </p:nvSpPr>
        <p:spPr bwMode="auto">
          <a:xfrm>
            <a:off x="1116013" y="3779043"/>
            <a:ext cx="7315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0066FF"/>
                </a:solidFill>
              </a:rPr>
              <a:t>注意：非阻塞赋值符 “ &lt;= ” </a:t>
            </a:r>
            <a:r>
              <a:rPr lang="zh-CN" altLang="en-US" sz="2400" dirty="0">
                <a:solidFill>
                  <a:srgbClr val="993300"/>
                </a:solidFill>
              </a:rPr>
              <a:t>与</a:t>
            </a:r>
            <a:r>
              <a:rPr lang="zh-CN" altLang="en-US" sz="2400" dirty="0">
                <a:solidFill>
                  <a:srgbClr val="0066FF"/>
                </a:solidFill>
              </a:rPr>
              <a:t>小于等于符 “&lt;=  ”</a:t>
            </a:r>
            <a:r>
              <a:rPr lang="zh-CN" altLang="en-US" sz="2400" dirty="0">
                <a:solidFill>
                  <a:srgbClr val="993300"/>
                </a:solidFill>
              </a:rPr>
              <a:t> 看起来是一样的，但意义完全不同，</a:t>
            </a:r>
            <a:r>
              <a:rPr lang="zh-CN" altLang="en-US" sz="2400" dirty="0">
                <a:solidFill>
                  <a:srgbClr val="0066FF"/>
                </a:solidFill>
              </a:rPr>
              <a:t>小于等于符是关系运算符，</a:t>
            </a:r>
            <a:r>
              <a:rPr lang="zh-CN" altLang="en-US" sz="2400" dirty="0">
                <a:solidFill>
                  <a:srgbClr val="993300"/>
                </a:solidFill>
              </a:rPr>
              <a:t>用于比较大小。而</a:t>
            </a:r>
            <a:r>
              <a:rPr lang="zh-CN" altLang="en-US" sz="2400" dirty="0">
                <a:solidFill>
                  <a:srgbClr val="0066FF"/>
                </a:solidFill>
              </a:rPr>
              <a:t>非阻塞赋值符用于时序赋值操作</a:t>
            </a:r>
            <a:r>
              <a:rPr lang="zh-CN" altLang="en-US" sz="2400" dirty="0">
                <a:solidFill>
                  <a:srgbClr val="993300"/>
                </a:solidFill>
              </a:rPr>
              <a:t>。</a:t>
            </a:r>
          </a:p>
        </p:txBody>
      </p:sp>
      <p:sp>
        <p:nvSpPr>
          <p:cNvPr id="31" name="灯片编号占位符 5"/>
          <p:cNvSpPr txBox="1">
            <a:spLocks/>
          </p:cNvSpPr>
          <p:nvPr/>
        </p:nvSpPr>
        <p:spPr>
          <a:xfrm>
            <a:off x="7774426" y="5578478"/>
            <a:ext cx="856907" cy="669925"/>
          </a:xfrm>
          <a:prstGeom prst="rect">
            <a:avLst/>
          </a:prstGeom>
        </p:spPr>
        <p:txBody>
          <a:bodyPr vert="horz" lIns="91440" tIns="45720" rIns="91440" bIns="45720" rtlCol="0" anchor="b"/>
          <a:lstStyle>
            <a:defPPr>
              <a:defRPr lang="zh-CN"/>
            </a:defPPr>
            <a:lvl1pPr algn="r" rtl="0" fontAlgn="base">
              <a:spcBef>
                <a:spcPct val="0"/>
              </a:spcBef>
              <a:spcAft>
                <a:spcPct val="0"/>
              </a:spcAft>
              <a:buFont typeface="Arial" panose="020B0604020202020204" pitchFamily="34" charset="0"/>
              <a:defRPr sz="2800" b="0" i="0" kern="1200">
                <a:solidFill>
                  <a:schemeClr val="bg2">
                    <a:lumMod val="50000"/>
                  </a:schemeClr>
                </a:solidFill>
                <a:effectLst/>
                <a:latin typeface="+mn-lt"/>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27C8EB00-FD4E-4071-B17B-94A213E51A12}" type="slidenum">
              <a:rPr lang="zh-CN" altLang="en-US" smtClean="0"/>
              <a:pPr/>
              <a:t>42</a:t>
            </a:fld>
            <a:endParaRPr lang="en-US" altLang="zh-CN" dirty="0"/>
          </a:p>
        </p:txBody>
      </p:sp>
      <p:sp>
        <p:nvSpPr>
          <p:cNvPr id="32" name="日期占位符 1"/>
          <p:cNvSpPr>
            <a:spLocks noGrp="1"/>
          </p:cNvSpPr>
          <p:nvPr>
            <p:ph type="dt" sz="half" idx="10"/>
          </p:nvPr>
        </p:nvSpPr>
        <p:spPr>
          <a:xfrm>
            <a:off x="7430245" y="6172203"/>
            <a:ext cx="1200463" cy="365125"/>
          </a:xfrm>
        </p:spPr>
        <p:txBody>
          <a:bodyPr/>
          <a:lstStyle/>
          <a:p>
            <a:fld id="{5DEBED44-39CE-4657-B4C7-24B927ED2FA7}" type="datetime1">
              <a:rPr lang="zh-CN" altLang="en-US" smtClean="0"/>
              <a:t>2024/4/8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0987"/>
                                        </p:tgtEl>
                                        <p:attrNameLst>
                                          <p:attrName>style.visibility</p:attrName>
                                        </p:attrNameLst>
                                      </p:cBhvr>
                                      <p:to>
                                        <p:strVal val="visible"/>
                                      </p:to>
                                    </p:set>
                                    <p:animEffect transition="in" filter="fade">
                                      <p:cBhvr>
                                        <p:cTn id="13" dur="1000"/>
                                        <p:tgtEl>
                                          <p:spTgt spid="40987"/>
                                        </p:tgtEl>
                                      </p:cBhvr>
                                    </p:animEffect>
                                    <p:anim calcmode="lin" valueType="num">
                                      <p:cBhvr>
                                        <p:cTn id="14" dur="1000" fill="hold"/>
                                        <p:tgtEl>
                                          <p:spTgt spid="40987"/>
                                        </p:tgtEl>
                                        <p:attrNameLst>
                                          <p:attrName>ppt_x</p:attrName>
                                        </p:attrNameLst>
                                      </p:cBhvr>
                                      <p:tavLst>
                                        <p:tav tm="0">
                                          <p:val>
                                            <p:strVal val="#ppt_x"/>
                                          </p:val>
                                        </p:tav>
                                        <p:tav tm="100000">
                                          <p:val>
                                            <p:strVal val="#ppt_x"/>
                                          </p:val>
                                        </p:tav>
                                      </p:tavLst>
                                    </p:anim>
                                    <p:anim calcmode="lin" valueType="num">
                                      <p:cBhvr>
                                        <p:cTn id="15" dur="1000" fill="hold"/>
                                        <p:tgtEl>
                                          <p:spTgt spid="409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57200" y="1125538"/>
            <a:ext cx="8229600" cy="5000625"/>
          </a:xfrm>
        </p:spPr>
        <p:txBody>
          <a:bodyPr/>
          <a:lstStyle/>
          <a:p>
            <a:pPr>
              <a:lnSpc>
                <a:spcPct val="80000"/>
              </a:lnSpc>
              <a:buSzPct val="100000"/>
              <a:buFont typeface="Wingdings" panose="05000000000000000000" pitchFamily="2" charset="2"/>
              <a:buChar char="Ø"/>
            </a:pPr>
            <a:r>
              <a:rPr lang="zh-CN" altLang="en-US" sz="2400" dirty="0">
                <a:solidFill>
                  <a:srgbClr val="0066FF"/>
                </a:solidFill>
              </a:rPr>
              <a:t>块语句</a:t>
            </a:r>
          </a:p>
          <a:p>
            <a:pPr>
              <a:lnSpc>
                <a:spcPct val="80000"/>
              </a:lnSpc>
              <a:buFontTx/>
              <a:buNone/>
            </a:pPr>
            <a:endParaRPr lang="zh-CN" altLang="en-US" sz="700" dirty="0">
              <a:solidFill>
                <a:srgbClr val="0066FF"/>
              </a:solidFill>
            </a:endParaRPr>
          </a:p>
          <a:p>
            <a:pPr>
              <a:lnSpc>
                <a:spcPct val="80000"/>
              </a:lnSpc>
              <a:buFontTx/>
              <a:buNone/>
            </a:pPr>
            <a:r>
              <a:rPr lang="zh-CN" altLang="en-US" sz="2400" dirty="0">
                <a:solidFill>
                  <a:srgbClr val="993300"/>
                </a:solidFill>
              </a:rPr>
              <a:t>	块语句通常用来将两条或多条语句组合在一起，使其在格式上看更象一条语句。功能像是c语言中的括号。</a:t>
            </a:r>
          </a:p>
          <a:p>
            <a:pPr>
              <a:lnSpc>
                <a:spcPct val="80000"/>
              </a:lnSpc>
              <a:buFontTx/>
              <a:buNone/>
            </a:pPr>
            <a:endParaRPr lang="zh-CN" altLang="en-US" sz="2400" dirty="0">
              <a:solidFill>
                <a:srgbClr val="993300"/>
              </a:solidFill>
            </a:endParaRPr>
          </a:p>
          <a:p>
            <a:pPr>
              <a:lnSpc>
                <a:spcPct val="80000"/>
              </a:lnSpc>
              <a:buSzPct val="100000"/>
              <a:buFont typeface="Wingdings" panose="05000000000000000000" pitchFamily="2" charset="2"/>
              <a:buChar char="n"/>
            </a:pPr>
            <a:r>
              <a:rPr lang="zh-CN" altLang="en-US" sz="2400" dirty="0">
                <a:solidFill>
                  <a:srgbClr val="0066FF"/>
                </a:solidFill>
              </a:rPr>
              <a:t>顺序块（begin_end）</a:t>
            </a:r>
          </a:p>
          <a:p>
            <a:pPr>
              <a:lnSpc>
                <a:spcPct val="80000"/>
              </a:lnSpc>
              <a:buFontTx/>
              <a:buNone/>
            </a:pPr>
            <a:r>
              <a:rPr lang="zh-CN" altLang="en-US" sz="2400" dirty="0">
                <a:solidFill>
                  <a:srgbClr val="993300"/>
                </a:solidFill>
              </a:rPr>
              <a:t>	</a:t>
            </a:r>
            <a:r>
              <a:rPr lang="zh-CN" altLang="en-US" sz="2400" dirty="0">
                <a:solidFill>
                  <a:srgbClr val="0066FF"/>
                </a:solidFill>
              </a:rPr>
              <a:t>特点：</a:t>
            </a:r>
          </a:p>
          <a:p>
            <a:pPr>
              <a:lnSpc>
                <a:spcPct val="80000"/>
              </a:lnSpc>
              <a:buFontTx/>
              <a:buNone/>
            </a:pPr>
            <a:r>
              <a:rPr lang="zh-CN" altLang="en-US" sz="2400" dirty="0">
                <a:solidFill>
                  <a:srgbClr val="993300"/>
                </a:solidFill>
              </a:rPr>
              <a:t>		1)	块内的语句是按顺序执行的，即只有上面一条		语句执行完后下面的语句才能执行。</a:t>
            </a:r>
          </a:p>
          <a:p>
            <a:pPr>
              <a:lnSpc>
                <a:spcPct val="80000"/>
              </a:lnSpc>
              <a:buFontTx/>
              <a:buNone/>
            </a:pPr>
            <a:r>
              <a:rPr lang="zh-CN" altLang="en-US" sz="2400" dirty="0">
                <a:solidFill>
                  <a:srgbClr val="993300"/>
                </a:solidFill>
              </a:rPr>
              <a:t>		2)	每条语句的延迟时间是相对于前一条语句的仿		真时间而言的。</a:t>
            </a:r>
          </a:p>
          <a:p>
            <a:pPr>
              <a:lnSpc>
                <a:spcPct val="80000"/>
              </a:lnSpc>
              <a:buFontTx/>
              <a:buNone/>
            </a:pPr>
            <a:r>
              <a:rPr lang="zh-CN" altLang="en-US" sz="2400" dirty="0">
                <a:solidFill>
                  <a:srgbClr val="993300"/>
                </a:solidFill>
              </a:rPr>
              <a:t>		3)	直到最后一条语句执行完，程序流程控制才跳		出该语句块。</a:t>
            </a:r>
          </a:p>
          <a:p>
            <a:pPr>
              <a:lnSpc>
                <a:spcPct val="80000"/>
              </a:lnSpc>
              <a:buFontTx/>
              <a:buNone/>
            </a:pPr>
            <a:endParaRPr lang="zh-CN" altLang="en-US" sz="2000" dirty="0">
              <a:solidFill>
                <a:srgbClr val="993300"/>
              </a:solidFill>
            </a:endParaRPr>
          </a:p>
        </p:txBody>
      </p:sp>
      <p:sp>
        <p:nvSpPr>
          <p:cNvPr id="4" name="灯片编号占位符 5"/>
          <p:cNvSpPr>
            <a:spLocks noGrp="1"/>
          </p:cNvSpPr>
          <p:nvPr>
            <p:ph type="sldNum" sz="quarter" idx="12"/>
          </p:nvPr>
        </p:nvSpPr>
        <p:spPr/>
        <p:txBody>
          <a:bodyPr/>
          <a:lstStyle/>
          <a:p>
            <a:fld id="{2A079BB7-512F-4793-84B1-6BAC555578D3}" type="slidenum">
              <a:rPr lang="zh-CN" altLang="en-US"/>
              <a:pPr/>
              <a:t>43</a:t>
            </a:fld>
            <a:endParaRPr lang="en-US" altLang="zh-CN" dirty="0"/>
          </a:p>
        </p:txBody>
      </p:sp>
      <p:sp>
        <p:nvSpPr>
          <p:cNvPr id="2" name="日期占位符 1"/>
          <p:cNvSpPr>
            <a:spLocks noGrp="1"/>
          </p:cNvSpPr>
          <p:nvPr>
            <p:ph type="dt" sz="half" idx="10"/>
          </p:nvPr>
        </p:nvSpPr>
        <p:spPr/>
        <p:txBody>
          <a:bodyPr/>
          <a:lstStyle/>
          <a:p>
            <a:fld id="{0E658FCE-7492-4C17-8A30-4D5731607E75}"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fade">
                                      <p:cBhvr>
                                        <p:cTn id="7" dur="500"/>
                                        <p:tgtEl>
                                          <p:spTgt spid="41986">
                                            <p:txEl>
                                              <p:pRg st="0" end="0"/>
                                            </p:txEl>
                                          </p:spTgt>
                                        </p:tgtEl>
                                      </p:cBhvr>
                                    </p:animEffect>
                                    <p:anim calcmode="lin" valueType="num">
                                      <p:cBhvr>
                                        <p:cTn id="8"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198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animEffect transition="in" filter="fade">
                                      <p:cBhvr>
                                        <p:cTn id="13" dur="500"/>
                                        <p:tgtEl>
                                          <p:spTgt spid="41986">
                                            <p:txEl>
                                              <p:pRg st="2" end="2"/>
                                            </p:txEl>
                                          </p:spTgt>
                                        </p:tgtEl>
                                      </p:cBhvr>
                                    </p:animEffect>
                                    <p:anim calcmode="lin" valueType="num">
                                      <p:cBhvr>
                                        <p:cTn id="14"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4198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1986">
                                            <p:txEl>
                                              <p:pRg st="4" end="4"/>
                                            </p:txEl>
                                          </p:spTgt>
                                        </p:tgtEl>
                                        <p:attrNameLst>
                                          <p:attrName>style.visibility</p:attrName>
                                        </p:attrNameLst>
                                      </p:cBhvr>
                                      <p:to>
                                        <p:strVal val="visible"/>
                                      </p:to>
                                    </p:set>
                                    <p:animEffect transition="in" filter="fade">
                                      <p:cBhvr>
                                        <p:cTn id="19" dur="500"/>
                                        <p:tgtEl>
                                          <p:spTgt spid="41986">
                                            <p:txEl>
                                              <p:pRg st="4" end="4"/>
                                            </p:txEl>
                                          </p:spTgt>
                                        </p:tgtEl>
                                      </p:cBhvr>
                                    </p:animEffect>
                                    <p:anim calcmode="lin" valueType="num">
                                      <p:cBhvr>
                                        <p:cTn id="20"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41986">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1986">
                                            <p:txEl>
                                              <p:pRg st="5" end="5"/>
                                            </p:txEl>
                                          </p:spTgt>
                                        </p:tgtEl>
                                        <p:attrNameLst>
                                          <p:attrName>style.visibility</p:attrName>
                                        </p:attrNameLst>
                                      </p:cBhvr>
                                      <p:to>
                                        <p:strVal val="visible"/>
                                      </p:to>
                                    </p:set>
                                    <p:animEffect transition="in" filter="fade">
                                      <p:cBhvr>
                                        <p:cTn id="25" dur="500"/>
                                        <p:tgtEl>
                                          <p:spTgt spid="41986">
                                            <p:txEl>
                                              <p:pRg st="5" end="5"/>
                                            </p:txEl>
                                          </p:spTgt>
                                        </p:tgtEl>
                                      </p:cBhvr>
                                    </p:animEffect>
                                    <p:anim calcmode="lin" valueType="num">
                                      <p:cBhvr>
                                        <p:cTn id="26" dur="500" fill="hold"/>
                                        <p:tgtEl>
                                          <p:spTgt spid="41986">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41986">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1986">
                                            <p:txEl>
                                              <p:pRg st="6" end="6"/>
                                            </p:txEl>
                                          </p:spTgt>
                                        </p:tgtEl>
                                        <p:attrNameLst>
                                          <p:attrName>style.visibility</p:attrName>
                                        </p:attrNameLst>
                                      </p:cBhvr>
                                      <p:to>
                                        <p:strVal val="visible"/>
                                      </p:to>
                                    </p:set>
                                    <p:animEffect transition="in" filter="fade">
                                      <p:cBhvr>
                                        <p:cTn id="31" dur="500"/>
                                        <p:tgtEl>
                                          <p:spTgt spid="41986">
                                            <p:txEl>
                                              <p:pRg st="6" end="6"/>
                                            </p:txEl>
                                          </p:spTgt>
                                        </p:tgtEl>
                                      </p:cBhvr>
                                    </p:animEffect>
                                    <p:anim calcmode="lin" valueType="num">
                                      <p:cBhvr>
                                        <p:cTn id="32" dur="500" fill="hold"/>
                                        <p:tgtEl>
                                          <p:spTgt spid="41986">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41986">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1986">
                                            <p:txEl>
                                              <p:pRg st="7" end="7"/>
                                            </p:txEl>
                                          </p:spTgt>
                                        </p:tgtEl>
                                        <p:attrNameLst>
                                          <p:attrName>style.visibility</p:attrName>
                                        </p:attrNameLst>
                                      </p:cBhvr>
                                      <p:to>
                                        <p:strVal val="visible"/>
                                      </p:to>
                                    </p:set>
                                    <p:animEffect transition="in" filter="fade">
                                      <p:cBhvr>
                                        <p:cTn id="37" dur="500"/>
                                        <p:tgtEl>
                                          <p:spTgt spid="41986">
                                            <p:txEl>
                                              <p:pRg st="7" end="7"/>
                                            </p:txEl>
                                          </p:spTgt>
                                        </p:tgtEl>
                                      </p:cBhvr>
                                    </p:animEffect>
                                    <p:anim calcmode="lin" valueType="num">
                                      <p:cBhvr>
                                        <p:cTn id="38" dur="500" fill="hold"/>
                                        <p:tgtEl>
                                          <p:spTgt spid="41986">
                                            <p:txEl>
                                              <p:pRg st="7" end="7"/>
                                            </p:txEl>
                                          </p:spTgt>
                                        </p:tgtEl>
                                        <p:attrNameLst>
                                          <p:attrName>ppt_x</p:attrName>
                                        </p:attrNameLst>
                                      </p:cBhvr>
                                      <p:tavLst>
                                        <p:tav tm="0">
                                          <p:val>
                                            <p:strVal val="#ppt_x"/>
                                          </p:val>
                                        </p:tav>
                                        <p:tav tm="100000">
                                          <p:val>
                                            <p:strVal val="#ppt_x"/>
                                          </p:val>
                                        </p:tav>
                                      </p:tavLst>
                                    </p:anim>
                                    <p:anim calcmode="lin" valueType="num">
                                      <p:cBhvr>
                                        <p:cTn id="39" dur="500" fill="hold"/>
                                        <p:tgtEl>
                                          <p:spTgt spid="41986">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1986">
                                            <p:txEl>
                                              <p:pRg st="8" end="8"/>
                                            </p:txEl>
                                          </p:spTgt>
                                        </p:tgtEl>
                                        <p:attrNameLst>
                                          <p:attrName>style.visibility</p:attrName>
                                        </p:attrNameLst>
                                      </p:cBhvr>
                                      <p:to>
                                        <p:strVal val="visible"/>
                                      </p:to>
                                    </p:set>
                                    <p:animEffect transition="in" filter="fade">
                                      <p:cBhvr>
                                        <p:cTn id="43" dur="500"/>
                                        <p:tgtEl>
                                          <p:spTgt spid="41986">
                                            <p:txEl>
                                              <p:pRg st="8" end="8"/>
                                            </p:txEl>
                                          </p:spTgt>
                                        </p:tgtEl>
                                      </p:cBhvr>
                                    </p:animEffect>
                                    <p:anim calcmode="lin" valueType="num">
                                      <p:cBhvr>
                                        <p:cTn id="44" dur="500" fill="hold"/>
                                        <p:tgtEl>
                                          <p:spTgt spid="41986">
                                            <p:txEl>
                                              <p:pRg st="8" end="8"/>
                                            </p:txEl>
                                          </p:spTgt>
                                        </p:tgtEl>
                                        <p:attrNameLst>
                                          <p:attrName>ppt_x</p:attrName>
                                        </p:attrNameLst>
                                      </p:cBhvr>
                                      <p:tavLst>
                                        <p:tav tm="0">
                                          <p:val>
                                            <p:strVal val="#ppt_x"/>
                                          </p:val>
                                        </p:tav>
                                        <p:tav tm="100000">
                                          <p:val>
                                            <p:strVal val="#ppt_x"/>
                                          </p:val>
                                        </p:tav>
                                      </p:tavLst>
                                    </p:anim>
                                    <p:anim calcmode="lin" valueType="num">
                                      <p:cBhvr>
                                        <p:cTn id="45" dur="500" fill="hold"/>
                                        <p:tgtEl>
                                          <p:spTgt spid="4198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457200" y="1125538"/>
            <a:ext cx="8229600" cy="5000625"/>
          </a:xfrm>
        </p:spPr>
        <p:txBody>
          <a:bodyPr>
            <a:normAutofit fontScale="92500" lnSpcReduction="10000"/>
          </a:bodyPr>
          <a:lstStyle/>
          <a:p>
            <a:pPr>
              <a:lnSpc>
                <a:spcPct val="80000"/>
              </a:lnSpc>
              <a:buFontTx/>
              <a:buNone/>
            </a:pPr>
            <a:r>
              <a:rPr lang="zh-CN" altLang="en-US" sz="2400" dirty="0">
                <a:solidFill>
                  <a:srgbClr val="0066FF"/>
                </a:solidFill>
              </a:rPr>
              <a:t>顺序块的格式如下：</a:t>
            </a:r>
          </a:p>
          <a:p>
            <a:pPr>
              <a:lnSpc>
                <a:spcPct val="80000"/>
              </a:lnSpc>
              <a:buFontTx/>
              <a:buNone/>
            </a:pPr>
            <a:r>
              <a:rPr lang="zh-CN" altLang="en-US" sz="2400" dirty="0">
                <a:solidFill>
                  <a:srgbClr val="993300"/>
                </a:solidFill>
              </a:rPr>
              <a:t>		begin</a:t>
            </a:r>
          </a:p>
          <a:p>
            <a:pPr>
              <a:lnSpc>
                <a:spcPct val="80000"/>
              </a:lnSpc>
              <a:buFontTx/>
              <a:buNone/>
            </a:pPr>
            <a:r>
              <a:rPr lang="zh-CN" altLang="en-US" sz="2400" dirty="0">
                <a:solidFill>
                  <a:srgbClr val="993300"/>
                </a:solidFill>
              </a:rPr>
              <a:t>			语句1;</a:t>
            </a:r>
          </a:p>
          <a:p>
            <a:pPr>
              <a:lnSpc>
                <a:spcPct val="80000"/>
              </a:lnSpc>
              <a:buFontTx/>
              <a:buNone/>
            </a:pPr>
            <a:r>
              <a:rPr lang="zh-CN" altLang="en-US" sz="2400" dirty="0">
                <a:solidFill>
                  <a:srgbClr val="993300"/>
                </a:solidFill>
              </a:rPr>
              <a:t>			语句2;</a:t>
            </a:r>
          </a:p>
          <a:p>
            <a:pPr>
              <a:lnSpc>
                <a:spcPct val="80000"/>
              </a:lnSpc>
              <a:buFontTx/>
              <a:buNone/>
            </a:pPr>
            <a:r>
              <a:rPr lang="zh-CN" altLang="en-US" sz="2400" dirty="0">
                <a:solidFill>
                  <a:srgbClr val="993300"/>
                </a:solidFill>
              </a:rPr>
              <a:t>			......</a:t>
            </a:r>
          </a:p>
          <a:p>
            <a:pPr>
              <a:lnSpc>
                <a:spcPct val="80000"/>
              </a:lnSpc>
              <a:buFontTx/>
              <a:buNone/>
            </a:pPr>
            <a:r>
              <a:rPr lang="zh-CN" altLang="en-US" sz="2400" dirty="0">
                <a:solidFill>
                  <a:srgbClr val="993300"/>
                </a:solidFill>
              </a:rPr>
              <a:t>			语句n;</a:t>
            </a:r>
          </a:p>
          <a:p>
            <a:pPr>
              <a:lnSpc>
                <a:spcPct val="80000"/>
              </a:lnSpc>
              <a:buFontTx/>
              <a:buNone/>
            </a:pPr>
            <a:r>
              <a:rPr lang="zh-CN" altLang="en-US" sz="2400" dirty="0">
                <a:solidFill>
                  <a:srgbClr val="993300"/>
                </a:solidFill>
              </a:rPr>
              <a:t>		end</a:t>
            </a:r>
          </a:p>
          <a:p>
            <a:pPr>
              <a:lnSpc>
                <a:spcPct val="80000"/>
              </a:lnSpc>
              <a:buFontTx/>
              <a:buNone/>
            </a:pPr>
            <a:endParaRPr lang="zh-CN" altLang="en-US" sz="2400" dirty="0">
              <a:solidFill>
                <a:srgbClr val="993300"/>
              </a:solidFill>
            </a:endParaRPr>
          </a:p>
          <a:p>
            <a:pPr>
              <a:lnSpc>
                <a:spcPct val="80000"/>
              </a:lnSpc>
              <a:buFontTx/>
              <a:buNone/>
            </a:pPr>
            <a:r>
              <a:rPr lang="zh-CN" altLang="en-US" sz="2400" dirty="0">
                <a:solidFill>
                  <a:srgbClr val="0066FF"/>
                </a:solidFill>
              </a:rPr>
              <a:t>例：</a:t>
            </a:r>
          </a:p>
          <a:p>
            <a:pPr>
              <a:lnSpc>
                <a:spcPct val="80000"/>
              </a:lnSpc>
              <a:buFontTx/>
              <a:buNone/>
            </a:pPr>
            <a:r>
              <a:rPr lang="zh-CN" altLang="en-US" sz="2400" dirty="0">
                <a:solidFill>
                  <a:srgbClr val="993300"/>
                </a:solidFill>
              </a:rPr>
              <a:t>		begin</a:t>
            </a:r>
          </a:p>
          <a:p>
            <a:pPr>
              <a:lnSpc>
                <a:spcPct val="80000"/>
              </a:lnSpc>
              <a:buFontTx/>
              <a:buNone/>
            </a:pPr>
            <a:r>
              <a:rPr lang="zh-CN" altLang="en-US" sz="2400" dirty="0">
                <a:solidFill>
                  <a:srgbClr val="993300"/>
                </a:solidFill>
              </a:rPr>
              <a:t>			areg = breg;</a:t>
            </a:r>
          </a:p>
          <a:p>
            <a:pPr>
              <a:lnSpc>
                <a:spcPct val="80000"/>
              </a:lnSpc>
              <a:buFontTx/>
              <a:buNone/>
            </a:pPr>
            <a:r>
              <a:rPr lang="zh-CN" altLang="en-US" sz="2400" dirty="0">
                <a:solidFill>
                  <a:srgbClr val="993300"/>
                </a:solidFill>
              </a:rPr>
              <a:t>			creg = areg;   //creg的值为breg的值。</a:t>
            </a:r>
          </a:p>
          <a:p>
            <a:pPr>
              <a:lnSpc>
                <a:spcPct val="80000"/>
              </a:lnSpc>
              <a:buFontTx/>
              <a:buNone/>
            </a:pPr>
            <a:r>
              <a:rPr lang="zh-CN" altLang="en-US" sz="2400" dirty="0">
                <a:solidFill>
                  <a:srgbClr val="993300"/>
                </a:solidFill>
              </a:rPr>
              <a:t>		end</a:t>
            </a:r>
          </a:p>
        </p:txBody>
      </p:sp>
      <p:sp>
        <p:nvSpPr>
          <p:cNvPr id="4" name="灯片编号占位符 5"/>
          <p:cNvSpPr>
            <a:spLocks noGrp="1"/>
          </p:cNvSpPr>
          <p:nvPr>
            <p:ph type="sldNum" sz="quarter" idx="12"/>
          </p:nvPr>
        </p:nvSpPr>
        <p:spPr/>
        <p:txBody>
          <a:bodyPr/>
          <a:lstStyle/>
          <a:p>
            <a:fld id="{2101D95C-4E29-468F-B496-053F58666689}" type="slidenum">
              <a:rPr lang="zh-CN" altLang="en-US"/>
              <a:pPr/>
              <a:t>44</a:t>
            </a:fld>
            <a:endParaRPr lang="en-US" altLang="zh-CN" dirty="0"/>
          </a:p>
        </p:txBody>
      </p:sp>
      <p:sp>
        <p:nvSpPr>
          <p:cNvPr id="2" name="日期占位符 1"/>
          <p:cNvSpPr>
            <a:spLocks noGrp="1"/>
          </p:cNvSpPr>
          <p:nvPr>
            <p:ph type="dt" sz="half" idx="10"/>
          </p:nvPr>
        </p:nvSpPr>
        <p:spPr/>
        <p:txBody>
          <a:bodyPr/>
          <a:lstStyle/>
          <a:p>
            <a:fld id="{32D75552-8B84-426E-8970-776044E8420F}"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fade">
                                      <p:cBhvr>
                                        <p:cTn id="7" dur="500"/>
                                        <p:tgtEl>
                                          <p:spTgt spid="43010">
                                            <p:txEl>
                                              <p:pRg st="0" end="0"/>
                                            </p:txEl>
                                          </p:spTgt>
                                        </p:tgtEl>
                                      </p:cBhvr>
                                    </p:animEffect>
                                    <p:anim calcmode="lin" valueType="num">
                                      <p:cBhvr>
                                        <p:cTn id="8" dur="5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30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3010">
                                            <p:txEl>
                                              <p:pRg st="1" end="1"/>
                                            </p:txEl>
                                          </p:spTgt>
                                        </p:tgtEl>
                                        <p:attrNameLst>
                                          <p:attrName>style.visibility</p:attrName>
                                        </p:attrNameLst>
                                      </p:cBhvr>
                                      <p:to>
                                        <p:strVal val="visible"/>
                                      </p:to>
                                    </p:set>
                                    <p:animEffect transition="in" filter="fade">
                                      <p:cBhvr>
                                        <p:cTn id="13" dur="500"/>
                                        <p:tgtEl>
                                          <p:spTgt spid="43010">
                                            <p:txEl>
                                              <p:pRg st="1" end="1"/>
                                            </p:txEl>
                                          </p:spTgt>
                                        </p:tgtEl>
                                      </p:cBhvr>
                                    </p:animEffect>
                                    <p:anim calcmode="lin" valueType="num">
                                      <p:cBhvr>
                                        <p:cTn id="14" dur="500" fill="hold"/>
                                        <p:tgtEl>
                                          <p:spTgt spid="430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430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3010">
                                            <p:txEl>
                                              <p:pRg st="2" end="2"/>
                                            </p:txEl>
                                          </p:spTgt>
                                        </p:tgtEl>
                                        <p:attrNameLst>
                                          <p:attrName>style.visibility</p:attrName>
                                        </p:attrNameLst>
                                      </p:cBhvr>
                                      <p:to>
                                        <p:strVal val="visible"/>
                                      </p:to>
                                    </p:set>
                                    <p:animEffect transition="in" filter="fade">
                                      <p:cBhvr>
                                        <p:cTn id="19" dur="500"/>
                                        <p:tgtEl>
                                          <p:spTgt spid="43010">
                                            <p:txEl>
                                              <p:pRg st="2" end="2"/>
                                            </p:txEl>
                                          </p:spTgt>
                                        </p:tgtEl>
                                      </p:cBhvr>
                                    </p:animEffect>
                                    <p:anim calcmode="lin" valueType="num">
                                      <p:cBhvr>
                                        <p:cTn id="20" dur="500" fill="hold"/>
                                        <p:tgtEl>
                                          <p:spTgt spid="43010">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30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3010">
                                            <p:txEl>
                                              <p:pRg st="3" end="3"/>
                                            </p:txEl>
                                          </p:spTgt>
                                        </p:tgtEl>
                                        <p:attrNameLst>
                                          <p:attrName>style.visibility</p:attrName>
                                        </p:attrNameLst>
                                      </p:cBhvr>
                                      <p:to>
                                        <p:strVal val="visible"/>
                                      </p:to>
                                    </p:set>
                                    <p:animEffect transition="in" filter="fade">
                                      <p:cBhvr>
                                        <p:cTn id="25" dur="500"/>
                                        <p:tgtEl>
                                          <p:spTgt spid="43010">
                                            <p:txEl>
                                              <p:pRg st="3" end="3"/>
                                            </p:txEl>
                                          </p:spTgt>
                                        </p:tgtEl>
                                      </p:cBhvr>
                                    </p:animEffect>
                                    <p:anim calcmode="lin" valueType="num">
                                      <p:cBhvr>
                                        <p:cTn id="26" dur="500" fill="hold"/>
                                        <p:tgtEl>
                                          <p:spTgt spid="43010">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430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3010">
                                            <p:txEl>
                                              <p:pRg st="4" end="4"/>
                                            </p:txEl>
                                          </p:spTgt>
                                        </p:tgtEl>
                                        <p:attrNameLst>
                                          <p:attrName>style.visibility</p:attrName>
                                        </p:attrNameLst>
                                      </p:cBhvr>
                                      <p:to>
                                        <p:strVal val="visible"/>
                                      </p:to>
                                    </p:set>
                                    <p:animEffect transition="in" filter="fade">
                                      <p:cBhvr>
                                        <p:cTn id="31" dur="500"/>
                                        <p:tgtEl>
                                          <p:spTgt spid="43010">
                                            <p:txEl>
                                              <p:pRg st="4" end="4"/>
                                            </p:txEl>
                                          </p:spTgt>
                                        </p:tgtEl>
                                      </p:cBhvr>
                                    </p:animEffect>
                                    <p:anim calcmode="lin" valueType="num">
                                      <p:cBhvr>
                                        <p:cTn id="32"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43010">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3010">
                                            <p:txEl>
                                              <p:pRg st="5" end="5"/>
                                            </p:txEl>
                                          </p:spTgt>
                                        </p:tgtEl>
                                        <p:attrNameLst>
                                          <p:attrName>style.visibility</p:attrName>
                                        </p:attrNameLst>
                                      </p:cBhvr>
                                      <p:to>
                                        <p:strVal val="visible"/>
                                      </p:to>
                                    </p:set>
                                    <p:animEffect transition="in" filter="fade">
                                      <p:cBhvr>
                                        <p:cTn id="37" dur="500"/>
                                        <p:tgtEl>
                                          <p:spTgt spid="43010">
                                            <p:txEl>
                                              <p:pRg st="5" end="5"/>
                                            </p:txEl>
                                          </p:spTgt>
                                        </p:tgtEl>
                                      </p:cBhvr>
                                    </p:animEffect>
                                    <p:anim calcmode="lin" valueType="num">
                                      <p:cBhvr>
                                        <p:cTn id="38" dur="500" fill="hold"/>
                                        <p:tgtEl>
                                          <p:spTgt spid="4301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3010">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3010">
                                            <p:txEl>
                                              <p:pRg st="6" end="6"/>
                                            </p:txEl>
                                          </p:spTgt>
                                        </p:tgtEl>
                                        <p:attrNameLst>
                                          <p:attrName>style.visibility</p:attrName>
                                        </p:attrNameLst>
                                      </p:cBhvr>
                                      <p:to>
                                        <p:strVal val="visible"/>
                                      </p:to>
                                    </p:set>
                                    <p:animEffect transition="in" filter="fade">
                                      <p:cBhvr>
                                        <p:cTn id="43" dur="500"/>
                                        <p:tgtEl>
                                          <p:spTgt spid="43010">
                                            <p:txEl>
                                              <p:pRg st="6" end="6"/>
                                            </p:txEl>
                                          </p:spTgt>
                                        </p:tgtEl>
                                      </p:cBhvr>
                                    </p:animEffect>
                                    <p:anim calcmode="lin" valueType="num">
                                      <p:cBhvr>
                                        <p:cTn id="44" dur="500" fill="hold"/>
                                        <p:tgtEl>
                                          <p:spTgt spid="43010">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30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3010">
                                            <p:txEl>
                                              <p:pRg st="8" end="8"/>
                                            </p:txEl>
                                          </p:spTgt>
                                        </p:tgtEl>
                                        <p:attrNameLst>
                                          <p:attrName>style.visibility</p:attrName>
                                        </p:attrNameLst>
                                      </p:cBhvr>
                                      <p:to>
                                        <p:strVal val="visible"/>
                                      </p:to>
                                    </p:set>
                                    <p:animEffect transition="in" filter="fade">
                                      <p:cBhvr>
                                        <p:cTn id="50" dur="500"/>
                                        <p:tgtEl>
                                          <p:spTgt spid="43010">
                                            <p:txEl>
                                              <p:pRg st="8" end="8"/>
                                            </p:txEl>
                                          </p:spTgt>
                                        </p:tgtEl>
                                      </p:cBhvr>
                                    </p:animEffect>
                                    <p:anim calcmode="lin" valueType="num">
                                      <p:cBhvr>
                                        <p:cTn id="51" dur="500" fill="hold"/>
                                        <p:tgtEl>
                                          <p:spTgt spid="43010">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43010">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500"/>
                            </p:stCondLst>
                            <p:childTnLst>
                              <p:par>
                                <p:cTn id="54" presetID="42" presetClass="entr" presetSubtype="0" fill="hold" grpId="0" nodeType="afterEffect">
                                  <p:stCondLst>
                                    <p:cond delay="0"/>
                                  </p:stCondLst>
                                  <p:childTnLst>
                                    <p:set>
                                      <p:cBhvr>
                                        <p:cTn id="55" dur="1" fill="hold">
                                          <p:stCondLst>
                                            <p:cond delay="0"/>
                                          </p:stCondLst>
                                        </p:cTn>
                                        <p:tgtEl>
                                          <p:spTgt spid="43010">
                                            <p:txEl>
                                              <p:pRg st="9" end="9"/>
                                            </p:txEl>
                                          </p:spTgt>
                                        </p:tgtEl>
                                        <p:attrNameLst>
                                          <p:attrName>style.visibility</p:attrName>
                                        </p:attrNameLst>
                                      </p:cBhvr>
                                      <p:to>
                                        <p:strVal val="visible"/>
                                      </p:to>
                                    </p:set>
                                    <p:animEffect transition="in" filter="fade">
                                      <p:cBhvr>
                                        <p:cTn id="56" dur="500"/>
                                        <p:tgtEl>
                                          <p:spTgt spid="43010">
                                            <p:txEl>
                                              <p:pRg st="9" end="9"/>
                                            </p:txEl>
                                          </p:spTgt>
                                        </p:tgtEl>
                                      </p:cBhvr>
                                    </p:animEffect>
                                    <p:anim calcmode="lin" valueType="num">
                                      <p:cBhvr>
                                        <p:cTn id="57" dur="500" fill="hold"/>
                                        <p:tgtEl>
                                          <p:spTgt spid="43010">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43010">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2" presetClass="entr" presetSubtype="0" fill="hold" grpId="0" nodeType="afterEffect">
                                  <p:stCondLst>
                                    <p:cond delay="0"/>
                                  </p:stCondLst>
                                  <p:childTnLst>
                                    <p:set>
                                      <p:cBhvr>
                                        <p:cTn id="61" dur="1" fill="hold">
                                          <p:stCondLst>
                                            <p:cond delay="0"/>
                                          </p:stCondLst>
                                        </p:cTn>
                                        <p:tgtEl>
                                          <p:spTgt spid="43010">
                                            <p:txEl>
                                              <p:pRg st="10" end="10"/>
                                            </p:txEl>
                                          </p:spTgt>
                                        </p:tgtEl>
                                        <p:attrNameLst>
                                          <p:attrName>style.visibility</p:attrName>
                                        </p:attrNameLst>
                                      </p:cBhvr>
                                      <p:to>
                                        <p:strVal val="visible"/>
                                      </p:to>
                                    </p:set>
                                    <p:animEffect transition="in" filter="fade">
                                      <p:cBhvr>
                                        <p:cTn id="62" dur="500"/>
                                        <p:tgtEl>
                                          <p:spTgt spid="43010">
                                            <p:txEl>
                                              <p:pRg st="10" end="10"/>
                                            </p:txEl>
                                          </p:spTgt>
                                        </p:tgtEl>
                                      </p:cBhvr>
                                    </p:animEffect>
                                    <p:anim calcmode="lin" valueType="num">
                                      <p:cBhvr>
                                        <p:cTn id="63" dur="500" fill="hold"/>
                                        <p:tgtEl>
                                          <p:spTgt spid="43010">
                                            <p:txEl>
                                              <p:pRg st="10" end="10"/>
                                            </p:txEl>
                                          </p:spTgt>
                                        </p:tgtEl>
                                        <p:attrNameLst>
                                          <p:attrName>ppt_x</p:attrName>
                                        </p:attrNameLst>
                                      </p:cBhvr>
                                      <p:tavLst>
                                        <p:tav tm="0">
                                          <p:val>
                                            <p:strVal val="#ppt_x"/>
                                          </p:val>
                                        </p:tav>
                                        <p:tav tm="100000">
                                          <p:val>
                                            <p:strVal val="#ppt_x"/>
                                          </p:val>
                                        </p:tav>
                                      </p:tavLst>
                                    </p:anim>
                                    <p:anim calcmode="lin" valueType="num">
                                      <p:cBhvr>
                                        <p:cTn id="64" dur="500" fill="hold"/>
                                        <p:tgtEl>
                                          <p:spTgt spid="43010">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1500"/>
                            </p:stCondLst>
                            <p:childTnLst>
                              <p:par>
                                <p:cTn id="66" presetID="42" presetClass="entr" presetSubtype="0" fill="hold" grpId="0" nodeType="afterEffect">
                                  <p:stCondLst>
                                    <p:cond delay="0"/>
                                  </p:stCondLst>
                                  <p:childTnLst>
                                    <p:set>
                                      <p:cBhvr>
                                        <p:cTn id="67" dur="1" fill="hold">
                                          <p:stCondLst>
                                            <p:cond delay="0"/>
                                          </p:stCondLst>
                                        </p:cTn>
                                        <p:tgtEl>
                                          <p:spTgt spid="43010">
                                            <p:txEl>
                                              <p:pRg st="11" end="11"/>
                                            </p:txEl>
                                          </p:spTgt>
                                        </p:tgtEl>
                                        <p:attrNameLst>
                                          <p:attrName>style.visibility</p:attrName>
                                        </p:attrNameLst>
                                      </p:cBhvr>
                                      <p:to>
                                        <p:strVal val="visible"/>
                                      </p:to>
                                    </p:set>
                                    <p:animEffect transition="in" filter="fade">
                                      <p:cBhvr>
                                        <p:cTn id="68" dur="500"/>
                                        <p:tgtEl>
                                          <p:spTgt spid="43010">
                                            <p:txEl>
                                              <p:pRg st="11" end="11"/>
                                            </p:txEl>
                                          </p:spTgt>
                                        </p:tgtEl>
                                      </p:cBhvr>
                                    </p:animEffect>
                                    <p:anim calcmode="lin" valueType="num">
                                      <p:cBhvr>
                                        <p:cTn id="69" dur="500" fill="hold"/>
                                        <p:tgtEl>
                                          <p:spTgt spid="43010">
                                            <p:txEl>
                                              <p:pRg st="11" end="11"/>
                                            </p:txEl>
                                          </p:spTgt>
                                        </p:tgtEl>
                                        <p:attrNameLst>
                                          <p:attrName>ppt_x</p:attrName>
                                        </p:attrNameLst>
                                      </p:cBhvr>
                                      <p:tavLst>
                                        <p:tav tm="0">
                                          <p:val>
                                            <p:strVal val="#ppt_x"/>
                                          </p:val>
                                        </p:tav>
                                        <p:tav tm="100000">
                                          <p:val>
                                            <p:strVal val="#ppt_x"/>
                                          </p:val>
                                        </p:tav>
                                      </p:tavLst>
                                    </p:anim>
                                    <p:anim calcmode="lin" valueType="num">
                                      <p:cBhvr>
                                        <p:cTn id="70" dur="500" fill="hold"/>
                                        <p:tgtEl>
                                          <p:spTgt spid="43010">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2000"/>
                            </p:stCondLst>
                            <p:childTnLst>
                              <p:par>
                                <p:cTn id="72" presetID="42" presetClass="entr" presetSubtype="0" fill="hold" grpId="0" nodeType="afterEffect">
                                  <p:stCondLst>
                                    <p:cond delay="0"/>
                                  </p:stCondLst>
                                  <p:childTnLst>
                                    <p:set>
                                      <p:cBhvr>
                                        <p:cTn id="73" dur="1" fill="hold">
                                          <p:stCondLst>
                                            <p:cond delay="0"/>
                                          </p:stCondLst>
                                        </p:cTn>
                                        <p:tgtEl>
                                          <p:spTgt spid="43010">
                                            <p:txEl>
                                              <p:pRg st="12" end="12"/>
                                            </p:txEl>
                                          </p:spTgt>
                                        </p:tgtEl>
                                        <p:attrNameLst>
                                          <p:attrName>style.visibility</p:attrName>
                                        </p:attrNameLst>
                                      </p:cBhvr>
                                      <p:to>
                                        <p:strVal val="visible"/>
                                      </p:to>
                                    </p:set>
                                    <p:animEffect transition="in" filter="fade">
                                      <p:cBhvr>
                                        <p:cTn id="74" dur="500"/>
                                        <p:tgtEl>
                                          <p:spTgt spid="43010">
                                            <p:txEl>
                                              <p:pRg st="12" end="12"/>
                                            </p:txEl>
                                          </p:spTgt>
                                        </p:tgtEl>
                                      </p:cBhvr>
                                    </p:animEffect>
                                    <p:anim calcmode="lin" valueType="num">
                                      <p:cBhvr>
                                        <p:cTn id="75" dur="500" fill="hold"/>
                                        <p:tgtEl>
                                          <p:spTgt spid="43010">
                                            <p:txEl>
                                              <p:pRg st="12" end="12"/>
                                            </p:txEl>
                                          </p:spTgt>
                                        </p:tgtEl>
                                        <p:attrNameLst>
                                          <p:attrName>ppt_x</p:attrName>
                                        </p:attrNameLst>
                                      </p:cBhvr>
                                      <p:tavLst>
                                        <p:tav tm="0">
                                          <p:val>
                                            <p:strVal val="#ppt_x"/>
                                          </p:val>
                                        </p:tav>
                                        <p:tav tm="100000">
                                          <p:val>
                                            <p:strVal val="#ppt_x"/>
                                          </p:val>
                                        </p:tav>
                                      </p:tavLst>
                                    </p:anim>
                                    <p:anim calcmode="lin" valueType="num">
                                      <p:cBhvr>
                                        <p:cTn id="76" dur="500" fill="hold"/>
                                        <p:tgtEl>
                                          <p:spTgt spid="4301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57200" y="1125538"/>
            <a:ext cx="8229600" cy="5000625"/>
          </a:xfrm>
        </p:spPr>
        <p:txBody>
          <a:bodyPr>
            <a:normAutofit fontScale="92500" lnSpcReduction="10000"/>
          </a:bodyPr>
          <a:lstStyle/>
          <a:p>
            <a:pPr>
              <a:lnSpc>
                <a:spcPct val="80000"/>
              </a:lnSpc>
              <a:buSzPct val="100000"/>
              <a:buFont typeface="Wingdings" panose="05000000000000000000" pitchFamily="2" charset="2"/>
              <a:buChar char="Ø"/>
            </a:pPr>
            <a:r>
              <a:rPr lang="zh-CN" altLang="en-US" sz="2400" dirty="0">
                <a:solidFill>
                  <a:srgbClr val="0066FF"/>
                </a:solidFill>
              </a:rPr>
              <a:t>条件语句（if_else）</a:t>
            </a:r>
          </a:p>
          <a:p>
            <a:pPr>
              <a:lnSpc>
                <a:spcPct val="80000"/>
              </a:lnSpc>
              <a:buFontTx/>
              <a:buNone/>
            </a:pPr>
            <a:endParaRPr lang="zh-CN" altLang="en-US" sz="400" dirty="0">
              <a:solidFill>
                <a:srgbClr val="993300"/>
              </a:solidFill>
            </a:endParaRPr>
          </a:p>
          <a:p>
            <a:pPr>
              <a:lnSpc>
                <a:spcPct val="80000"/>
              </a:lnSpc>
              <a:buFontTx/>
              <a:buNone/>
            </a:pPr>
            <a:r>
              <a:rPr lang="zh-CN" altLang="en-US" sz="2400" dirty="0">
                <a:solidFill>
                  <a:srgbClr val="993300"/>
                </a:solidFill>
              </a:rPr>
              <a:t>	</a:t>
            </a:r>
            <a:r>
              <a:rPr lang="zh-CN" altLang="en-US" sz="2000" dirty="0">
                <a:solidFill>
                  <a:srgbClr val="993300"/>
                </a:solidFill>
              </a:rPr>
              <a:t>if语句是用来判定所给定的条件是否满足，</a:t>
            </a:r>
            <a:r>
              <a:rPr lang="zh-CN" altLang="en-US" sz="2000" dirty="0">
                <a:solidFill>
                  <a:srgbClr val="0066FF"/>
                </a:solidFill>
              </a:rPr>
              <a:t>根据判定的结果（真或假)决定执行给出的两种操作之一</a:t>
            </a:r>
            <a:r>
              <a:rPr lang="zh-CN" altLang="en-US" sz="2000" dirty="0">
                <a:solidFill>
                  <a:srgbClr val="993300"/>
                </a:solidFill>
              </a:rPr>
              <a:t>。Verilog HDL语言提供了</a:t>
            </a:r>
            <a:r>
              <a:rPr lang="zh-CN" altLang="en-US" sz="2000" dirty="0">
                <a:solidFill>
                  <a:srgbClr val="0066FF"/>
                </a:solidFill>
              </a:rPr>
              <a:t>三种形式</a:t>
            </a:r>
            <a:r>
              <a:rPr lang="zh-CN" altLang="en-US" sz="2000" dirty="0">
                <a:solidFill>
                  <a:srgbClr val="993300"/>
                </a:solidFill>
              </a:rPr>
              <a:t>的if语句：</a:t>
            </a:r>
          </a:p>
          <a:p>
            <a:pPr>
              <a:lnSpc>
                <a:spcPct val="80000"/>
              </a:lnSpc>
              <a:buFontTx/>
              <a:buNone/>
            </a:pPr>
            <a:r>
              <a:rPr lang="zh-CN" altLang="en-US" sz="2000" dirty="0">
                <a:solidFill>
                  <a:srgbClr val="993300"/>
                </a:solidFill>
              </a:rPr>
              <a:t>		</a:t>
            </a:r>
            <a:r>
              <a:rPr lang="zh-CN" altLang="en-US" sz="2000" dirty="0">
                <a:solidFill>
                  <a:srgbClr val="0066FF"/>
                </a:solidFill>
              </a:rPr>
              <a:t>(1) if (表达式) 语句</a:t>
            </a:r>
          </a:p>
          <a:p>
            <a:pPr>
              <a:lnSpc>
                <a:spcPct val="80000"/>
              </a:lnSpc>
              <a:buFontTx/>
              <a:buNone/>
            </a:pPr>
            <a:r>
              <a:rPr lang="zh-CN" altLang="en-US" sz="2000" dirty="0">
                <a:solidFill>
                  <a:srgbClr val="0066FF"/>
                </a:solidFill>
              </a:rPr>
              <a:t>	例如：</a:t>
            </a:r>
            <a:r>
              <a:rPr lang="zh-CN" altLang="en-US" sz="2000" dirty="0">
                <a:solidFill>
                  <a:srgbClr val="993300"/>
                </a:solidFill>
              </a:rPr>
              <a:t>	  if ( a &gt; b )    </a:t>
            </a:r>
          </a:p>
          <a:p>
            <a:pPr>
              <a:lnSpc>
                <a:spcPct val="80000"/>
              </a:lnSpc>
              <a:buFontTx/>
              <a:buNone/>
            </a:pPr>
            <a:r>
              <a:rPr lang="zh-CN" altLang="en-US" sz="2000" dirty="0">
                <a:solidFill>
                  <a:srgbClr val="993300"/>
                </a:solidFill>
              </a:rPr>
              <a:t>        		       out1 = int1;</a:t>
            </a:r>
          </a:p>
          <a:p>
            <a:pPr>
              <a:lnSpc>
                <a:spcPct val="80000"/>
              </a:lnSpc>
              <a:buFontTx/>
              <a:buNone/>
            </a:pPr>
            <a:r>
              <a:rPr lang="zh-CN" altLang="en-US" sz="2000" dirty="0">
                <a:solidFill>
                  <a:srgbClr val="993300"/>
                </a:solidFill>
              </a:rPr>
              <a:t>		</a:t>
            </a:r>
            <a:r>
              <a:rPr lang="zh-CN" altLang="en-US" sz="2000" dirty="0">
                <a:solidFill>
                  <a:srgbClr val="0066FF"/>
                </a:solidFill>
              </a:rPr>
              <a:t>(2) if (表达式)  </a:t>
            </a:r>
          </a:p>
          <a:p>
            <a:pPr>
              <a:lnSpc>
                <a:spcPct val="80000"/>
              </a:lnSpc>
              <a:buFontTx/>
              <a:buNone/>
            </a:pPr>
            <a:r>
              <a:rPr lang="zh-CN" altLang="en-US" sz="2000" dirty="0">
                <a:solidFill>
                  <a:srgbClr val="0066FF"/>
                </a:solidFill>
              </a:rPr>
              <a:t>         		语句1;</a:t>
            </a:r>
          </a:p>
          <a:p>
            <a:pPr>
              <a:lnSpc>
                <a:spcPct val="80000"/>
              </a:lnSpc>
              <a:buFontTx/>
              <a:buNone/>
            </a:pPr>
            <a:r>
              <a:rPr lang="zh-CN" altLang="en-US" sz="2000" dirty="0">
                <a:solidFill>
                  <a:srgbClr val="0066FF"/>
                </a:solidFill>
              </a:rPr>
              <a:t>      	     else	       </a:t>
            </a:r>
          </a:p>
          <a:p>
            <a:pPr>
              <a:lnSpc>
                <a:spcPct val="80000"/>
              </a:lnSpc>
              <a:buFontTx/>
              <a:buNone/>
            </a:pPr>
            <a:r>
              <a:rPr lang="zh-CN" altLang="en-US" sz="2000" dirty="0">
                <a:solidFill>
                  <a:srgbClr val="0066FF"/>
                </a:solidFill>
              </a:rPr>
              <a:t>         		语句2;</a:t>
            </a:r>
          </a:p>
          <a:p>
            <a:pPr>
              <a:lnSpc>
                <a:spcPct val="80000"/>
              </a:lnSpc>
              <a:buFontTx/>
              <a:buNone/>
            </a:pPr>
            <a:r>
              <a:rPr lang="zh-CN" altLang="en-US" sz="2000" dirty="0">
                <a:solidFill>
                  <a:srgbClr val="0066FF"/>
                </a:solidFill>
              </a:rPr>
              <a:t>	例如：</a:t>
            </a:r>
            <a:r>
              <a:rPr lang="zh-CN" altLang="en-US" sz="2000" dirty="0">
                <a:solidFill>
                  <a:srgbClr val="993300"/>
                </a:solidFill>
              </a:rPr>
              <a:t>	if( a &gt; b)      </a:t>
            </a:r>
          </a:p>
          <a:p>
            <a:pPr>
              <a:lnSpc>
                <a:spcPct val="80000"/>
              </a:lnSpc>
              <a:buFontTx/>
              <a:buNone/>
            </a:pPr>
            <a:r>
              <a:rPr lang="zh-CN" altLang="en-US" sz="2000" dirty="0">
                <a:solidFill>
                  <a:srgbClr val="993300"/>
                </a:solidFill>
              </a:rPr>
              <a:t>           		      out1 = int1;</a:t>
            </a:r>
          </a:p>
          <a:p>
            <a:pPr>
              <a:lnSpc>
                <a:spcPct val="80000"/>
              </a:lnSpc>
              <a:buFontTx/>
              <a:buNone/>
            </a:pPr>
            <a:r>
              <a:rPr lang="zh-CN" altLang="en-US" sz="2000" dirty="0">
                <a:solidFill>
                  <a:srgbClr val="993300"/>
                </a:solidFill>
              </a:rPr>
              <a:t>         		else        </a:t>
            </a:r>
          </a:p>
          <a:p>
            <a:pPr>
              <a:lnSpc>
                <a:spcPct val="80000"/>
              </a:lnSpc>
              <a:buFontTx/>
              <a:buNone/>
            </a:pPr>
            <a:r>
              <a:rPr lang="zh-CN" altLang="en-US" sz="2000" dirty="0">
                <a:solidFill>
                  <a:srgbClr val="993300"/>
                </a:solidFill>
              </a:rPr>
              <a:t>           		      out1 = int2;</a:t>
            </a:r>
          </a:p>
          <a:p>
            <a:pPr>
              <a:lnSpc>
                <a:spcPct val="80000"/>
              </a:lnSpc>
              <a:buFontTx/>
              <a:buNone/>
            </a:pPr>
            <a:endParaRPr lang="zh-CN" altLang="en-US" sz="1400" dirty="0">
              <a:solidFill>
                <a:srgbClr val="993300"/>
              </a:solidFill>
            </a:endParaRPr>
          </a:p>
        </p:txBody>
      </p:sp>
      <p:sp>
        <p:nvSpPr>
          <p:cNvPr id="4" name="灯片编号占位符 5"/>
          <p:cNvSpPr>
            <a:spLocks noGrp="1"/>
          </p:cNvSpPr>
          <p:nvPr>
            <p:ph type="sldNum" sz="quarter" idx="12"/>
          </p:nvPr>
        </p:nvSpPr>
        <p:spPr/>
        <p:txBody>
          <a:bodyPr/>
          <a:lstStyle/>
          <a:p>
            <a:fld id="{2ECD4D9C-F9F9-4977-8A72-571D6A81911C}" type="slidenum">
              <a:rPr lang="zh-CN" altLang="en-US"/>
              <a:pPr/>
              <a:t>45</a:t>
            </a:fld>
            <a:endParaRPr lang="en-US" altLang="zh-CN" dirty="0"/>
          </a:p>
        </p:txBody>
      </p:sp>
      <p:sp>
        <p:nvSpPr>
          <p:cNvPr id="2" name="日期占位符 1"/>
          <p:cNvSpPr>
            <a:spLocks noGrp="1"/>
          </p:cNvSpPr>
          <p:nvPr>
            <p:ph type="dt" sz="half" idx="10"/>
          </p:nvPr>
        </p:nvSpPr>
        <p:spPr/>
        <p:txBody>
          <a:bodyPr/>
          <a:lstStyle/>
          <a:p>
            <a:fld id="{6650E74E-2670-470F-BCB6-6F4C356A6A2E}"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anim calcmode="lin" valueType="num">
                                      <p:cBhvr>
                                        <p:cTn id="8"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403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4034">
                                            <p:txEl>
                                              <p:pRg st="2" end="2"/>
                                            </p:txEl>
                                          </p:spTgt>
                                        </p:tgtEl>
                                        <p:attrNameLst>
                                          <p:attrName>style.visibility</p:attrName>
                                        </p:attrNameLst>
                                      </p:cBhvr>
                                      <p:to>
                                        <p:strVal val="visible"/>
                                      </p:to>
                                    </p:set>
                                    <p:animEffect transition="in" filter="fade">
                                      <p:cBhvr>
                                        <p:cTn id="13" dur="500"/>
                                        <p:tgtEl>
                                          <p:spTgt spid="44034">
                                            <p:txEl>
                                              <p:pRg st="2" end="2"/>
                                            </p:txEl>
                                          </p:spTgt>
                                        </p:tgtEl>
                                      </p:cBhvr>
                                    </p:animEffect>
                                    <p:anim calcmode="lin" valueType="num">
                                      <p:cBhvr>
                                        <p:cTn id="14"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4403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4034">
                                            <p:txEl>
                                              <p:pRg st="3" end="3"/>
                                            </p:txEl>
                                          </p:spTgt>
                                        </p:tgtEl>
                                        <p:attrNameLst>
                                          <p:attrName>style.visibility</p:attrName>
                                        </p:attrNameLst>
                                      </p:cBhvr>
                                      <p:to>
                                        <p:strVal val="visible"/>
                                      </p:to>
                                    </p:set>
                                    <p:animEffect transition="in" filter="fade">
                                      <p:cBhvr>
                                        <p:cTn id="19" dur="500"/>
                                        <p:tgtEl>
                                          <p:spTgt spid="44034">
                                            <p:txEl>
                                              <p:pRg st="3" end="3"/>
                                            </p:txEl>
                                          </p:spTgt>
                                        </p:tgtEl>
                                      </p:cBhvr>
                                    </p:animEffect>
                                    <p:anim calcmode="lin" valueType="num">
                                      <p:cBhvr>
                                        <p:cTn id="20" dur="5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403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4034">
                                            <p:txEl>
                                              <p:pRg st="6" end="6"/>
                                            </p:txEl>
                                          </p:spTgt>
                                        </p:tgtEl>
                                        <p:attrNameLst>
                                          <p:attrName>style.visibility</p:attrName>
                                        </p:attrNameLst>
                                      </p:cBhvr>
                                      <p:to>
                                        <p:strVal val="visible"/>
                                      </p:to>
                                    </p:set>
                                    <p:animEffect transition="in" filter="fade">
                                      <p:cBhvr>
                                        <p:cTn id="25" dur="500"/>
                                        <p:tgtEl>
                                          <p:spTgt spid="44034">
                                            <p:txEl>
                                              <p:pRg st="6" end="6"/>
                                            </p:txEl>
                                          </p:spTgt>
                                        </p:tgtEl>
                                      </p:cBhvr>
                                    </p:animEffect>
                                    <p:anim calcmode="lin" valueType="num">
                                      <p:cBhvr>
                                        <p:cTn id="26" dur="500" fill="hold"/>
                                        <p:tgtEl>
                                          <p:spTgt spid="44034">
                                            <p:txEl>
                                              <p:pRg st="6" end="6"/>
                                            </p:txEl>
                                          </p:spTgt>
                                        </p:tgtEl>
                                        <p:attrNameLst>
                                          <p:attrName>ppt_x</p:attrName>
                                        </p:attrNameLst>
                                      </p:cBhvr>
                                      <p:tavLst>
                                        <p:tav tm="0">
                                          <p:val>
                                            <p:strVal val="#ppt_x"/>
                                          </p:val>
                                        </p:tav>
                                        <p:tav tm="100000">
                                          <p:val>
                                            <p:strVal val="#ppt_x"/>
                                          </p:val>
                                        </p:tav>
                                      </p:tavLst>
                                    </p:anim>
                                    <p:anim calcmode="lin" valueType="num">
                                      <p:cBhvr>
                                        <p:cTn id="27" dur="500" fill="hold"/>
                                        <p:tgtEl>
                                          <p:spTgt spid="440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4034">
                                            <p:txEl>
                                              <p:pRg st="10" end="10"/>
                                            </p:txEl>
                                          </p:spTgt>
                                        </p:tgtEl>
                                        <p:attrNameLst>
                                          <p:attrName>style.visibility</p:attrName>
                                        </p:attrNameLst>
                                      </p:cBhvr>
                                      <p:to>
                                        <p:strVal val="visible"/>
                                      </p:to>
                                    </p:set>
                                    <p:animEffect transition="in" filter="fade">
                                      <p:cBhvr>
                                        <p:cTn id="32" dur="500"/>
                                        <p:tgtEl>
                                          <p:spTgt spid="44034">
                                            <p:txEl>
                                              <p:pRg st="10" end="10"/>
                                            </p:txEl>
                                          </p:spTgt>
                                        </p:tgtEl>
                                      </p:cBhvr>
                                    </p:animEffect>
                                    <p:anim calcmode="lin" valueType="num">
                                      <p:cBhvr>
                                        <p:cTn id="33" dur="500" fill="hold"/>
                                        <p:tgtEl>
                                          <p:spTgt spid="44034">
                                            <p:txEl>
                                              <p:pRg st="10" end="10"/>
                                            </p:txEl>
                                          </p:spTgt>
                                        </p:tgtEl>
                                        <p:attrNameLst>
                                          <p:attrName>ppt_x</p:attrName>
                                        </p:attrNameLst>
                                      </p:cBhvr>
                                      <p:tavLst>
                                        <p:tav tm="0">
                                          <p:val>
                                            <p:strVal val="#ppt_x"/>
                                          </p:val>
                                        </p:tav>
                                        <p:tav tm="100000">
                                          <p:val>
                                            <p:strVal val="#ppt_x"/>
                                          </p:val>
                                        </p:tav>
                                      </p:tavLst>
                                    </p:anim>
                                    <p:anim calcmode="lin" valueType="num">
                                      <p:cBhvr>
                                        <p:cTn id="34" dur="500" fill="hold"/>
                                        <p:tgtEl>
                                          <p:spTgt spid="44034">
                                            <p:txEl>
                                              <p:pRg st="10" end="10"/>
                                            </p:txEl>
                                          </p:spTgt>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44034">
                                            <p:txEl>
                                              <p:pRg st="4" end="4"/>
                                            </p:txEl>
                                          </p:spTgt>
                                        </p:tgtEl>
                                        <p:attrNameLst>
                                          <p:attrName>style.visibility</p:attrName>
                                        </p:attrNameLst>
                                      </p:cBhvr>
                                      <p:to>
                                        <p:strVal val="visible"/>
                                      </p:to>
                                    </p:set>
                                    <p:animEffect transition="in" filter="fade">
                                      <p:cBhvr>
                                        <p:cTn id="38" dur="500"/>
                                        <p:tgtEl>
                                          <p:spTgt spid="44034">
                                            <p:txEl>
                                              <p:pRg st="4" end="4"/>
                                            </p:txEl>
                                          </p:spTgt>
                                        </p:tgtEl>
                                      </p:cBhvr>
                                    </p:animEffect>
                                    <p:anim calcmode="lin" valueType="num">
                                      <p:cBhvr>
                                        <p:cTn id="39" dur="500" fill="hold"/>
                                        <p:tgtEl>
                                          <p:spTgt spid="44034">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44034">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grpId="0" nodeType="afterEffect">
                                  <p:stCondLst>
                                    <p:cond delay="0"/>
                                  </p:stCondLst>
                                  <p:childTnLst>
                                    <p:set>
                                      <p:cBhvr>
                                        <p:cTn id="43" dur="1" fill="hold">
                                          <p:stCondLst>
                                            <p:cond delay="0"/>
                                          </p:stCondLst>
                                        </p:cTn>
                                        <p:tgtEl>
                                          <p:spTgt spid="44034">
                                            <p:txEl>
                                              <p:pRg st="5" end="5"/>
                                            </p:txEl>
                                          </p:spTgt>
                                        </p:tgtEl>
                                        <p:attrNameLst>
                                          <p:attrName>style.visibility</p:attrName>
                                        </p:attrNameLst>
                                      </p:cBhvr>
                                      <p:to>
                                        <p:strVal val="visible"/>
                                      </p:to>
                                    </p:set>
                                    <p:animEffect transition="in" filter="fade">
                                      <p:cBhvr>
                                        <p:cTn id="44" dur="500"/>
                                        <p:tgtEl>
                                          <p:spTgt spid="44034">
                                            <p:txEl>
                                              <p:pRg st="5" end="5"/>
                                            </p:txEl>
                                          </p:spTgt>
                                        </p:tgtEl>
                                      </p:cBhvr>
                                    </p:animEffect>
                                    <p:anim calcmode="lin" valueType="num">
                                      <p:cBhvr>
                                        <p:cTn id="45" dur="5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44034">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1500"/>
                            </p:stCondLst>
                            <p:childTnLst>
                              <p:par>
                                <p:cTn id="48" presetID="42" presetClass="entr" presetSubtype="0" fill="hold" grpId="0" nodeType="afterEffect">
                                  <p:stCondLst>
                                    <p:cond delay="0"/>
                                  </p:stCondLst>
                                  <p:childTnLst>
                                    <p:set>
                                      <p:cBhvr>
                                        <p:cTn id="49" dur="1" fill="hold">
                                          <p:stCondLst>
                                            <p:cond delay="0"/>
                                          </p:stCondLst>
                                        </p:cTn>
                                        <p:tgtEl>
                                          <p:spTgt spid="44034">
                                            <p:txEl>
                                              <p:pRg st="7" end="7"/>
                                            </p:txEl>
                                          </p:spTgt>
                                        </p:tgtEl>
                                        <p:attrNameLst>
                                          <p:attrName>style.visibility</p:attrName>
                                        </p:attrNameLst>
                                      </p:cBhvr>
                                      <p:to>
                                        <p:strVal val="visible"/>
                                      </p:to>
                                    </p:set>
                                    <p:animEffect transition="in" filter="fade">
                                      <p:cBhvr>
                                        <p:cTn id="50" dur="500"/>
                                        <p:tgtEl>
                                          <p:spTgt spid="44034">
                                            <p:txEl>
                                              <p:pRg st="7" end="7"/>
                                            </p:txEl>
                                          </p:spTgt>
                                        </p:tgtEl>
                                      </p:cBhvr>
                                    </p:animEffect>
                                    <p:anim calcmode="lin" valueType="num">
                                      <p:cBhvr>
                                        <p:cTn id="51" dur="500" fill="hold"/>
                                        <p:tgtEl>
                                          <p:spTgt spid="4403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4034">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2000"/>
                            </p:stCondLst>
                            <p:childTnLst>
                              <p:par>
                                <p:cTn id="54" presetID="42" presetClass="entr" presetSubtype="0" fill="hold" grpId="0" nodeType="afterEffect">
                                  <p:stCondLst>
                                    <p:cond delay="0"/>
                                  </p:stCondLst>
                                  <p:childTnLst>
                                    <p:set>
                                      <p:cBhvr>
                                        <p:cTn id="55" dur="1" fill="hold">
                                          <p:stCondLst>
                                            <p:cond delay="0"/>
                                          </p:stCondLst>
                                        </p:cTn>
                                        <p:tgtEl>
                                          <p:spTgt spid="44034">
                                            <p:txEl>
                                              <p:pRg st="8" end="8"/>
                                            </p:txEl>
                                          </p:spTgt>
                                        </p:tgtEl>
                                        <p:attrNameLst>
                                          <p:attrName>style.visibility</p:attrName>
                                        </p:attrNameLst>
                                      </p:cBhvr>
                                      <p:to>
                                        <p:strVal val="visible"/>
                                      </p:to>
                                    </p:set>
                                    <p:animEffect transition="in" filter="fade">
                                      <p:cBhvr>
                                        <p:cTn id="56" dur="500"/>
                                        <p:tgtEl>
                                          <p:spTgt spid="44034">
                                            <p:txEl>
                                              <p:pRg st="8" end="8"/>
                                            </p:txEl>
                                          </p:spTgt>
                                        </p:tgtEl>
                                      </p:cBhvr>
                                    </p:animEffect>
                                    <p:anim calcmode="lin" valueType="num">
                                      <p:cBhvr>
                                        <p:cTn id="57" dur="500" fill="hold"/>
                                        <p:tgtEl>
                                          <p:spTgt spid="44034">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44034">
                                            <p:txEl>
                                              <p:pRg st="8" end="8"/>
                                            </p:txEl>
                                          </p:spTgt>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44034">
                                            <p:txEl>
                                              <p:pRg st="9" end="9"/>
                                            </p:txEl>
                                          </p:spTgt>
                                        </p:tgtEl>
                                        <p:attrNameLst>
                                          <p:attrName>style.visibility</p:attrName>
                                        </p:attrNameLst>
                                      </p:cBhvr>
                                      <p:to>
                                        <p:strVal val="visible"/>
                                      </p:to>
                                    </p:set>
                                    <p:animEffect transition="in" filter="fade">
                                      <p:cBhvr>
                                        <p:cTn id="62" dur="500"/>
                                        <p:tgtEl>
                                          <p:spTgt spid="44034">
                                            <p:txEl>
                                              <p:pRg st="9" end="9"/>
                                            </p:txEl>
                                          </p:spTgt>
                                        </p:tgtEl>
                                      </p:cBhvr>
                                    </p:animEffect>
                                    <p:anim calcmode="lin" valueType="num">
                                      <p:cBhvr>
                                        <p:cTn id="63" dur="500" fill="hold"/>
                                        <p:tgtEl>
                                          <p:spTgt spid="44034">
                                            <p:txEl>
                                              <p:pRg st="9" end="9"/>
                                            </p:txEl>
                                          </p:spTgt>
                                        </p:tgtEl>
                                        <p:attrNameLst>
                                          <p:attrName>ppt_x</p:attrName>
                                        </p:attrNameLst>
                                      </p:cBhvr>
                                      <p:tavLst>
                                        <p:tav tm="0">
                                          <p:val>
                                            <p:strVal val="#ppt_x"/>
                                          </p:val>
                                        </p:tav>
                                        <p:tav tm="100000">
                                          <p:val>
                                            <p:strVal val="#ppt_x"/>
                                          </p:val>
                                        </p:tav>
                                      </p:tavLst>
                                    </p:anim>
                                    <p:anim calcmode="lin" valueType="num">
                                      <p:cBhvr>
                                        <p:cTn id="64" dur="500" fill="hold"/>
                                        <p:tgtEl>
                                          <p:spTgt spid="44034">
                                            <p:txEl>
                                              <p:pRg st="9" end="9"/>
                                            </p:txEl>
                                          </p:spTgt>
                                        </p:tgtEl>
                                        <p:attrNameLst>
                                          <p:attrName>ppt_y</p:attrName>
                                        </p:attrNameLst>
                                      </p:cBhvr>
                                      <p:tavLst>
                                        <p:tav tm="0">
                                          <p:val>
                                            <p:strVal val="#ppt_y+.1"/>
                                          </p:val>
                                        </p:tav>
                                        <p:tav tm="100000">
                                          <p:val>
                                            <p:strVal val="#ppt_y"/>
                                          </p:val>
                                        </p:tav>
                                      </p:tavLst>
                                    </p:anim>
                                  </p:childTnLst>
                                </p:cTn>
                              </p:par>
                            </p:childTnLst>
                          </p:cTn>
                        </p:par>
                        <p:par>
                          <p:cTn id="65" fill="hold">
                            <p:stCondLst>
                              <p:cond delay="3000"/>
                            </p:stCondLst>
                            <p:childTnLst>
                              <p:par>
                                <p:cTn id="66" presetID="42" presetClass="entr" presetSubtype="0" fill="hold" grpId="0" nodeType="afterEffect">
                                  <p:stCondLst>
                                    <p:cond delay="0"/>
                                  </p:stCondLst>
                                  <p:childTnLst>
                                    <p:set>
                                      <p:cBhvr>
                                        <p:cTn id="67" dur="1" fill="hold">
                                          <p:stCondLst>
                                            <p:cond delay="0"/>
                                          </p:stCondLst>
                                        </p:cTn>
                                        <p:tgtEl>
                                          <p:spTgt spid="44034">
                                            <p:txEl>
                                              <p:pRg st="11" end="11"/>
                                            </p:txEl>
                                          </p:spTgt>
                                        </p:tgtEl>
                                        <p:attrNameLst>
                                          <p:attrName>style.visibility</p:attrName>
                                        </p:attrNameLst>
                                      </p:cBhvr>
                                      <p:to>
                                        <p:strVal val="visible"/>
                                      </p:to>
                                    </p:set>
                                    <p:animEffect transition="in" filter="fade">
                                      <p:cBhvr>
                                        <p:cTn id="68" dur="500"/>
                                        <p:tgtEl>
                                          <p:spTgt spid="44034">
                                            <p:txEl>
                                              <p:pRg st="11" end="11"/>
                                            </p:txEl>
                                          </p:spTgt>
                                        </p:tgtEl>
                                      </p:cBhvr>
                                    </p:animEffect>
                                    <p:anim calcmode="lin" valueType="num">
                                      <p:cBhvr>
                                        <p:cTn id="69" dur="500" fill="hold"/>
                                        <p:tgtEl>
                                          <p:spTgt spid="44034">
                                            <p:txEl>
                                              <p:pRg st="11" end="11"/>
                                            </p:txEl>
                                          </p:spTgt>
                                        </p:tgtEl>
                                        <p:attrNameLst>
                                          <p:attrName>ppt_x</p:attrName>
                                        </p:attrNameLst>
                                      </p:cBhvr>
                                      <p:tavLst>
                                        <p:tav tm="0">
                                          <p:val>
                                            <p:strVal val="#ppt_x"/>
                                          </p:val>
                                        </p:tav>
                                        <p:tav tm="100000">
                                          <p:val>
                                            <p:strVal val="#ppt_x"/>
                                          </p:val>
                                        </p:tav>
                                      </p:tavLst>
                                    </p:anim>
                                    <p:anim calcmode="lin" valueType="num">
                                      <p:cBhvr>
                                        <p:cTn id="70" dur="500" fill="hold"/>
                                        <p:tgtEl>
                                          <p:spTgt spid="44034">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3500"/>
                            </p:stCondLst>
                            <p:childTnLst>
                              <p:par>
                                <p:cTn id="72" presetID="42" presetClass="entr" presetSubtype="0" fill="hold" grpId="0" nodeType="afterEffect">
                                  <p:stCondLst>
                                    <p:cond delay="0"/>
                                  </p:stCondLst>
                                  <p:childTnLst>
                                    <p:set>
                                      <p:cBhvr>
                                        <p:cTn id="73" dur="1" fill="hold">
                                          <p:stCondLst>
                                            <p:cond delay="0"/>
                                          </p:stCondLst>
                                        </p:cTn>
                                        <p:tgtEl>
                                          <p:spTgt spid="44034">
                                            <p:txEl>
                                              <p:pRg st="12" end="12"/>
                                            </p:txEl>
                                          </p:spTgt>
                                        </p:tgtEl>
                                        <p:attrNameLst>
                                          <p:attrName>style.visibility</p:attrName>
                                        </p:attrNameLst>
                                      </p:cBhvr>
                                      <p:to>
                                        <p:strVal val="visible"/>
                                      </p:to>
                                    </p:set>
                                    <p:animEffect transition="in" filter="fade">
                                      <p:cBhvr>
                                        <p:cTn id="74" dur="500"/>
                                        <p:tgtEl>
                                          <p:spTgt spid="44034">
                                            <p:txEl>
                                              <p:pRg st="12" end="12"/>
                                            </p:txEl>
                                          </p:spTgt>
                                        </p:tgtEl>
                                      </p:cBhvr>
                                    </p:animEffect>
                                    <p:anim calcmode="lin" valueType="num">
                                      <p:cBhvr>
                                        <p:cTn id="75" dur="500" fill="hold"/>
                                        <p:tgtEl>
                                          <p:spTgt spid="44034">
                                            <p:txEl>
                                              <p:pRg st="12" end="12"/>
                                            </p:txEl>
                                          </p:spTgt>
                                        </p:tgtEl>
                                        <p:attrNameLst>
                                          <p:attrName>ppt_x</p:attrName>
                                        </p:attrNameLst>
                                      </p:cBhvr>
                                      <p:tavLst>
                                        <p:tav tm="0">
                                          <p:val>
                                            <p:strVal val="#ppt_x"/>
                                          </p:val>
                                        </p:tav>
                                        <p:tav tm="100000">
                                          <p:val>
                                            <p:strVal val="#ppt_x"/>
                                          </p:val>
                                        </p:tav>
                                      </p:tavLst>
                                    </p:anim>
                                    <p:anim calcmode="lin" valueType="num">
                                      <p:cBhvr>
                                        <p:cTn id="76" dur="500" fill="hold"/>
                                        <p:tgtEl>
                                          <p:spTgt spid="44034">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4000"/>
                            </p:stCondLst>
                            <p:childTnLst>
                              <p:par>
                                <p:cTn id="78" presetID="42" presetClass="entr" presetSubtype="0" fill="hold" grpId="0" nodeType="afterEffect">
                                  <p:stCondLst>
                                    <p:cond delay="0"/>
                                  </p:stCondLst>
                                  <p:childTnLst>
                                    <p:set>
                                      <p:cBhvr>
                                        <p:cTn id="79" dur="1" fill="hold">
                                          <p:stCondLst>
                                            <p:cond delay="0"/>
                                          </p:stCondLst>
                                        </p:cTn>
                                        <p:tgtEl>
                                          <p:spTgt spid="44034">
                                            <p:txEl>
                                              <p:pRg st="13" end="13"/>
                                            </p:txEl>
                                          </p:spTgt>
                                        </p:tgtEl>
                                        <p:attrNameLst>
                                          <p:attrName>style.visibility</p:attrName>
                                        </p:attrNameLst>
                                      </p:cBhvr>
                                      <p:to>
                                        <p:strVal val="visible"/>
                                      </p:to>
                                    </p:set>
                                    <p:animEffect transition="in" filter="fade">
                                      <p:cBhvr>
                                        <p:cTn id="80" dur="500"/>
                                        <p:tgtEl>
                                          <p:spTgt spid="44034">
                                            <p:txEl>
                                              <p:pRg st="13" end="13"/>
                                            </p:txEl>
                                          </p:spTgt>
                                        </p:tgtEl>
                                      </p:cBhvr>
                                    </p:animEffect>
                                    <p:anim calcmode="lin" valueType="num">
                                      <p:cBhvr>
                                        <p:cTn id="81" dur="500" fill="hold"/>
                                        <p:tgtEl>
                                          <p:spTgt spid="44034">
                                            <p:txEl>
                                              <p:pRg st="13" end="13"/>
                                            </p:txEl>
                                          </p:spTgt>
                                        </p:tgtEl>
                                        <p:attrNameLst>
                                          <p:attrName>ppt_x</p:attrName>
                                        </p:attrNameLst>
                                      </p:cBhvr>
                                      <p:tavLst>
                                        <p:tav tm="0">
                                          <p:val>
                                            <p:strVal val="#ppt_x"/>
                                          </p:val>
                                        </p:tav>
                                        <p:tav tm="100000">
                                          <p:val>
                                            <p:strVal val="#ppt_x"/>
                                          </p:val>
                                        </p:tav>
                                      </p:tavLst>
                                    </p:anim>
                                    <p:anim calcmode="lin" valueType="num">
                                      <p:cBhvr>
                                        <p:cTn id="82" dur="500" fill="hold"/>
                                        <p:tgtEl>
                                          <p:spTgt spid="4403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457200" y="1125538"/>
            <a:ext cx="8229600" cy="5000625"/>
          </a:xfrm>
        </p:spPr>
        <p:txBody>
          <a:bodyPr/>
          <a:lstStyle/>
          <a:p>
            <a:pPr>
              <a:lnSpc>
                <a:spcPct val="80000"/>
              </a:lnSpc>
              <a:buFontTx/>
              <a:buNone/>
            </a:pPr>
            <a:r>
              <a:rPr lang="zh-CN" altLang="en-US" sz="2400" dirty="0">
                <a:solidFill>
                  <a:srgbClr val="993300"/>
                </a:solidFill>
              </a:rPr>
              <a:t>	</a:t>
            </a:r>
            <a:r>
              <a:rPr lang="zh-CN" altLang="en-US" sz="2400" dirty="0">
                <a:solidFill>
                  <a:srgbClr val="0066FF"/>
                </a:solidFill>
              </a:rPr>
              <a:t>	(3) if(表达式1)  </a:t>
            </a:r>
          </a:p>
          <a:p>
            <a:pPr>
              <a:lnSpc>
                <a:spcPct val="80000"/>
              </a:lnSpc>
              <a:buFontTx/>
              <a:buNone/>
            </a:pPr>
            <a:r>
              <a:rPr lang="zh-CN" altLang="en-US" sz="2400" dirty="0">
                <a:solidFill>
                  <a:srgbClr val="0066FF"/>
                </a:solidFill>
              </a:rPr>
              <a:t>         		语句1;</a:t>
            </a:r>
          </a:p>
          <a:p>
            <a:pPr>
              <a:lnSpc>
                <a:spcPct val="80000"/>
              </a:lnSpc>
              <a:buFontTx/>
              <a:buNone/>
            </a:pPr>
            <a:r>
              <a:rPr lang="zh-CN" altLang="en-US" sz="2400" dirty="0">
                <a:solidFill>
                  <a:srgbClr val="993300"/>
                </a:solidFill>
              </a:rPr>
              <a:t>     	   </a:t>
            </a:r>
            <a:r>
              <a:rPr lang="zh-CN" altLang="en-US" sz="2400" dirty="0">
                <a:solidFill>
                  <a:srgbClr val="0066FF"/>
                </a:solidFill>
              </a:rPr>
              <a:t>  else  if (表达式2)  语句2;</a:t>
            </a:r>
          </a:p>
          <a:p>
            <a:pPr>
              <a:lnSpc>
                <a:spcPct val="80000"/>
              </a:lnSpc>
              <a:buFontTx/>
              <a:buNone/>
            </a:pPr>
            <a:r>
              <a:rPr lang="zh-CN" altLang="en-US" sz="2400" dirty="0">
                <a:solidFill>
                  <a:srgbClr val="0066FF"/>
                </a:solidFill>
              </a:rPr>
              <a:t>     	     else  if (表达式3)  语句3;</a:t>
            </a:r>
          </a:p>
          <a:p>
            <a:pPr>
              <a:lnSpc>
                <a:spcPct val="80000"/>
              </a:lnSpc>
              <a:buFontTx/>
              <a:buNone/>
            </a:pPr>
            <a:r>
              <a:rPr lang="zh-CN" altLang="en-US" sz="2400" dirty="0">
                <a:solidFill>
                  <a:srgbClr val="0066FF"/>
                </a:solidFill>
              </a:rPr>
              <a:t>		     ........</a:t>
            </a:r>
          </a:p>
          <a:p>
            <a:pPr>
              <a:lnSpc>
                <a:spcPct val="80000"/>
              </a:lnSpc>
              <a:buFontTx/>
              <a:buNone/>
            </a:pPr>
            <a:r>
              <a:rPr lang="zh-CN" altLang="en-US" sz="2400" dirty="0">
                <a:solidFill>
                  <a:srgbClr val="0066FF"/>
                </a:solidFill>
              </a:rPr>
              <a:t>		     else  if (表达式m)  语句m;</a:t>
            </a:r>
          </a:p>
          <a:p>
            <a:pPr>
              <a:lnSpc>
                <a:spcPct val="80000"/>
              </a:lnSpc>
              <a:buFontTx/>
              <a:buNone/>
            </a:pPr>
            <a:r>
              <a:rPr lang="zh-CN" altLang="en-US" sz="2400" dirty="0">
                <a:solidFill>
                  <a:srgbClr val="0066FF"/>
                </a:solidFill>
              </a:rPr>
              <a:t> 		     else               语句n;</a:t>
            </a:r>
          </a:p>
          <a:p>
            <a:pPr>
              <a:lnSpc>
                <a:spcPct val="80000"/>
              </a:lnSpc>
              <a:buFontTx/>
              <a:buNone/>
            </a:pPr>
            <a:endParaRPr lang="zh-CN" altLang="en-US" sz="2400" dirty="0">
              <a:solidFill>
                <a:srgbClr val="0066FF"/>
              </a:solidFill>
            </a:endParaRPr>
          </a:p>
          <a:p>
            <a:pPr>
              <a:lnSpc>
                <a:spcPct val="80000"/>
              </a:lnSpc>
              <a:buFontTx/>
              <a:buNone/>
            </a:pPr>
            <a:r>
              <a:rPr lang="zh-CN" altLang="en-US" sz="2400" dirty="0">
                <a:solidFill>
                  <a:srgbClr val="0066FF"/>
                </a:solidFill>
              </a:rPr>
              <a:t>注意：</a:t>
            </a:r>
            <a:r>
              <a:rPr lang="zh-CN" altLang="en-US" sz="2400" dirty="0">
                <a:solidFill>
                  <a:srgbClr val="FF0000"/>
                </a:solidFill>
              </a:rPr>
              <a:t>条件语句必须在过程块语句中使用</a:t>
            </a:r>
            <a:r>
              <a:rPr lang="zh-CN" altLang="en-US" sz="2400" dirty="0">
                <a:solidFill>
                  <a:srgbClr val="0066FF"/>
                </a:solidFill>
              </a:rPr>
              <a:t>，</a:t>
            </a:r>
            <a:r>
              <a:rPr lang="zh-CN" altLang="en-US" sz="2400" dirty="0">
                <a:solidFill>
                  <a:srgbClr val="993300"/>
                </a:solidFill>
              </a:rPr>
              <a:t>所谓过程块语句	是指由initial 和 always 语句引导的执行语句集合。除	这两种块语句引导的begin end块中可以编写条件语句	外，模块中的其他地方都不能编写。</a:t>
            </a:r>
          </a:p>
        </p:txBody>
      </p:sp>
      <p:sp>
        <p:nvSpPr>
          <p:cNvPr id="4" name="灯片编号占位符 5"/>
          <p:cNvSpPr>
            <a:spLocks noGrp="1"/>
          </p:cNvSpPr>
          <p:nvPr>
            <p:ph type="sldNum" sz="quarter" idx="12"/>
          </p:nvPr>
        </p:nvSpPr>
        <p:spPr/>
        <p:txBody>
          <a:bodyPr/>
          <a:lstStyle/>
          <a:p>
            <a:fld id="{8EC5A5B4-41A5-4D75-823F-A6BFCD7DAB18}" type="slidenum">
              <a:rPr lang="zh-CN" altLang="en-US"/>
              <a:pPr/>
              <a:t>46</a:t>
            </a:fld>
            <a:endParaRPr lang="en-US" altLang="zh-CN" dirty="0"/>
          </a:p>
        </p:txBody>
      </p:sp>
      <p:sp>
        <p:nvSpPr>
          <p:cNvPr id="2" name="日期占位符 1"/>
          <p:cNvSpPr>
            <a:spLocks noGrp="1"/>
          </p:cNvSpPr>
          <p:nvPr>
            <p:ph type="dt" sz="half" idx="10"/>
          </p:nvPr>
        </p:nvSpPr>
        <p:spPr/>
        <p:txBody>
          <a:bodyPr/>
          <a:lstStyle/>
          <a:p>
            <a:fld id="{9E4FB030-FB9C-4B50-8A30-2BEA7F82A7F3}"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fade">
                                      <p:cBhvr>
                                        <p:cTn id="7" dur="500"/>
                                        <p:tgtEl>
                                          <p:spTgt spid="45058">
                                            <p:txEl>
                                              <p:pRg st="0" end="0"/>
                                            </p:txEl>
                                          </p:spTgt>
                                        </p:tgtEl>
                                      </p:cBhvr>
                                    </p:animEffect>
                                    <p:anim calcmode="lin" valueType="num">
                                      <p:cBhvr>
                                        <p:cTn id="8"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505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Effect transition="in" filter="fade">
                                      <p:cBhvr>
                                        <p:cTn id="13" dur="500"/>
                                        <p:tgtEl>
                                          <p:spTgt spid="45058">
                                            <p:txEl>
                                              <p:pRg st="1" end="1"/>
                                            </p:txEl>
                                          </p:spTgt>
                                        </p:tgtEl>
                                      </p:cBhvr>
                                    </p:animEffect>
                                    <p:anim calcmode="lin" valueType="num">
                                      <p:cBhvr>
                                        <p:cTn id="14"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4505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animEffect transition="in" filter="fade">
                                      <p:cBhvr>
                                        <p:cTn id="19" dur="500"/>
                                        <p:tgtEl>
                                          <p:spTgt spid="45058">
                                            <p:txEl>
                                              <p:pRg st="2" end="2"/>
                                            </p:txEl>
                                          </p:spTgt>
                                        </p:tgtEl>
                                      </p:cBhvr>
                                    </p:animEffect>
                                    <p:anim calcmode="lin" valueType="num">
                                      <p:cBhvr>
                                        <p:cTn id="20"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505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5058">
                                            <p:txEl>
                                              <p:pRg st="3" end="3"/>
                                            </p:txEl>
                                          </p:spTgt>
                                        </p:tgtEl>
                                        <p:attrNameLst>
                                          <p:attrName>style.visibility</p:attrName>
                                        </p:attrNameLst>
                                      </p:cBhvr>
                                      <p:to>
                                        <p:strVal val="visible"/>
                                      </p:to>
                                    </p:set>
                                    <p:animEffect transition="in" filter="fade">
                                      <p:cBhvr>
                                        <p:cTn id="25" dur="500"/>
                                        <p:tgtEl>
                                          <p:spTgt spid="45058">
                                            <p:txEl>
                                              <p:pRg st="3" end="3"/>
                                            </p:txEl>
                                          </p:spTgt>
                                        </p:tgtEl>
                                      </p:cBhvr>
                                    </p:animEffect>
                                    <p:anim calcmode="lin" valueType="num">
                                      <p:cBhvr>
                                        <p:cTn id="26"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4505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5058">
                                            <p:txEl>
                                              <p:pRg st="4" end="4"/>
                                            </p:txEl>
                                          </p:spTgt>
                                        </p:tgtEl>
                                        <p:attrNameLst>
                                          <p:attrName>style.visibility</p:attrName>
                                        </p:attrNameLst>
                                      </p:cBhvr>
                                      <p:to>
                                        <p:strVal val="visible"/>
                                      </p:to>
                                    </p:set>
                                    <p:animEffect transition="in" filter="fade">
                                      <p:cBhvr>
                                        <p:cTn id="31" dur="500"/>
                                        <p:tgtEl>
                                          <p:spTgt spid="45058">
                                            <p:txEl>
                                              <p:pRg st="4" end="4"/>
                                            </p:txEl>
                                          </p:spTgt>
                                        </p:tgtEl>
                                      </p:cBhvr>
                                    </p:animEffect>
                                    <p:anim calcmode="lin" valueType="num">
                                      <p:cBhvr>
                                        <p:cTn id="32"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45058">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5058">
                                            <p:txEl>
                                              <p:pRg st="5" end="5"/>
                                            </p:txEl>
                                          </p:spTgt>
                                        </p:tgtEl>
                                        <p:attrNameLst>
                                          <p:attrName>style.visibility</p:attrName>
                                        </p:attrNameLst>
                                      </p:cBhvr>
                                      <p:to>
                                        <p:strVal val="visible"/>
                                      </p:to>
                                    </p:set>
                                    <p:animEffect transition="in" filter="fade">
                                      <p:cBhvr>
                                        <p:cTn id="37" dur="500"/>
                                        <p:tgtEl>
                                          <p:spTgt spid="45058">
                                            <p:txEl>
                                              <p:pRg st="5" end="5"/>
                                            </p:txEl>
                                          </p:spTgt>
                                        </p:tgtEl>
                                      </p:cBhvr>
                                    </p:animEffect>
                                    <p:anim calcmode="lin" valueType="num">
                                      <p:cBhvr>
                                        <p:cTn id="38"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5058">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5058">
                                            <p:txEl>
                                              <p:pRg st="6" end="6"/>
                                            </p:txEl>
                                          </p:spTgt>
                                        </p:tgtEl>
                                        <p:attrNameLst>
                                          <p:attrName>style.visibility</p:attrName>
                                        </p:attrNameLst>
                                      </p:cBhvr>
                                      <p:to>
                                        <p:strVal val="visible"/>
                                      </p:to>
                                    </p:set>
                                    <p:animEffect transition="in" filter="fade">
                                      <p:cBhvr>
                                        <p:cTn id="43" dur="500"/>
                                        <p:tgtEl>
                                          <p:spTgt spid="45058">
                                            <p:txEl>
                                              <p:pRg st="6" end="6"/>
                                            </p:txEl>
                                          </p:spTgt>
                                        </p:tgtEl>
                                      </p:cBhvr>
                                    </p:animEffect>
                                    <p:anim calcmode="lin" valueType="num">
                                      <p:cBhvr>
                                        <p:cTn id="44"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5058">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45058">
                                            <p:txEl>
                                              <p:pRg st="8" end="8"/>
                                            </p:txEl>
                                          </p:spTgt>
                                        </p:tgtEl>
                                        <p:attrNameLst>
                                          <p:attrName>style.visibility</p:attrName>
                                        </p:attrNameLst>
                                      </p:cBhvr>
                                      <p:to>
                                        <p:strVal val="visible"/>
                                      </p:to>
                                    </p:set>
                                    <p:animEffect transition="in" filter="fade">
                                      <p:cBhvr>
                                        <p:cTn id="49" dur="500"/>
                                        <p:tgtEl>
                                          <p:spTgt spid="45058">
                                            <p:txEl>
                                              <p:pRg st="8" end="8"/>
                                            </p:txEl>
                                          </p:spTgt>
                                        </p:tgtEl>
                                      </p:cBhvr>
                                    </p:animEffect>
                                    <p:anim calcmode="lin" valueType="num">
                                      <p:cBhvr>
                                        <p:cTn id="50" dur="500" fill="hold"/>
                                        <p:tgtEl>
                                          <p:spTgt spid="45058">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4505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457200" y="1125538"/>
            <a:ext cx="8229600" cy="5000625"/>
          </a:xfrm>
        </p:spPr>
        <p:txBody>
          <a:bodyPr>
            <a:normAutofit fontScale="92500" lnSpcReduction="10000"/>
          </a:bodyPr>
          <a:lstStyle/>
          <a:p>
            <a:pPr>
              <a:buFontTx/>
              <a:buNone/>
            </a:pPr>
            <a:r>
              <a:rPr lang="zh-CN" altLang="en-US" sz="2400" dirty="0">
                <a:solidFill>
                  <a:srgbClr val="0066FF"/>
                </a:solidFill>
              </a:rPr>
              <a:t>习题：</a:t>
            </a:r>
          </a:p>
          <a:p>
            <a:pPr>
              <a:buFontTx/>
              <a:buNone/>
            </a:pPr>
            <a:r>
              <a:rPr lang="zh-CN" altLang="en-US" sz="2400" dirty="0"/>
              <a:t>		</a:t>
            </a:r>
            <a:r>
              <a:rPr lang="zh-CN" altLang="en-US" sz="2400" dirty="0">
                <a:solidFill>
                  <a:srgbClr val="993300"/>
                </a:solidFill>
              </a:rPr>
              <a:t>用if_else语句编写，a&gt;b的情况下，c等于1，a=b的情	况下，c=2，a&lt;b的情况下，c=3。</a:t>
            </a:r>
          </a:p>
          <a:p>
            <a:pPr>
              <a:buFontTx/>
              <a:buNone/>
            </a:pPr>
            <a:r>
              <a:rPr lang="zh-CN" altLang="en-US" sz="2400" dirty="0">
                <a:solidFill>
                  <a:srgbClr val="993300"/>
                </a:solidFill>
              </a:rPr>
              <a:t>	</a:t>
            </a:r>
            <a:r>
              <a:rPr lang="zh-CN" altLang="en-US" sz="2400" dirty="0">
                <a:solidFill>
                  <a:srgbClr val="0066FF"/>
                </a:solidFill>
              </a:rPr>
              <a:t>always@（posedge clk） //给出过程块语句</a:t>
            </a:r>
            <a:r>
              <a:rPr lang="zh-CN" altLang="en-US" sz="2400" dirty="0">
                <a:solidFill>
                  <a:srgbClr val="993300"/>
                </a:solidFill>
              </a:rPr>
              <a:t>	</a:t>
            </a:r>
          </a:p>
          <a:p>
            <a:pPr>
              <a:buFontTx/>
              <a:buNone/>
            </a:pPr>
            <a:r>
              <a:rPr lang="zh-CN" altLang="en-US" sz="2400" dirty="0">
                <a:solidFill>
                  <a:schemeClr val="bg1"/>
                </a:solidFill>
              </a:rPr>
              <a:t>		if（a&gt;b）</a:t>
            </a:r>
          </a:p>
          <a:p>
            <a:pPr>
              <a:buFontTx/>
              <a:buNone/>
            </a:pPr>
            <a:r>
              <a:rPr lang="zh-CN" altLang="en-US" sz="2400" dirty="0">
                <a:solidFill>
                  <a:schemeClr val="bg1"/>
                </a:solidFill>
              </a:rPr>
              <a:t>		    c=1；</a:t>
            </a:r>
          </a:p>
          <a:p>
            <a:pPr>
              <a:buFontTx/>
              <a:buNone/>
            </a:pPr>
            <a:r>
              <a:rPr lang="zh-CN" altLang="en-US" sz="2400" dirty="0">
                <a:solidFill>
                  <a:schemeClr val="bg1"/>
                </a:solidFill>
              </a:rPr>
              <a:t>		else</a:t>
            </a:r>
          </a:p>
          <a:p>
            <a:pPr>
              <a:buFontTx/>
              <a:buNone/>
            </a:pPr>
            <a:r>
              <a:rPr lang="zh-CN" altLang="en-US" sz="2400" dirty="0">
                <a:solidFill>
                  <a:schemeClr val="bg1"/>
                </a:solidFill>
              </a:rPr>
              <a:t>		    if（a==b）</a:t>
            </a:r>
          </a:p>
          <a:p>
            <a:pPr>
              <a:buFontTx/>
              <a:buNone/>
            </a:pPr>
            <a:r>
              <a:rPr lang="zh-CN" altLang="en-US" sz="2400" dirty="0">
                <a:solidFill>
                  <a:schemeClr val="bg1"/>
                </a:solidFill>
              </a:rPr>
              <a:t>			c=2；</a:t>
            </a:r>
          </a:p>
          <a:p>
            <a:pPr>
              <a:buFontTx/>
              <a:buNone/>
            </a:pPr>
            <a:r>
              <a:rPr lang="zh-CN" altLang="en-US" sz="2400" dirty="0">
                <a:solidFill>
                  <a:schemeClr val="bg1"/>
                </a:solidFill>
              </a:rPr>
              <a:t>		    else</a:t>
            </a:r>
          </a:p>
          <a:p>
            <a:pPr>
              <a:buFontTx/>
              <a:buNone/>
            </a:pPr>
            <a:r>
              <a:rPr lang="zh-CN" altLang="en-US" sz="2400" dirty="0">
                <a:solidFill>
                  <a:schemeClr val="bg1"/>
                </a:solidFill>
              </a:rPr>
              <a:t>			c=3；</a:t>
            </a:r>
          </a:p>
        </p:txBody>
      </p:sp>
      <p:sp>
        <p:nvSpPr>
          <p:cNvPr id="4" name="灯片编号占位符 5"/>
          <p:cNvSpPr>
            <a:spLocks noGrp="1"/>
          </p:cNvSpPr>
          <p:nvPr>
            <p:ph type="sldNum" sz="quarter" idx="12"/>
          </p:nvPr>
        </p:nvSpPr>
        <p:spPr/>
        <p:txBody>
          <a:bodyPr/>
          <a:lstStyle/>
          <a:p>
            <a:fld id="{D9E63149-8D20-4897-9657-740CB8873A67}" type="slidenum">
              <a:rPr lang="zh-CN" altLang="en-US"/>
              <a:pPr/>
              <a:t>47</a:t>
            </a:fld>
            <a:endParaRPr lang="en-US" altLang="zh-CN" dirty="0"/>
          </a:p>
        </p:txBody>
      </p:sp>
      <p:sp>
        <p:nvSpPr>
          <p:cNvPr id="2" name="日期占位符 1"/>
          <p:cNvSpPr>
            <a:spLocks noGrp="1"/>
          </p:cNvSpPr>
          <p:nvPr>
            <p:ph type="dt" sz="half" idx="10"/>
          </p:nvPr>
        </p:nvSpPr>
        <p:spPr/>
        <p:txBody>
          <a:bodyPr/>
          <a:lstStyle/>
          <a:p>
            <a:fld id="{E1E53F87-8328-435A-993E-E71341E89BD7}"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fade">
                                      <p:cBhvr>
                                        <p:cTn id="7" dur="500"/>
                                        <p:tgtEl>
                                          <p:spTgt spid="46082">
                                            <p:txEl>
                                              <p:pRg st="0" end="0"/>
                                            </p:txEl>
                                          </p:spTgt>
                                        </p:tgtEl>
                                      </p:cBhvr>
                                    </p:animEffect>
                                    <p:anim calcmode="lin" valueType="num">
                                      <p:cBhvr>
                                        <p:cTn id="8"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608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Effect transition="in" filter="fade">
                                      <p:cBhvr>
                                        <p:cTn id="13" dur="500"/>
                                        <p:tgtEl>
                                          <p:spTgt spid="46082">
                                            <p:txEl>
                                              <p:pRg st="1" end="1"/>
                                            </p:txEl>
                                          </p:spTgt>
                                        </p:tgtEl>
                                      </p:cBhvr>
                                    </p:animEffect>
                                    <p:anim calcmode="lin" valueType="num">
                                      <p:cBhvr>
                                        <p:cTn id="14"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460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6082">
                                            <p:txEl>
                                              <p:pRg st="2" end="2"/>
                                            </p:txEl>
                                          </p:spTgt>
                                        </p:tgtEl>
                                        <p:attrNameLst>
                                          <p:attrName>style.visibility</p:attrName>
                                        </p:attrNameLst>
                                      </p:cBhvr>
                                      <p:to>
                                        <p:strVal val="visible"/>
                                      </p:to>
                                    </p:set>
                                    <p:animEffect transition="in" filter="fade">
                                      <p:cBhvr>
                                        <p:cTn id="20" dur="500"/>
                                        <p:tgtEl>
                                          <p:spTgt spid="46082">
                                            <p:txEl>
                                              <p:pRg st="2" end="2"/>
                                            </p:txEl>
                                          </p:spTgt>
                                        </p:tgtEl>
                                      </p:cBhvr>
                                    </p:animEffect>
                                    <p:anim calcmode="lin" valueType="num">
                                      <p:cBhvr>
                                        <p:cTn id="21"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4608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46082">
                                            <p:txEl>
                                              <p:pRg st="3" end="3"/>
                                            </p:txEl>
                                          </p:spTgt>
                                        </p:tgtEl>
                                        <p:attrNameLst>
                                          <p:attrName>style.visibility</p:attrName>
                                        </p:attrNameLst>
                                      </p:cBhvr>
                                      <p:to>
                                        <p:strVal val="visible"/>
                                      </p:to>
                                    </p:set>
                                    <p:animEffect transition="in" filter="fade">
                                      <p:cBhvr>
                                        <p:cTn id="26" dur="500"/>
                                        <p:tgtEl>
                                          <p:spTgt spid="46082">
                                            <p:txEl>
                                              <p:pRg st="3" end="3"/>
                                            </p:txEl>
                                          </p:spTgt>
                                        </p:tgtEl>
                                      </p:cBhvr>
                                    </p:animEffect>
                                    <p:anim calcmode="lin" valueType="num">
                                      <p:cBhvr>
                                        <p:cTn id="27"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46082">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46082">
                                            <p:txEl>
                                              <p:pRg st="4" end="4"/>
                                            </p:txEl>
                                          </p:spTgt>
                                        </p:tgtEl>
                                        <p:attrNameLst>
                                          <p:attrName>style.visibility</p:attrName>
                                        </p:attrNameLst>
                                      </p:cBhvr>
                                      <p:to>
                                        <p:strVal val="visible"/>
                                      </p:to>
                                    </p:set>
                                    <p:animEffect transition="in" filter="fade">
                                      <p:cBhvr>
                                        <p:cTn id="32" dur="500"/>
                                        <p:tgtEl>
                                          <p:spTgt spid="46082">
                                            <p:txEl>
                                              <p:pRg st="4" end="4"/>
                                            </p:txEl>
                                          </p:spTgt>
                                        </p:tgtEl>
                                      </p:cBhvr>
                                    </p:animEffect>
                                    <p:anim calcmode="lin" valueType="num">
                                      <p:cBhvr>
                                        <p:cTn id="33"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46082">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46082">
                                            <p:txEl>
                                              <p:pRg st="5" end="5"/>
                                            </p:txEl>
                                          </p:spTgt>
                                        </p:tgtEl>
                                        <p:attrNameLst>
                                          <p:attrName>style.visibility</p:attrName>
                                        </p:attrNameLst>
                                      </p:cBhvr>
                                      <p:to>
                                        <p:strVal val="visible"/>
                                      </p:to>
                                    </p:set>
                                    <p:animEffect transition="in" filter="fade">
                                      <p:cBhvr>
                                        <p:cTn id="38" dur="500"/>
                                        <p:tgtEl>
                                          <p:spTgt spid="46082">
                                            <p:txEl>
                                              <p:pRg st="5" end="5"/>
                                            </p:txEl>
                                          </p:spTgt>
                                        </p:tgtEl>
                                      </p:cBhvr>
                                    </p:animEffect>
                                    <p:anim calcmode="lin" valueType="num">
                                      <p:cBhvr>
                                        <p:cTn id="39"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46082">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46082">
                                            <p:txEl>
                                              <p:pRg st="6" end="6"/>
                                            </p:txEl>
                                          </p:spTgt>
                                        </p:tgtEl>
                                        <p:attrNameLst>
                                          <p:attrName>style.visibility</p:attrName>
                                        </p:attrNameLst>
                                      </p:cBhvr>
                                      <p:to>
                                        <p:strVal val="visible"/>
                                      </p:to>
                                    </p:set>
                                    <p:animEffect transition="in" filter="fade">
                                      <p:cBhvr>
                                        <p:cTn id="44" dur="500"/>
                                        <p:tgtEl>
                                          <p:spTgt spid="46082">
                                            <p:txEl>
                                              <p:pRg st="6" end="6"/>
                                            </p:txEl>
                                          </p:spTgt>
                                        </p:tgtEl>
                                      </p:cBhvr>
                                    </p:animEffect>
                                    <p:anim calcmode="lin" valueType="num">
                                      <p:cBhvr>
                                        <p:cTn id="4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46082">
                                            <p:txEl>
                                              <p:pRg st="6" end="6"/>
                                            </p:txEl>
                                          </p:spTgt>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grpId="0" nodeType="afterEffect">
                                  <p:stCondLst>
                                    <p:cond delay="0"/>
                                  </p:stCondLst>
                                  <p:childTnLst>
                                    <p:set>
                                      <p:cBhvr>
                                        <p:cTn id="49" dur="1" fill="hold">
                                          <p:stCondLst>
                                            <p:cond delay="0"/>
                                          </p:stCondLst>
                                        </p:cTn>
                                        <p:tgtEl>
                                          <p:spTgt spid="46082">
                                            <p:txEl>
                                              <p:pRg st="7" end="7"/>
                                            </p:txEl>
                                          </p:spTgt>
                                        </p:tgtEl>
                                        <p:attrNameLst>
                                          <p:attrName>style.visibility</p:attrName>
                                        </p:attrNameLst>
                                      </p:cBhvr>
                                      <p:to>
                                        <p:strVal val="visible"/>
                                      </p:to>
                                    </p:set>
                                    <p:animEffect transition="in" filter="fade">
                                      <p:cBhvr>
                                        <p:cTn id="50" dur="500"/>
                                        <p:tgtEl>
                                          <p:spTgt spid="46082">
                                            <p:txEl>
                                              <p:pRg st="7" end="7"/>
                                            </p:txEl>
                                          </p:spTgt>
                                        </p:tgtEl>
                                      </p:cBhvr>
                                    </p:animEffect>
                                    <p:anim calcmode="lin" valueType="num">
                                      <p:cBhvr>
                                        <p:cTn id="51"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6082">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42" presetClass="entr" presetSubtype="0" fill="hold" grpId="0" nodeType="afterEffect">
                                  <p:stCondLst>
                                    <p:cond delay="0"/>
                                  </p:stCondLst>
                                  <p:childTnLst>
                                    <p:set>
                                      <p:cBhvr>
                                        <p:cTn id="55" dur="1" fill="hold">
                                          <p:stCondLst>
                                            <p:cond delay="0"/>
                                          </p:stCondLst>
                                        </p:cTn>
                                        <p:tgtEl>
                                          <p:spTgt spid="46082">
                                            <p:txEl>
                                              <p:pRg st="8" end="8"/>
                                            </p:txEl>
                                          </p:spTgt>
                                        </p:tgtEl>
                                        <p:attrNameLst>
                                          <p:attrName>style.visibility</p:attrName>
                                        </p:attrNameLst>
                                      </p:cBhvr>
                                      <p:to>
                                        <p:strVal val="visible"/>
                                      </p:to>
                                    </p:set>
                                    <p:animEffect transition="in" filter="fade">
                                      <p:cBhvr>
                                        <p:cTn id="56" dur="500"/>
                                        <p:tgtEl>
                                          <p:spTgt spid="46082">
                                            <p:txEl>
                                              <p:pRg st="8" end="8"/>
                                            </p:txEl>
                                          </p:spTgt>
                                        </p:tgtEl>
                                      </p:cBhvr>
                                    </p:animEffect>
                                    <p:anim calcmode="lin" valueType="num">
                                      <p:cBhvr>
                                        <p:cTn id="57" dur="5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46082">
                                            <p:txEl>
                                              <p:pRg st="8" end="8"/>
                                            </p:txEl>
                                          </p:spTgt>
                                        </p:tgtEl>
                                        <p:attrNameLst>
                                          <p:attrName>ppt_y</p:attrName>
                                        </p:attrNameLst>
                                      </p:cBhvr>
                                      <p:tavLst>
                                        <p:tav tm="0">
                                          <p:val>
                                            <p:strVal val="#ppt_y+.1"/>
                                          </p:val>
                                        </p:tav>
                                        <p:tav tm="100000">
                                          <p:val>
                                            <p:strVal val="#ppt_y"/>
                                          </p:val>
                                        </p:tav>
                                      </p:tavLst>
                                    </p:anim>
                                  </p:childTnLst>
                                </p:cTn>
                              </p:par>
                            </p:childTnLst>
                          </p:cTn>
                        </p:par>
                        <p:par>
                          <p:cTn id="59" fill="hold">
                            <p:stCondLst>
                              <p:cond delay="3500"/>
                            </p:stCondLst>
                            <p:childTnLst>
                              <p:par>
                                <p:cTn id="60" presetID="42" presetClass="entr" presetSubtype="0" fill="hold" grpId="0" nodeType="afterEffect">
                                  <p:stCondLst>
                                    <p:cond delay="0"/>
                                  </p:stCondLst>
                                  <p:childTnLst>
                                    <p:set>
                                      <p:cBhvr>
                                        <p:cTn id="61" dur="1" fill="hold">
                                          <p:stCondLst>
                                            <p:cond delay="0"/>
                                          </p:stCondLst>
                                        </p:cTn>
                                        <p:tgtEl>
                                          <p:spTgt spid="46082">
                                            <p:txEl>
                                              <p:pRg st="9" end="9"/>
                                            </p:txEl>
                                          </p:spTgt>
                                        </p:tgtEl>
                                        <p:attrNameLst>
                                          <p:attrName>style.visibility</p:attrName>
                                        </p:attrNameLst>
                                      </p:cBhvr>
                                      <p:to>
                                        <p:strVal val="visible"/>
                                      </p:to>
                                    </p:set>
                                    <p:animEffect transition="in" filter="fade">
                                      <p:cBhvr>
                                        <p:cTn id="62" dur="500"/>
                                        <p:tgtEl>
                                          <p:spTgt spid="46082">
                                            <p:txEl>
                                              <p:pRg st="9" end="9"/>
                                            </p:txEl>
                                          </p:spTgt>
                                        </p:tgtEl>
                                      </p:cBhvr>
                                    </p:animEffect>
                                    <p:anim calcmode="lin" valueType="num">
                                      <p:cBhvr>
                                        <p:cTn id="63" dur="500" fill="hold"/>
                                        <p:tgtEl>
                                          <p:spTgt spid="46082">
                                            <p:txEl>
                                              <p:pRg st="9" end="9"/>
                                            </p:txEl>
                                          </p:spTgt>
                                        </p:tgtEl>
                                        <p:attrNameLst>
                                          <p:attrName>ppt_x</p:attrName>
                                        </p:attrNameLst>
                                      </p:cBhvr>
                                      <p:tavLst>
                                        <p:tav tm="0">
                                          <p:val>
                                            <p:strVal val="#ppt_x"/>
                                          </p:val>
                                        </p:tav>
                                        <p:tav tm="100000">
                                          <p:val>
                                            <p:strVal val="#ppt_x"/>
                                          </p:val>
                                        </p:tav>
                                      </p:tavLst>
                                    </p:anim>
                                    <p:anim calcmode="lin" valueType="num">
                                      <p:cBhvr>
                                        <p:cTn id="64" dur="500" fill="hold"/>
                                        <p:tgtEl>
                                          <p:spTgt spid="4608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457200" y="1125538"/>
            <a:ext cx="8229600" cy="5000625"/>
          </a:xfrm>
        </p:spPr>
        <p:txBody>
          <a:bodyPr/>
          <a:lstStyle/>
          <a:p>
            <a:pPr>
              <a:buSzPct val="100000"/>
              <a:buFont typeface="Wingdings" panose="05000000000000000000" pitchFamily="2" charset="2"/>
              <a:buChar char="Ø"/>
            </a:pPr>
            <a:r>
              <a:rPr lang="zh-CN" altLang="en-US" sz="2400" dirty="0">
                <a:solidFill>
                  <a:srgbClr val="0066FF"/>
                </a:solidFill>
              </a:rPr>
              <a:t>initial语句（一般初始化时候使用）</a:t>
            </a:r>
          </a:p>
          <a:p>
            <a:pPr>
              <a:buFontTx/>
              <a:buNone/>
            </a:pPr>
            <a:r>
              <a:rPr lang="zh-CN" altLang="en-US" sz="2400" dirty="0">
                <a:solidFill>
                  <a:srgbClr val="0066FF"/>
                </a:solidFill>
              </a:rPr>
              <a:t>		</a:t>
            </a:r>
            <a:r>
              <a:rPr lang="zh-CN" altLang="en-US" sz="2400" dirty="0">
                <a:solidFill>
                  <a:srgbClr val="993300"/>
                </a:solidFill>
              </a:rPr>
              <a:t>initial语句的格式如下：</a:t>
            </a:r>
          </a:p>
          <a:p>
            <a:pPr>
              <a:buFontTx/>
              <a:buNone/>
            </a:pPr>
            <a:r>
              <a:rPr lang="zh-CN" altLang="en-US" sz="2400" dirty="0">
                <a:solidFill>
                  <a:srgbClr val="FFFFFF"/>
                </a:solidFill>
              </a:rPr>
              <a:t>			initial</a:t>
            </a:r>
          </a:p>
          <a:p>
            <a:pPr>
              <a:buFontTx/>
              <a:buNone/>
            </a:pPr>
            <a:r>
              <a:rPr lang="zh-CN" altLang="en-US" sz="2400" dirty="0">
                <a:solidFill>
                  <a:srgbClr val="FFFFFF"/>
                </a:solidFill>
              </a:rPr>
              <a:t> 			      begin</a:t>
            </a:r>
          </a:p>
          <a:p>
            <a:pPr>
              <a:buFontTx/>
              <a:buNone/>
            </a:pPr>
            <a:r>
              <a:rPr lang="zh-CN" altLang="en-US" sz="2400" dirty="0">
                <a:solidFill>
                  <a:srgbClr val="FFFFFF"/>
                </a:solidFill>
              </a:rPr>
              <a:t>				语句1;</a:t>
            </a:r>
          </a:p>
          <a:p>
            <a:pPr>
              <a:buFontTx/>
              <a:buNone/>
            </a:pPr>
            <a:r>
              <a:rPr lang="zh-CN" altLang="en-US" sz="2400" dirty="0">
                <a:solidFill>
                  <a:srgbClr val="FFFFFF"/>
                </a:solidFill>
              </a:rPr>
              <a:t>				语句2;</a:t>
            </a:r>
          </a:p>
          <a:p>
            <a:pPr>
              <a:buFontTx/>
              <a:buNone/>
            </a:pPr>
            <a:r>
              <a:rPr lang="zh-CN" altLang="en-US" sz="2400" dirty="0">
                <a:solidFill>
                  <a:srgbClr val="FFFFFF"/>
                </a:solidFill>
              </a:rPr>
              <a:t>.				.....</a:t>
            </a:r>
          </a:p>
          <a:p>
            <a:pPr>
              <a:buFontTx/>
              <a:buNone/>
            </a:pPr>
            <a:r>
              <a:rPr lang="zh-CN" altLang="en-US" sz="2400" dirty="0">
                <a:solidFill>
                  <a:srgbClr val="FFFFFF"/>
                </a:solidFill>
              </a:rPr>
              <a:t>				语句n;</a:t>
            </a:r>
          </a:p>
          <a:p>
            <a:pPr>
              <a:buFontTx/>
              <a:buNone/>
            </a:pPr>
            <a:r>
              <a:rPr lang="zh-CN" altLang="en-US" sz="2400" dirty="0">
                <a:solidFill>
                  <a:srgbClr val="FFFFFF"/>
                </a:solidFill>
              </a:rPr>
              <a:t> 			      end</a:t>
            </a:r>
          </a:p>
        </p:txBody>
      </p:sp>
      <p:sp>
        <p:nvSpPr>
          <p:cNvPr id="4" name="灯片编号占位符 5"/>
          <p:cNvSpPr>
            <a:spLocks noGrp="1"/>
          </p:cNvSpPr>
          <p:nvPr>
            <p:ph type="sldNum" sz="quarter" idx="12"/>
          </p:nvPr>
        </p:nvSpPr>
        <p:spPr/>
        <p:txBody>
          <a:bodyPr/>
          <a:lstStyle/>
          <a:p>
            <a:fld id="{A611024C-BF0D-453D-91C6-3E20D37879C6}" type="slidenum">
              <a:rPr lang="zh-CN" altLang="en-US"/>
              <a:pPr/>
              <a:t>48</a:t>
            </a:fld>
            <a:endParaRPr lang="en-US" altLang="zh-CN" dirty="0"/>
          </a:p>
        </p:txBody>
      </p:sp>
      <p:sp>
        <p:nvSpPr>
          <p:cNvPr id="2" name="日期占位符 1"/>
          <p:cNvSpPr>
            <a:spLocks noGrp="1"/>
          </p:cNvSpPr>
          <p:nvPr>
            <p:ph type="dt" sz="half" idx="10"/>
          </p:nvPr>
        </p:nvSpPr>
        <p:spPr/>
        <p:txBody>
          <a:bodyPr/>
          <a:lstStyle/>
          <a:p>
            <a:fld id="{5B0A9672-5AAF-45A9-8AEC-F5467EB8665D}" type="datetime1">
              <a:rPr lang="zh-CN" altLang="en-US" smtClean="0"/>
              <a:t>2024/4/8</a:t>
            </a:fld>
            <a:endParaRPr lang="zh-CN" altLang="en-US"/>
          </a:p>
        </p:txBody>
      </p:sp>
      <p:sp>
        <p:nvSpPr>
          <p:cNvPr id="6" name="Rectangle 2"/>
          <p:cNvSpPr txBox="1">
            <a:spLocks noChangeArrowheads="1"/>
          </p:cNvSpPr>
          <p:nvPr/>
        </p:nvSpPr>
        <p:spPr>
          <a:xfrm>
            <a:off x="4108322" y="1977682"/>
            <a:ext cx="3494014" cy="393575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lvl="2" fontAlgn="auto">
              <a:buFontTx/>
              <a:buNone/>
            </a:pPr>
            <a:endParaRPr lang="zh-CN" altLang="en-US" dirty="0">
              <a:solidFill>
                <a:srgbClr val="FFFFFF"/>
              </a:solidFill>
            </a:endParaRPr>
          </a:p>
          <a:p>
            <a:pPr lvl="2" fontAlgn="auto">
              <a:buFontTx/>
              <a:buNone/>
            </a:pPr>
            <a:r>
              <a:rPr lang="zh-CN" altLang="en-US" dirty="0">
                <a:solidFill>
                  <a:srgbClr val="FFFFFF"/>
                </a:solidFill>
              </a:rPr>
              <a:t>initial</a:t>
            </a:r>
          </a:p>
          <a:p>
            <a:pPr lvl="2" fontAlgn="auto">
              <a:buFontTx/>
              <a:buNone/>
            </a:pPr>
            <a:r>
              <a:rPr lang="zh-CN" altLang="en-US" dirty="0">
                <a:solidFill>
                  <a:srgbClr val="FFFFFF"/>
                </a:solidFill>
              </a:rPr>
              <a:t>	begin</a:t>
            </a:r>
          </a:p>
          <a:p>
            <a:pPr lvl="2" fontAlgn="auto">
              <a:buFontTx/>
              <a:buNone/>
            </a:pPr>
            <a:r>
              <a:rPr lang="zh-CN" altLang="en-US" dirty="0">
                <a:solidFill>
                  <a:srgbClr val="FFFFFF"/>
                </a:solidFill>
              </a:rPr>
              <a:t>	   a= 'b000000;	 </a:t>
            </a:r>
          </a:p>
          <a:p>
            <a:pPr lvl="2" fontAlgn="auto">
              <a:buFontTx/>
              <a:buNone/>
            </a:pPr>
            <a:r>
              <a:rPr lang="zh-CN" altLang="en-US" dirty="0">
                <a:solidFill>
                  <a:srgbClr val="FFFFFF"/>
                </a:solidFill>
              </a:rPr>
              <a:t>	   b= 'b011001;</a:t>
            </a:r>
          </a:p>
          <a:p>
            <a:pPr lvl="2" fontAlgn="auto">
              <a:buFontTx/>
              <a:buNone/>
            </a:pPr>
            <a:r>
              <a:rPr lang="zh-CN" altLang="en-US" dirty="0">
                <a:solidFill>
                  <a:srgbClr val="FFFFFF"/>
                </a:solidFill>
              </a:rPr>
              <a:t>	   c= 'b011011;	</a:t>
            </a:r>
          </a:p>
          <a:p>
            <a:pPr lvl="2" fontAlgn="auto">
              <a:buFontTx/>
              <a:buNone/>
            </a:pPr>
            <a:r>
              <a:rPr lang="zh-CN" altLang="en-US" dirty="0">
                <a:solidFill>
                  <a:srgbClr val="FFFFFF"/>
                </a:solidFill>
              </a:rPr>
              <a:t>	   d= 'b011000;	</a:t>
            </a:r>
          </a:p>
          <a:p>
            <a:pPr lvl="2" fontAlgn="auto">
              <a:buFontTx/>
              <a:buNone/>
            </a:pPr>
            <a:r>
              <a:rPr lang="zh-CN" altLang="en-US" dirty="0">
                <a:solidFill>
                  <a:srgbClr val="FFFFFF"/>
                </a:solidFill>
              </a:rPr>
              <a:t>	end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fade">
                                      <p:cBhvr>
                                        <p:cTn id="7" dur="500"/>
                                        <p:tgtEl>
                                          <p:spTgt spid="47106">
                                            <p:txEl>
                                              <p:pRg st="0" end="0"/>
                                            </p:txEl>
                                          </p:spTgt>
                                        </p:tgtEl>
                                      </p:cBhvr>
                                    </p:animEffect>
                                    <p:anim calcmode="lin" valueType="num">
                                      <p:cBhvr>
                                        <p:cTn id="8"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710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7106">
                                            <p:txEl>
                                              <p:pRg st="1" end="1"/>
                                            </p:txEl>
                                          </p:spTgt>
                                        </p:tgtEl>
                                        <p:attrNameLst>
                                          <p:attrName>style.visibility</p:attrName>
                                        </p:attrNameLst>
                                      </p:cBhvr>
                                      <p:to>
                                        <p:strVal val="visible"/>
                                      </p:to>
                                    </p:set>
                                    <p:animEffect transition="in" filter="fade">
                                      <p:cBhvr>
                                        <p:cTn id="13" dur="500"/>
                                        <p:tgtEl>
                                          <p:spTgt spid="47106">
                                            <p:txEl>
                                              <p:pRg st="1" end="1"/>
                                            </p:txEl>
                                          </p:spTgt>
                                        </p:tgtEl>
                                      </p:cBhvr>
                                    </p:animEffect>
                                    <p:anim calcmode="lin" valueType="num">
                                      <p:cBhvr>
                                        <p:cTn id="14"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4710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7106">
                                            <p:txEl>
                                              <p:pRg st="2" end="2"/>
                                            </p:txEl>
                                          </p:spTgt>
                                        </p:tgtEl>
                                        <p:attrNameLst>
                                          <p:attrName>style.visibility</p:attrName>
                                        </p:attrNameLst>
                                      </p:cBhvr>
                                      <p:to>
                                        <p:strVal val="visible"/>
                                      </p:to>
                                    </p:set>
                                    <p:animEffect transition="in" filter="fade">
                                      <p:cBhvr>
                                        <p:cTn id="19" dur="500"/>
                                        <p:tgtEl>
                                          <p:spTgt spid="47106">
                                            <p:txEl>
                                              <p:pRg st="2" end="2"/>
                                            </p:txEl>
                                          </p:spTgt>
                                        </p:tgtEl>
                                      </p:cBhvr>
                                    </p:animEffect>
                                    <p:anim calcmode="lin" valueType="num">
                                      <p:cBhvr>
                                        <p:cTn id="20"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710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7106">
                                            <p:txEl>
                                              <p:pRg st="3" end="3"/>
                                            </p:txEl>
                                          </p:spTgt>
                                        </p:tgtEl>
                                        <p:attrNameLst>
                                          <p:attrName>style.visibility</p:attrName>
                                        </p:attrNameLst>
                                      </p:cBhvr>
                                      <p:to>
                                        <p:strVal val="visible"/>
                                      </p:to>
                                    </p:set>
                                    <p:animEffect transition="in" filter="fade">
                                      <p:cBhvr>
                                        <p:cTn id="25" dur="500"/>
                                        <p:tgtEl>
                                          <p:spTgt spid="47106">
                                            <p:txEl>
                                              <p:pRg st="3" end="3"/>
                                            </p:txEl>
                                          </p:spTgt>
                                        </p:tgtEl>
                                      </p:cBhvr>
                                    </p:animEffect>
                                    <p:anim calcmode="lin" valueType="num">
                                      <p:cBhvr>
                                        <p:cTn id="26"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4710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7106">
                                            <p:txEl>
                                              <p:pRg st="4" end="4"/>
                                            </p:txEl>
                                          </p:spTgt>
                                        </p:tgtEl>
                                        <p:attrNameLst>
                                          <p:attrName>style.visibility</p:attrName>
                                        </p:attrNameLst>
                                      </p:cBhvr>
                                      <p:to>
                                        <p:strVal val="visible"/>
                                      </p:to>
                                    </p:set>
                                    <p:animEffect transition="in" filter="fade">
                                      <p:cBhvr>
                                        <p:cTn id="31" dur="500"/>
                                        <p:tgtEl>
                                          <p:spTgt spid="47106">
                                            <p:txEl>
                                              <p:pRg st="4" end="4"/>
                                            </p:txEl>
                                          </p:spTgt>
                                        </p:tgtEl>
                                      </p:cBhvr>
                                    </p:animEffect>
                                    <p:anim calcmode="lin" valueType="num">
                                      <p:cBhvr>
                                        <p:cTn id="32"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4710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7106">
                                            <p:txEl>
                                              <p:pRg st="5" end="5"/>
                                            </p:txEl>
                                          </p:spTgt>
                                        </p:tgtEl>
                                        <p:attrNameLst>
                                          <p:attrName>style.visibility</p:attrName>
                                        </p:attrNameLst>
                                      </p:cBhvr>
                                      <p:to>
                                        <p:strVal val="visible"/>
                                      </p:to>
                                    </p:set>
                                    <p:animEffect transition="in" filter="fade">
                                      <p:cBhvr>
                                        <p:cTn id="37" dur="500"/>
                                        <p:tgtEl>
                                          <p:spTgt spid="47106">
                                            <p:txEl>
                                              <p:pRg st="5" end="5"/>
                                            </p:txEl>
                                          </p:spTgt>
                                        </p:tgtEl>
                                      </p:cBhvr>
                                    </p:animEffect>
                                    <p:anim calcmode="lin" valueType="num">
                                      <p:cBhvr>
                                        <p:cTn id="38" dur="500" fill="hold"/>
                                        <p:tgtEl>
                                          <p:spTgt spid="4710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7106">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7106">
                                            <p:txEl>
                                              <p:pRg st="6" end="6"/>
                                            </p:txEl>
                                          </p:spTgt>
                                        </p:tgtEl>
                                        <p:attrNameLst>
                                          <p:attrName>style.visibility</p:attrName>
                                        </p:attrNameLst>
                                      </p:cBhvr>
                                      <p:to>
                                        <p:strVal val="visible"/>
                                      </p:to>
                                    </p:set>
                                    <p:animEffect transition="in" filter="fade">
                                      <p:cBhvr>
                                        <p:cTn id="43" dur="500"/>
                                        <p:tgtEl>
                                          <p:spTgt spid="47106">
                                            <p:txEl>
                                              <p:pRg st="6" end="6"/>
                                            </p:txEl>
                                          </p:spTgt>
                                        </p:tgtEl>
                                      </p:cBhvr>
                                    </p:animEffect>
                                    <p:anim calcmode="lin" valueType="num">
                                      <p:cBhvr>
                                        <p:cTn id="44" dur="500" fill="hold"/>
                                        <p:tgtEl>
                                          <p:spTgt spid="47106">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7106">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47106">
                                            <p:txEl>
                                              <p:pRg st="7" end="7"/>
                                            </p:txEl>
                                          </p:spTgt>
                                        </p:tgtEl>
                                        <p:attrNameLst>
                                          <p:attrName>style.visibility</p:attrName>
                                        </p:attrNameLst>
                                      </p:cBhvr>
                                      <p:to>
                                        <p:strVal val="visible"/>
                                      </p:to>
                                    </p:set>
                                    <p:animEffect transition="in" filter="fade">
                                      <p:cBhvr>
                                        <p:cTn id="49" dur="500"/>
                                        <p:tgtEl>
                                          <p:spTgt spid="47106">
                                            <p:txEl>
                                              <p:pRg st="7" end="7"/>
                                            </p:txEl>
                                          </p:spTgt>
                                        </p:tgtEl>
                                      </p:cBhvr>
                                    </p:animEffect>
                                    <p:anim calcmode="lin" valueType="num">
                                      <p:cBhvr>
                                        <p:cTn id="50" dur="500" fill="hold"/>
                                        <p:tgtEl>
                                          <p:spTgt spid="47106">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47106">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47106">
                                            <p:txEl>
                                              <p:pRg st="8" end="8"/>
                                            </p:txEl>
                                          </p:spTgt>
                                        </p:tgtEl>
                                        <p:attrNameLst>
                                          <p:attrName>style.visibility</p:attrName>
                                        </p:attrNameLst>
                                      </p:cBhvr>
                                      <p:to>
                                        <p:strVal val="visible"/>
                                      </p:to>
                                    </p:set>
                                    <p:animEffect transition="in" filter="fade">
                                      <p:cBhvr>
                                        <p:cTn id="55" dur="500"/>
                                        <p:tgtEl>
                                          <p:spTgt spid="47106">
                                            <p:txEl>
                                              <p:pRg st="8" end="8"/>
                                            </p:txEl>
                                          </p:spTgt>
                                        </p:tgtEl>
                                      </p:cBhvr>
                                    </p:animEffect>
                                    <p:anim calcmode="lin" valueType="num">
                                      <p:cBhvr>
                                        <p:cTn id="56" dur="500" fill="hold"/>
                                        <p:tgtEl>
                                          <p:spTgt spid="47106">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4710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1000"/>
                                        <p:tgtEl>
                                          <p:spTgt spid="6">
                                            <p:txEl>
                                              <p:pRg st="1" end="1"/>
                                            </p:txEl>
                                          </p:spTgt>
                                        </p:tgtEl>
                                      </p:cBhvr>
                                    </p:animEffect>
                                    <p:anim calcmode="lin" valueType="num">
                                      <p:cBhvr>
                                        <p:cTn id="6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fade">
                                      <p:cBhvr>
                                        <p:cTn id="67" dur="1000"/>
                                        <p:tgtEl>
                                          <p:spTgt spid="6">
                                            <p:txEl>
                                              <p:pRg st="2" end="2"/>
                                            </p:txEl>
                                          </p:spTgt>
                                        </p:tgtEl>
                                      </p:cBhvr>
                                    </p:animEffect>
                                    <p:anim calcmode="lin" valueType="num">
                                      <p:cBhvr>
                                        <p:cTn id="6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fade">
                                      <p:cBhvr>
                                        <p:cTn id="72" dur="1000"/>
                                        <p:tgtEl>
                                          <p:spTgt spid="6">
                                            <p:txEl>
                                              <p:pRg st="3" end="3"/>
                                            </p:txEl>
                                          </p:spTgt>
                                        </p:tgtEl>
                                      </p:cBhvr>
                                    </p:animEffect>
                                    <p:anim calcmode="lin" valueType="num">
                                      <p:cBhvr>
                                        <p:cTn id="7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fade">
                                      <p:cBhvr>
                                        <p:cTn id="77" dur="1000"/>
                                        <p:tgtEl>
                                          <p:spTgt spid="6">
                                            <p:txEl>
                                              <p:pRg st="4" end="4"/>
                                            </p:txEl>
                                          </p:spTgt>
                                        </p:tgtEl>
                                      </p:cBhvr>
                                    </p:animEffect>
                                    <p:anim calcmode="lin" valueType="num">
                                      <p:cBhvr>
                                        <p:cTn id="7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fade">
                                      <p:cBhvr>
                                        <p:cTn id="82" dur="1000"/>
                                        <p:tgtEl>
                                          <p:spTgt spid="6">
                                            <p:txEl>
                                              <p:pRg st="5" end="5"/>
                                            </p:txEl>
                                          </p:spTgt>
                                        </p:tgtEl>
                                      </p:cBhvr>
                                    </p:animEffect>
                                    <p:anim calcmode="lin" valueType="num">
                                      <p:cBhvr>
                                        <p:cTn id="8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8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1000"/>
                                        <p:tgtEl>
                                          <p:spTgt spid="6">
                                            <p:txEl>
                                              <p:pRg st="6" end="6"/>
                                            </p:txEl>
                                          </p:spTgt>
                                        </p:tgtEl>
                                      </p:cBhvr>
                                    </p:animEffect>
                                    <p:anim calcmode="lin" valueType="num">
                                      <p:cBhvr>
                                        <p:cTn id="8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
                                            <p:txEl>
                                              <p:pRg st="7" end="7"/>
                                            </p:txEl>
                                          </p:spTgt>
                                        </p:tgtEl>
                                        <p:attrNameLst>
                                          <p:attrName>style.visibility</p:attrName>
                                        </p:attrNameLst>
                                      </p:cBhvr>
                                      <p:to>
                                        <p:strVal val="visible"/>
                                      </p:to>
                                    </p:set>
                                    <p:animEffect transition="in" filter="fade">
                                      <p:cBhvr>
                                        <p:cTn id="92" dur="1000"/>
                                        <p:tgtEl>
                                          <p:spTgt spid="6">
                                            <p:txEl>
                                              <p:pRg st="7" end="7"/>
                                            </p:txEl>
                                          </p:spTgt>
                                        </p:tgtEl>
                                      </p:cBhvr>
                                    </p:animEffect>
                                    <p:anim calcmode="lin" valueType="num">
                                      <p:cBhvr>
                                        <p:cTn id="9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6"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457200" y="1125538"/>
            <a:ext cx="8229600" cy="5000625"/>
          </a:xfrm>
        </p:spPr>
        <p:txBody>
          <a:bodyPr>
            <a:normAutofit lnSpcReduction="10000"/>
          </a:bodyPr>
          <a:lstStyle/>
          <a:p>
            <a:pPr>
              <a:lnSpc>
                <a:spcPct val="90000"/>
              </a:lnSpc>
              <a:buSzPct val="100000"/>
              <a:buFont typeface="Wingdings" panose="05000000000000000000" pitchFamily="2" charset="2"/>
              <a:buChar char="Ø"/>
            </a:pPr>
            <a:r>
              <a:rPr lang="zh-CN" altLang="en-US" sz="2400" dirty="0">
                <a:solidFill>
                  <a:srgbClr val="0066FF"/>
                </a:solidFill>
              </a:rPr>
              <a:t>always语句</a:t>
            </a:r>
          </a:p>
          <a:p>
            <a:pPr>
              <a:lnSpc>
                <a:spcPct val="90000"/>
              </a:lnSpc>
              <a:buFontTx/>
              <a:buNone/>
            </a:pPr>
            <a:endParaRPr lang="zh-CN" altLang="en-US" sz="700" dirty="0">
              <a:solidFill>
                <a:srgbClr val="993300"/>
              </a:solidFill>
            </a:endParaRPr>
          </a:p>
          <a:p>
            <a:pPr>
              <a:lnSpc>
                <a:spcPct val="90000"/>
              </a:lnSpc>
              <a:buFontTx/>
              <a:buNone/>
            </a:pPr>
            <a:r>
              <a:rPr lang="zh-CN" altLang="en-US" sz="2000" dirty="0">
                <a:solidFill>
                  <a:srgbClr val="993300"/>
                </a:solidFill>
              </a:rPr>
              <a:t>	</a:t>
            </a:r>
            <a:r>
              <a:rPr lang="zh-CN" altLang="en-US" sz="2400" dirty="0">
                <a:solidFill>
                  <a:srgbClr val="993300"/>
                </a:solidFill>
              </a:rPr>
              <a:t>always语句在仿真过程中是不断活动着的。但always语句后跟着的过程块是否执行。</a:t>
            </a:r>
          </a:p>
          <a:p>
            <a:pPr>
              <a:lnSpc>
                <a:spcPct val="90000"/>
              </a:lnSpc>
              <a:buFontTx/>
              <a:buNone/>
            </a:pPr>
            <a:endParaRPr lang="zh-CN" altLang="en-US" sz="2400" dirty="0">
              <a:solidFill>
                <a:srgbClr val="0066FF"/>
              </a:solidFill>
            </a:endParaRPr>
          </a:p>
          <a:p>
            <a:pPr>
              <a:lnSpc>
                <a:spcPct val="90000"/>
              </a:lnSpc>
              <a:buFontTx/>
              <a:buNone/>
            </a:pPr>
            <a:r>
              <a:rPr lang="zh-CN" altLang="en-US" sz="2400" dirty="0">
                <a:solidFill>
                  <a:srgbClr val="0066FF"/>
                </a:solidFill>
              </a:rPr>
              <a:t>声明格式如下：</a:t>
            </a:r>
          </a:p>
          <a:p>
            <a:pPr>
              <a:lnSpc>
                <a:spcPct val="90000"/>
              </a:lnSpc>
              <a:buFontTx/>
              <a:buNone/>
            </a:pPr>
            <a:r>
              <a:rPr lang="zh-CN" altLang="en-US" sz="2400" dirty="0">
                <a:solidFill>
                  <a:srgbClr val="993300"/>
                </a:solidFill>
              </a:rPr>
              <a:t>    always  &lt;时序控制&gt;  &lt;语句&gt;</a:t>
            </a:r>
          </a:p>
          <a:p>
            <a:pPr>
              <a:lnSpc>
                <a:spcPct val="90000"/>
              </a:lnSpc>
              <a:buFontTx/>
              <a:buNone/>
            </a:pPr>
            <a:endParaRPr lang="zh-CN" altLang="en-US" sz="2000" dirty="0">
              <a:solidFill>
                <a:srgbClr val="993300"/>
              </a:solidFill>
            </a:endParaRPr>
          </a:p>
          <a:p>
            <a:pPr>
              <a:lnSpc>
                <a:spcPct val="90000"/>
              </a:lnSpc>
              <a:buFontTx/>
              <a:buNone/>
            </a:pPr>
            <a:r>
              <a:rPr lang="zh-CN" altLang="en-US" sz="2000" dirty="0">
                <a:solidFill>
                  <a:srgbClr val="0066FF"/>
                </a:solidFill>
              </a:rPr>
              <a:t>注：</a:t>
            </a:r>
            <a:r>
              <a:rPr lang="zh-CN" altLang="en-US" sz="2000" dirty="0">
                <a:solidFill>
                  <a:srgbClr val="993300"/>
                </a:solidFill>
              </a:rPr>
              <a:t>always语句由于其不断活动的特性，</a:t>
            </a:r>
            <a:r>
              <a:rPr lang="zh-CN" altLang="en-US" sz="2000" dirty="0">
                <a:solidFill>
                  <a:srgbClr val="0066FF"/>
                </a:solidFill>
              </a:rPr>
              <a:t>只有和一定的时序控制结合在一起才有用。</a:t>
            </a:r>
            <a:r>
              <a:rPr lang="zh-CN" altLang="en-US" sz="2000" dirty="0">
                <a:solidFill>
                  <a:srgbClr val="993300"/>
                </a:solidFill>
              </a:rPr>
              <a:t>如果一个always语句没有时序控制，则这个always语句将会使仿真器产生死锁。见下例：</a:t>
            </a:r>
          </a:p>
          <a:p>
            <a:pPr>
              <a:lnSpc>
                <a:spcPct val="90000"/>
              </a:lnSpc>
              <a:buFontTx/>
              <a:buNone/>
            </a:pPr>
            <a:r>
              <a:rPr lang="zh-CN" altLang="en-US" sz="2000" dirty="0">
                <a:solidFill>
                  <a:srgbClr val="0066FF"/>
                </a:solidFill>
              </a:rPr>
              <a:t>例：</a:t>
            </a:r>
            <a:r>
              <a:rPr lang="zh-CN" altLang="en-US" sz="2000" dirty="0">
                <a:solidFill>
                  <a:srgbClr val="993300"/>
                </a:solidFill>
              </a:rPr>
              <a:t>always  areg = ~areg;</a:t>
            </a:r>
          </a:p>
          <a:p>
            <a:pPr>
              <a:lnSpc>
                <a:spcPct val="90000"/>
              </a:lnSpc>
              <a:buFontTx/>
              <a:buNone/>
            </a:pPr>
            <a:r>
              <a:rPr lang="zh-CN" altLang="en-US" sz="2000" dirty="0">
                <a:solidFill>
                  <a:srgbClr val="993300"/>
                </a:solidFill>
              </a:rPr>
              <a:t>	这个always语句将会生成一个0延迟的无限循环跳变过程，这时会发生仿真死锁。</a:t>
            </a:r>
          </a:p>
        </p:txBody>
      </p:sp>
      <p:sp>
        <p:nvSpPr>
          <p:cNvPr id="4" name="灯片编号占位符 5"/>
          <p:cNvSpPr>
            <a:spLocks noGrp="1"/>
          </p:cNvSpPr>
          <p:nvPr>
            <p:ph type="sldNum" sz="quarter" idx="12"/>
          </p:nvPr>
        </p:nvSpPr>
        <p:spPr/>
        <p:txBody>
          <a:bodyPr/>
          <a:lstStyle/>
          <a:p>
            <a:fld id="{54D40BD6-1DD2-4F17-BE09-FA3567ECA47F}" type="slidenum">
              <a:rPr lang="zh-CN" altLang="en-US"/>
              <a:pPr/>
              <a:t>49</a:t>
            </a:fld>
            <a:endParaRPr lang="en-US" altLang="zh-CN" dirty="0"/>
          </a:p>
        </p:txBody>
      </p:sp>
      <p:sp>
        <p:nvSpPr>
          <p:cNvPr id="2" name="日期占位符 1"/>
          <p:cNvSpPr>
            <a:spLocks noGrp="1"/>
          </p:cNvSpPr>
          <p:nvPr>
            <p:ph type="dt" sz="half" idx="10"/>
          </p:nvPr>
        </p:nvSpPr>
        <p:spPr/>
        <p:txBody>
          <a:bodyPr/>
          <a:lstStyle/>
          <a:p>
            <a:fld id="{28940761-0296-46BA-AAE4-3F8F86173BA1}"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fade">
                                      <p:cBhvr>
                                        <p:cTn id="7" dur="500"/>
                                        <p:tgtEl>
                                          <p:spTgt spid="49154">
                                            <p:txEl>
                                              <p:pRg st="0" end="0"/>
                                            </p:txEl>
                                          </p:spTgt>
                                        </p:tgtEl>
                                      </p:cBhvr>
                                    </p:animEffect>
                                    <p:anim calcmode="lin" valueType="num">
                                      <p:cBhvr>
                                        <p:cTn id="8"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915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Effect transition="in" filter="fade">
                                      <p:cBhvr>
                                        <p:cTn id="13" dur="500"/>
                                        <p:tgtEl>
                                          <p:spTgt spid="49154">
                                            <p:txEl>
                                              <p:pRg st="2" end="2"/>
                                            </p:txEl>
                                          </p:spTgt>
                                        </p:tgtEl>
                                      </p:cBhvr>
                                    </p:animEffect>
                                    <p:anim calcmode="lin" valueType="num">
                                      <p:cBhvr>
                                        <p:cTn id="14"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4915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animEffect transition="in" filter="fade">
                                      <p:cBhvr>
                                        <p:cTn id="19" dur="500"/>
                                        <p:tgtEl>
                                          <p:spTgt spid="49154">
                                            <p:txEl>
                                              <p:pRg st="4" end="4"/>
                                            </p:txEl>
                                          </p:spTgt>
                                        </p:tgtEl>
                                      </p:cBhvr>
                                    </p:animEffect>
                                    <p:anim calcmode="lin" valueType="num">
                                      <p:cBhvr>
                                        <p:cTn id="20"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4915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9154">
                                            <p:txEl>
                                              <p:pRg st="5" end="5"/>
                                            </p:txEl>
                                          </p:spTgt>
                                        </p:tgtEl>
                                        <p:attrNameLst>
                                          <p:attrName>style.visibility</p:attrName>
                                        </p:attrNameLst>
                                      </p:cBhvr>
                                      <p:to>
                                        <p:strVal val="visible"/>
                                      </p:to>
                                    </p:set>
                                    <p:animEffect transition="in" filter="fade">
                                      <p:cBhvr>
                                        <p:cTn id="25" dur="500"/>
                                        <p:tgtEl>
                                          <p:spTgt spid="49154">
                                            <p:txEl>
                                              <p:pRg st="5" end="5"/>
                                            </p:txEl>
                                          </p:spTgt>
                                        </p:tgtEl>
                                      </p:cBhvr>
                                    </p:animEffect>
                                    <p:anim calcmode="lin" valueType="num">
                                      <p:cBhvr>
                                        <p:cTn id="26"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49154">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9154">
                                            <p:txEl>
                                              <p:pRg st="7" end="7"/>
                                            </p:txEl>
                                          </p:spTgt>
                                        </p:tgtEl>
                                        <p:attrNameLst>
                                          <p:attrName>style.visibility</p:attrName>
                                        </p:attrNameLst>
                                      </p:cBhvr>
                                      <p:to>
                                        <p:strVal val="visible"/>
                                      </p:to>
                                    </p:set>
                                    <p:animEffect transition="in" filter="fade">
                                      <p:cBhvr>
                                        <p:cTn id="31" dur="500"/>
                                        <p:tgtEl>
                                          <p:spTgt spid="49154">
                                            <p:txEl>
                                              <p:pRg st="7" end="7"/>
                                            </p:txEl>
                                          </p:spTgt>
                                        </p:tgtEl>
                                      </p:cBhvr>
                                    </p:animEffect>
                                    <p:anim calcmode="lin" valueType="num">
                                      <p:cBhvr>
                                        <p:cTn id="32" dur="500" fill="hold"/>
                                        <p:tgtEl>
                                          <p:spTgt spid="49154">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4915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9154">
                                            <p:txEl>
                                              <p:pRg st="8" end="8"/>
                                            </p:txEl>
                                          </p:spTgt>
                                        </p:tgtEl>
                                        <p:attrNameLst>
                                          <p:attrName>style.visibility</p:attrName>
                                        </p:attrNameLst>
                                      </p:cBhvr>
                                      <p:to>
                                        <p:strVal val="visible"/>
                                      </p:to>
                                    </p:set>
                                    <p:animEffect transition="in" filter="fade">
                                      <p:cBhvr>
                                        <p:cTn id="38" dur="500"/>
                                        <p:tgtEl>
                                          <p:spTgt spid="49154">
                                            <p:txEl>
                                              <p:pRg st="8" end="8"/>
                                            </p:txEl>
                                          </p:spTgt>
                                        </p:tgtEl>
                                      </p:cBhvr>
                                    </p:animEffect>
                                    <p:anim calcmode="lin" valueType="num">
                                      <p:cBhvr>
                                        <p:cTn id="39" dur="500" fill="hold"/>
                                        <p:tgtEl>
                                          <p:spTgt spid="49154">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49154">
                                            <p:txEl>
                                              <p:pRg st="8" end="8"/>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42" presetClass="entr" presetSubtype="0" fill="hold" grpId="0" nodeType="afterEffect">
                                  <p:stCondLst>
                                    <p:cond delay="0"/>
                                  </p:stCondLst>
                                  <p:childTnLst>
                                    <p:set>
                                      <p:cBhvr>
                                        <p:cTn id="43" dur="1" fill="hold">
                                          <p:stCondLst>
                                            <p:cond delay="0"/>
                                          </p:stCondLst>
                                        </p:cTn>
                                        <p:tgtEl>
                                          <p:spTgt spid="49154">
                                            <p:txEl>
                                              <p:pRg st="9" end="9"/>
                                            </p:txEl>
                                          </p:spTgt>
                                        </p:tgtEl>
                                        <p:attrNameLst>
                                          <p:attrName>style.visibility</p:attrName>
                                        </p:attrNameLst>
                                      </p:cBhvr>
                                      <p:to>
                                        <p:strVal val="visible"/>
                                      </p:to>
                                    </p:set>
                                    <p:animEffect transition="in" filter="fade">
                                      <p:cBhvr>
                                        <p:cTn id="44" dur="500"/>
                                        <p:tgtEl>
                                          <p:spTgt spid="49154">
                                            <p:txEl>
                                              <p:pRg st="9" end="9"/>
                                            </p:txEl>
                                          </p:spTgt>
                                        </p:tgtEl>
                                      </p:cBhvr>
                                    </p:animEffect>
                                    <p:anim calcmode="lin" valueType="num">
                                      <p:cBhvr>
                                        <p:cTn id="45" dur="500" fill="hold"/>
                                        <p:tgtEl>
                                          <p:spTgt spid="49154">
                                            <p:txEl>
                                              <p:pRg st="9" end="9"/>
                                            </p:txEl>
                                          </p:spTgt>
                                        </p:tgtEl>
                                        <p:attrNameLst>
                                          <p:attrName>ppt_x</p:attrName>
                                        </p:attrNameLst>
                                      </p:cBhvr>
                                      <p:tavLst>
                                        <p:tav tm="0">
                                          <p:val>
                                            <p:strVal val="#ppt_x"/>
                                          </p:val>
                                        </p:tav>
                                        <p:tav tm="100000">
                                          <p:val>
                                            <p:strVal val="#ppt_x"/>
                                          </p:val>
                                        </p:tav>
                                      </p:tavLst>
                                    </p:anim>
                                    <p:anim calcmode="lin" valueType="num">
                                      <p:cBhvr>
                                        <p:cTn id="46" dur="500" fill="hold"/>
                                        <p:tgtEl>
                                          <p:spTgt spid="4915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84513C-8E0C-4BBE-AC28-7BC000729985}" type="datetime1">
              <a:rPr lang="zh-CN" altLang="en-US" smtClean="0"/>
              <a:t>2024/4/8</a:t>
            </a:fld>
            <a:endParaRPr lang="zh-CN" altLang="en-US"/>
          </a:p>
        </p:txBody>
      </p:sp>
      <p:sp>
        <p:nvSpPr>
          <p:cNvPr id="3" name="灯片编号占位符 2"/>
          <p:cNvSpPr>
            <a:spLocks noGrp="1"/>
          </p:cNvSpPr>
          <p:nvPr>
            <p:ph type="sldNum" sz="quarter" idx="12"/>
          </p:nvPr>
        </p:nvSpPr>
        <p:spPr/>
        <p:txBody>
          <a:bodyPr/>
          <a:lstStyle/>
          <a:p>
            <a:fld id="{A9D5543E-ACDB-4292-A050-1240304946E5}" type="slidenum">
              <a:rPr lang="zh-CN" altLang="en-US" smtClean="0"/>
              <a:pPr/>
              <a:t>5</a:t>
            </a:fld>
            <a:endParaRPr lang="en-US" altLang="zh-CN" dirty="0"/>
          </a:p>
        </p:txBody>
      </p:sp>
      <p:sp>
        <p:nvSpPr>
          <p:cNvPr id="5" name="内容占位符 2"/>
          <p:cNvSpPr txBox="1">
            <a:spLocks/>
          </p:cNvSpPr>
          <p:nvPr/>
        </p:nvSpPr>
        <p:spPr>
          <a:xfrm>
            <a:off x="573407" y="1340768"/>
            <a:ext cx="7772400" cy="4114800"/>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fontAlgn="auto">
              <a:lnSpc>
                <a:spcPct val="150000"/>
              </a:lnSpc>
            </a:pPr>
            <a:r>
              <a:rPr lang="zh-CN" altLang="en-US" dirty="0">
                <a:solidFill>
                  <a:srgbClr val="FFFFFF"/>
                </a:solidFill>
                <a:latin typeface="微软雅黑" panose="020B0503020204020204" pitchFamily="34" charset="-122"/>
                <a:ea typeface="微软雅黑" panose="020B0503020204020204" pitchFamily="34" charset="-122"/>
              </a:rPr>
              <a:t>并行性：所谓的并行性就是说可以同时做几件事情。</a:t>
            </a:r>
            <a:r>
              <a:rPr lang="en-US" altLang="zh-CN" dirty="0">
                <a:solidFill>
                  <a:srgbClr val="FFFFFF"/>
                </a:solidFill>
                <a:latin typeface="微软雅黑" panose="020B0503020204020204" pitchFamily="34" charset="-122"/>
                <a:ea typeface="微软雅黑" panose="020B0503020204020204" pitchFamily="34" charset="-122"/>
              </a:rPr>
              <a:t>Verilog</a:t>
            </a:r>
            <a:r>
              <a:rPr lang="zh-CN" altLang="en-US" dirty="0">
                <a:solidFill>
                  <a:srgbClr val="FFFFFF"/>
                </a:solidFill>
                <a:latin typeface="微软雅黑" panose="020B0503020204020204" pitchFamily="34" charset="-122"/>
                <a:ea typeface="微软雅黑" panose="020B0503020204020204" pitchFamily="34" charset="-122"/>
              </a:rPr>
              <a:t>语言不会顾及代码顺序问题，几个代码块可以同时执行；而软件语言必须按顺序执行，上一句执行不成功，就不能执行下一句。</a:t>
            </a:r>
          </a:p>
          <a:p>
            <a:pPr fontAlgn="auto">
              <a:lnSpc>
                <a:spcPct val="150000"/>
              </a:lnSpc>
            </a:pPr>
            <a:r>
              <a:rPr lang="zh-CN" altLang="en-US" dirty="0">
                <a:solidFill>
                  <a:srgbClr val="FFFFFF"/>
                </a:solidFill>
                <a:latin typeface="微软雅黑" panose="020B0503020204020204" pitchFamily="34" charset="-122"/>
                <a:ea typeface="微软雅黑" panose="020B0503020204020204" pitchFamily="34" charset="-122"/>
              </a:rPr>
              <a:t>时序性：</a:t>
            </a:r>
            <a:r>
              <a:rPr lang="en-US" altLang="zh-CN" dirty="0">
                <a:solidFill>
                  <a:srgbClr val="FFFFFF"/>
                </a:solidFill>
                <a:latin typeface="微软雅黑" panose="020B0503020204020204" pitchFamily="34" charset="-122"/>
                <a:ea typeface="微软雅黑" panose="020B0503020204020204" pitchFamily="34" charset="-122"/>
              </a:rPr>
              <a:t>Verilog</a:t>
            </a:r>
            <a:r>
              <a:rPr lang="zh-CN" altLang="en-US" dirty="0">
                <a:solidFill>
                  <a:srgbClr val="FFFFFF"/>
                </a:solidFill>
                <a:latin typeface="微软雅黑" panose="020B0503020204020204" pitchFamily="34" charset="-122"/>
                <a:ea typeface="微软雅黑" panose="020B0503020204020204" pitchFamily="34" charset="-122"/>
              </a:rPr>
              <a:t>语言可以用来描述过去的时间和相应发生的事件；而软件语言则做不到。</a:t>
            </a:r>
          </a:p>
          <a:p>
            <a:pPr fontAlgn="auto">
              <a:lnSpc>
                <a:spcPct val="150000"/>
              </a:lnSpc>
            </a:pPr>
            <a:r>
              <a:rPr lang="zh-CN" altLang="en-US" dirty="0">
                <a:solidFill>
                  <a:srgbClr val="FFFFFF"/>
                </a:solidFill>
                <a:latin typeface="微软雅黑" panose="020B0503020204020204" pitchFamily="34" charset="-122"/>
                <a:ea typeface="微软雅黑" panose="020B0503020204020204" pitchFamily="34" charset="-122"/>
              </a:rPr>
              <a:t>互连：互连是硬件系统中的一个基本概念，</a:t>
            </a:r>
            <a:r>
              <a:rPr lang="en-US" altLang="zh-CN" dirty="0">
                <a:solidFill>
                  <a:srgbClr val="FFFFFF"/>
                </a:solidFill>
                <a:latin typeface="微软雅黑" panose="020B0503020204020204" pitchFamily="34" charset="-122"/>
                <a:ea typeface="微软雅黑" panose="020B0503020204020204" pitchFamily="34" charset="-122"/>
              </a:rPr>
              <a:t>Verilog</a:t>
            </a:r>
            <a:r>
              <a:rPr lang="zh-CN" altLang="en-US" dirty="0">
                <a:solidFill>
                  <a:srgbClr val="FFFFFF"/>
                </a:solidFill>
                <a:latin typeface="微软雅黑" panose="020B0503020204020204" pitchFamily="34" charset="-122"/>
                <a:ea typeface="微软雅黑" panose="020B0503020204020204" pitchFamily="34" charset="-122"/>
              </a:rPr>
              <a:t>语言中的</a:t>
            </a:r>
            <a:r>
              <a:rPr lang="en-US" altLang="zh-CN" dirty="0">
                <a:solidFill>
                  <a:srgbClr val="FFFFFF"/>
                </a:solidFill>
                <a:latin typeface="微软雅黑" panose="020B0503020204020204" pitchFamily="34" charset="-122"/>
                <a:ea typeface="微软雅黑" panose="020B0503020204020204" pitchFamily="34" charset="-122"/>
              </a:rPr>
              <a:t>wire</a:t>
            </a:r>
            <a:r>
              <a:rPr lang="zh-CN" altLang="en-US" dirty="0">
                <a:solidFill>
                  <a:srgbClr val="FFFFFF"/>
                </a:solidFill>
                <a:latin typeface="微软雅黑" panose="020B0503020204020204" pitchFamily="34" charset="-122"/>
                <a:ea typeface="微软雅黑" panose="020B0503020204020204" pitchFamily="34" charset="-122"/>
              </a:rPr>
              <a:t>变量可以很好地表达这样的功能；而软件语言并没有这样的描述。</a:t>
            </a:r>
          </a:p>
        </p:txBody>
      </p:sp>
    </p:spTree>
    <p:extLst>
      <p:ext uri="{BB962C8B-B14F-4D97-AF65-F5344CB8AC3E}">
        <p14:creationId xmlns:p14="http://schemas.microsoft.com/office/powerpoint/2010/main" val="3614342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75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75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303213" y="106756"/>
            <a:ext cx="8229600" cy="5000625"/>
          </a:xfrm>
        </p:spPr>
        <p:txBody>
          <a:bodyPr/>
          <a:lstStyle/>
          <a:p>
            <a:pPr>
              <a:buFontTx/>
              <a:buNone/>
            </a:pPr>
            <a:r>
              <a:rPr lang="zh-CN" altLang="en-US" sz="2400" dirty="0">
                <a:solidFill>
                  <a:srgbClr val="993300"/>
                </a:solidFill>
              </a:rPr>
              <a:t>	但如果加上时序控制，则上例中的always语句将变为一条非常有用的描述语句。见下例：</a:t>
            </a:r>
          </a:p>
          <a:p>
            <a:pPr>
              <a:buFontTx/>
              <a:buNone/>
            </a:pPr>
            <a:endParaRPr lang="zh-CN" altLang="en-US" sz="800" dirty="0">
              <a:solidFill>
                <a:srgbClr val="993300"/>
              </a:solidFill>
            </a:endParaRPr>
          </a:p>
          <a:p>
            <a:pPr>
              <a:buFontTx/>
              <a:buNone/>
            </a:pPr>
            <a:r>
              <a:rPr lang="zh-CN" altLang="en-US" sz="2400" dirty="0">
                <a:solidFill>
                  <a:srgbClr val="0066FF"/>
                </a:solidFill>
              </a:rPr>
              <a:t>例：</a:t>
            </a:r>
            <a:r>
              <a:rPr lang="zh-CN" altLang="en-US" sz="2400" dirty="0">
                <a:solidFill>
                  <a:srgbClr val="993300"/>
                </a:solidFill>
              </a:rPr>
              <a:t>always  #5  areg = ~areg;//</a:t>
            </a:r>
            <a:r>
              <a:rPr lang="zh-CN" altLang="en-US" sz="2000" dirty="0">
                <a:solidFill>
                  <a:srgbClr val="993300"/>
                </a:solidFill>
              </a:rPr>
              <a:t>每延迟5个时钟单位，areg取反</a:t>
            </a:r>
          </a:p>
          <a:p>
            <a:pPr>
              <a:buFontTx/>
              <a:buNone/>
            </a:pPr>
            <a:r>
              <a:rPr lang="zh-CN" altLang="en-US" sz="2000" dirty="0">
                <a:solidFill>
                  <a:srgbClr val="993300"/>
                </a:solidFill>
              </a:rPr>
              <a:t>	</a:t>
            </a:r>
            <a:r>
              <a:rPr lang="zh-CN" altLang="en-US" sz="2000" dirty="0">
                <a:solidFill>
                  <a:srgbClr val="0066FF"/>
                </a:solidFill>
              </a:rPr>
              <a:t>该例子生成了一个周期为10时钟单位 的无限延续的信号波形，常用这种方法来描述时钟信号。</a:t>
            </a:r>
          </a:p>
          <a:p>
            <a:pPr>
              <a:buFontTx/>
              <a:buNone/>
            </a:pPr>
            <a:endParaRPr lang="zh-CN" altLang="en-US" sz="2000" dirty="0">
              <a:solidFill>
                <a:srgbClr val="0066FF"/>
              </a:solidFill>
            </a:endParaRPr>
          </a:p>
          <a:p>
            <a:pPr>
              <a:buFontTx/>
              <a:buNone/>
            </a:pPr>
            <a:r>
              <a:rPr lang="zh-CN" altLang="en-US" sz="2400" dirty="0">
                <a:solidFill>
                  <a:srgbClr val="0066FF"/>
                </a:solidFill>
              </a:rPr>
              <a:t>注：</a:t>
            </a:r>
            <a:r>
              <a:rPr lang="zh-CN" altLang="en-US" sz="2400" dirty="0">
                <a:solidFill>
                  <a:srgbClr val="993300"/>
                </a:solidFill>
              </a:rPr>
              <a:t>always 的时间控制可以是</a:t>
            </a:r>
            <a:r>
              <a:rPr lang="zh-CN" altLang="en-US" sz="2400" dirty="0">
                <a:solidFill>
                  <a:srgbClr val="0066FF"/>
                </a:solidFill>
              </a:rPr>
              <a:t>沿触发</a:t>
            </a:r>
            <a:r>
              <a:rPr lang="zh-CN" altLang="en-US" sz="2400" dirty="0">
                <a:solidFill>
                  <a:srgbClr val="993300"/>
                </a:solidFill>
              </a:rPr>
              <a:t>也可以是</a:t>
            </a:r>
            <a:r>
              <a:rPr lang="zh-CN" altLang="en-US" sz="2400" dirty="0">
                <a:solidFill>
                  <a:srgbClr val="0066FF"/>
                </a:solidFill>
              </a:rPr>
              <a:t>电平触发</a:t>
            </a:r>
            <a:r>
              <a:rPr lang="zh-CN" altLang="en-US" sz="2400" dirty="0">
                <a:solidFill>
                  <a:srgbClr val="993300"/>
                </a:solidFill>
              </a:rPr>
              <a:t>的，可以单个信号也可以</a:t>
            </a:r>
            <a:r>
              <a:rPr lang="zh-CN" altLang="en-US" sz="2400" dirty="0">
                <a:solidFill>
                  <a:srgbClr val="0066FF"/>
                </a:solidFill>
              </a:rPr>
              <a:t>多个信号</a:t>
            </a:r>
            <a:r>
              <a:rPr lang="zh-CN" altLang="en-US" sz="2400" dirty="0">
                <a:solidFill>
                  <a:srgbClr val="993300"/>
                </a:solidFill>
              </a:rPr>
              <a:t>，中间需要</a:t>
            </a:r>
            <a:r>
              <a:rPr lang="zh-CN" altLang="en-US" sz="2400" dirty="0">
                <a:solidFill>
                  <a:srgbClr val="0066FF"/>
                </a:solidFill>
              </a:rPr>
              <a:t>用关键字 or（或逗号） </a:t>
            </a:r>
            <a:r>
              <a:rPr lang="zh-CN" altLang="en-US" sz="2400" dirty="0">
                <a:solidFill>
                  <a:srgbClr val="993300"/>
                </a:solidFill>
              </a:rPr>
              <a:t>连接，如</a:t>
            </a:r>
            <a:r>
              <a:rPr lang="zh-CN" altLang="en-US" sz="2400" dirty="0">
                <a:solidFill>
                  <a:srgbClr val="0066FF"/>
                </a:solidFill>
              </a:rPr>
              <a:t>：</a:t>
            </a:r>
          </a:p>
        </p:txBody>
      </p:sp>
      <p:sp>
        <p:nvSpPr>
          <p:cNvPr id="7" name="灯片编号占位符 5"/>
          <p:cNvSpPr>
            <a:spLocks noGrp="1"/>
          </p:cNvSpPr>
          <p:nvPr>
            <p:ph type="sldNum" sz="quarter" idx="12"/>
          </p:nvPr>
        </p:nvSpPr>
        <p:spPr/>
        <p:txBody>
          <a:bodyPr/>
          <a:lstStyle/>
          <a:p>
            <a:fld id="{18DEFD6E-DC8A-40E5-99CB-B8DDAFEA45B2}" type="slidenum">
              <a:rPr lang="zh-CN" altLang="en-US"/>
              <a:pPr/>
              <a:t>50</a:t>
            </a:fld>
            <a:endParaRPr lang="en-US" altLang="zh-CN" dirty="0"/>
          </a:p>
        </p:txBody>
      </p:sp>
      <p:sp>
        <p:nvSpPr>
          <p:cNvPr id="50179" name="Text Box 3"/>
          <p:cNvSpPr txBox="1">
            <a:spLocks noChangeArrowheads="1"/>
          </p:cNvSpPr>
          <p:nvPr/>
        </p:nvSpPr>
        <p:spPr bwMode="auto">
          <a:xfrm>
            <a:off x="971550" y="4899025"/>
            <a:ext cx="29622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dirty="0">
                <a:solidFill>
                  <a:srgbClr val="FFFFFF"/>
                </a:solidFill>
              </a:rPr>
              <a:t>always @(posedge clk)</a:t>
            </a:r>
          </a:p>
          <a:p>
            <a:r>
              <a:rPr lang="zh-CN" altLang="zh-CN" sz="2000" dirty="0">
                <a:solidFill>
                  <a:srgbClr val="FFFFFF"/>
                </a:solidFill>
              </a:rPr>
              <a:t>   begin                     </a:t>
            </a:r>
          </a:p>
          <a:p>
            <a:r>
              <a:rPr lang="zh-CN" altLang="zh-CN" sz="2000" dirty="0">
                <a:solidFill>
                  <a:srgbClr val="FFFFFF"/>
                </a:solidFill>
              </a:rPr>
              <a:t>    ……</a:t>
            </a:r>
          </a:p>
          <a:p>
            <a:r>
              <a:rPr lang="zh-CN" altLang="zh-CN" sz="2000" dirty="0">
                <a:solidFill>
                  <a:srgbClr val="FFFFFF"/>
                </a:solidFill>
              </a:rPr>
              <a:t>   end</a:t>
            </a:r>
          </a:p>
        </p:txBody>
      </p:sp>
      <p:sp>
        <p:nvSpPr>
          <p:cNvPr id="50180" name="Text Box 4"/>
          <p:cNvSpPr txBox="1">
            <a:spLocks noChangeArrowheads="1"/>
          </p:cNvSpPr>
          <p:nvPr/>
        </p:nvSpPr>
        <p:spPr bwMode="auto">
          <a:xfrm>
            <a:off x="4716463" y="4899025"/>
            <a:ext cx="2414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50181" name="Text Box 5"/>
          <p:cNvSpPr txBox="1">
            <a:spLocks noChangeArrowheads="1"/>
          </p:cNvSpPr>
          <p:nvPr/>
        </p:nvSpPr>
        <p:spPr bwMode="auto">
          <a:xfrm>
            <a:off x="5076825" y="4899025"/>
            <a:ext cx="34559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dirty="0">
                <a:solidFill>
                  <a:srgbClr val="FFFFFF"/>
                </a:solidFill>
              </a:rPr>
              <a:t>always @( a or b or c )       </a:t>
            </a:r>
          </a:p>
          <a:p>
            <a:r>
              <a:rPr lang="zh-CN" altLang="zh-CN" sz="2000" dirty="0">
                <a:solidFill>
                  <a:srgbClr val="FFFFFF"/>
                </a:solidFill>
              </a:rPr>
              <a:t>   begin                      </a:t>
            </a:r>
          </a:p>
          <a:p>
            <a:r>
              <a:rPr lang="zh-CN" altLang="zh-CN" sz="2000" dirty="0">
                <a:solidFill>
                  <a:srgbClr val="FFFFFF"/>
                </a:solidFill>
              </a:rPr>
              <a:t>    ……                      </a:t>
            </a:r>
          </a:p>
          <a:p>
            <a:r>
              <a:rPr lang="zh-CN" altLang="zh-CN" sz="2000" dirty="0">
                <a:solidFill>
                  <a:srgbClr val="FFFFFF"/>
                </a:solidFill>
              </a:rPr>
              <a:t>   end</a:t>
            </a:r>
          </a:p>
        </p:txBody>
      </p:sp>
      <p:sp>
        <p:nvSpPr>
          <p:cNvPr id="2" name="日期占位符 1"/>
          <p:cNvSpPr>
            <a:spLocks noGrp="1"/>
          </p:cNvSpPr>
          <p:nvPr>
            <p:ph type="dt" sz="half" idx="10"/>
          </p:nvPr>
        </p:nvSpPr>
        <p:spPr/>
        <p:txBody>
          <a:bodyPr/>
          <a:lstStyle/>
          <a:p>
            <a:fld id="{00B15C3B-CD38-4C8F-A6F7-C63586FBA94A}"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fade">
                                      <p:cBhvr>
                                        <p:cTn id="7" dur="500"/>
                                        <p:tgtEl>
                                          <p:spTgt spid="50178">
                                            <p:txEl>
                                              <p:pRg st="0" end="0"/>
                                            </p:txEl>
                                          </p:spTgt>
                                        </p:tgtEl>
                                      </p:cBhvr>
                                    </p:animEffect>
                                    <p:anim calcmode="lin" valueType="num">
                                      <p:cBhvr>
                                        <p:cTn id="8" dur="500" fill="hold"/>
                                        <p:tgtEl>
                                          <p:spTgt spid="5017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017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Effect transition="in" filter="fade">
                                      <p:cBhvr>
                                        <p:cTn id="13" dur="500"/>
                                        <p:tgtEl>
                                          <p:spTgt spid="50178">
                                            <p:txEl>
                                              <p:pRg st="2" end="2"/>
                                            </p:txEl>
                                          </p:spTgt>
                                        </p:tgtEl>
                                      </p:cBhvr>
                                    </p:animEffect>
                                    <p:anim calcmode="lin" valueType="num">
                                      <p:cBhvr>
                                        <p:cTn id="14"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5017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animEffect transition="in" filter="fade">
                                      <p:cBhvr>
                                        <p:cTn id="19" dur="500"/>
                                        <p:tgtEl>
                                          <p:spTgt spid="50178">
                                            <p:txEl>
                                              <p:pRg st="3" end="3"/>
                                            </p:txEl>
                                          </p:spTgt>
                                        </p:tgtEl>
                                      </p:cBhvr>
                                    </p:animEffect>
                                    <p:anim calcmode="lin" valueType="num">
                                      <p:cBhvr>
                                        <p:cTn id="20" dur="500" fill="hold"/>
                                        <p:tgtEl>
                                          <p:spTgt spid="50178">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5017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0178">
                                            <p:txEl>
                                              <p:pRg st="5" end="5"/>
                                            </p:txEl>
                                          </p:spTgt>
                                        </p:tgtEl>
                                        <p:attrNameLst>
                                          <p:attrName>style.visibility</p:attrName>
                                        </p:attrNameLst>
                                      </p:cBhvr>
                                      <p:to>
                                        <p:strVal val="visible"/>
                                      </p:to>
                                    </p:set>
                                    <p:animEffect transition="in" filter="fade">
                                      <p:cBhvr>
                                        <p:cTn id="26" dur="500"/>
                                        <p:tgtEl>
                                          <p:spTgt spid="50178">
                                            <p:txEl>
                                              <p:pRg st="5" end="5"/>
                                            </p:txEl>
                                          </p:spTgt>
                                        </p:tgtEl>
                                      </p:cBhvr>
                                    </p:animEffect>
                                    <p:anim calcmode="lin" valueType="num">
                                      <p:cBhvr>
                                        <p:cTn id="27" dur="500" fill="hold"/>
                                        <p:tgtEl>
                                          <p:spTgt spid="50178">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50178">
                                            <p:txEl>
                                              <p:pRg st="5" end="5"/>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50179"/>
                                        </p:tgtEl>
                                        <p:attrNameLst>
                                          <p:attrName>style.visibility</p:attrName>
                                        </p:attrNameLst>
                                      </p:cBhvr>
                                      <p:to>
                                        <p:strVal val="visible"/>
                                      </p:to>
                                    </p:set>
                                    <p:animEffect transition="in" filter="fade">
                                      <p:cBhvr>
                                        <p:cTn id="32" dur="1000"/>
                                        <p:tgtEl>
                                          <p:spTgt spid="50179"/>
                                        </p:tgtEl>
                                      </p:cBhvr>
                                    </p:animEffect>
                                    <p:anim calcmode="lin" valueType="num">
                                      <p:cBhvr>
                                        <p:cTn id="33" dur="1000" fill="hold"/>
                                        <p:tgtEl>
                                          <p:spTgt spid="50179"/>
                                        </p:tgtEl>
                                        <p:attrNameLst>
                                          <p:attrName>ppt_x</p:attrName>
                                        </p:attrNameLst>
                                      </p:cBhvr>
                                      <p:tavLst>
                                        <p:tav tm="0">
                                          <p:val>
                                            <p:strVal val="#ppt_x"/>
                                          </p:val>
                                        </p:tav>
                                        <p:tav tm="100000">
                                          <p:val>
                                            <p:strVal val="#ppt_x"/>
                                          </p:val>
                                        </p:tav>
                                      </p:tavLst>
                                    </p:anim>
                                    <p:anim calcmode="lin" valueType="num">
                                      <p:cBhvr>
                                        <p:cTn id="34" dur="1000" fill="hold"/>
                                        <p:tgtEl>
                                          <p:spTgt spid="5017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0181"/>
                                        </p:tgtEl>
                                        <p:attrNameLst>
                                          <p:attrName>style.visibility</p:attrName>
                                        </p:attrNameLst>
                                      </p:cBhvr>
                                      <p:to>
                                        <p:strVal val="visible"/>
                                      </p:to>
                                    </p:set>
                                    <p:animEffect transition="in" filter="fade">
                                      <p:cBhvr>
                                        <p:cTn id="37" dur="1000"/>
                                        <p:tgtEl>
                                          <p:spTgt spid="50181"/>
                                        </p:tgtEl>
                                      </p:cBhvr>
                                    </p:animEffect>
                                    <p:anim calcmode="lin" valueType="num">
                                      <p:cBhvr>
                                        <p:cTn id="38" dur="1000" fill="hold"/>
                                        <p:tgtEl>
                                          <p:spTgt spid="50181"/>
                                        </p:tgtEl>
                                        <p:attrNameLst>
                                          <p:attrName>ppt_x</p:attrName>
                                        </p:attrNameLst>
                                      </p:cBhvr>
                                      <p:tavLst>
                                        <p:tav tm="0">
                                          <p:val>
                                            <p:strVal val="#ppt_x"/>
                                          </p:val>
                                        </p:tav>
                                        <p:tav tm="100000">
                                          <p:val>
                                            <p:strVal val="#ppt_x"/>
                                          </p:val>
                                        </p:tav>
                                      </p:tavLst>
                                    </p:anim>
                                    <p:anim calcmode="lin" valueType="num">
                                      <p:cBhvr>
                                        <p:cTn id="39" dur="1000" fill="hold"/>
                                        <p:tgtEl>
                                          <p:spTgt spid="50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uiExpand="1" build="p"/>
      <p:bldP spid="50179" grpId="0"/>
      <p:bldP spid="5018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457200" y="1196975"/>
            <a:ext cx="8229600" cy="4930775"/>
          </a:xfrm>
        </p:spPr>
        <p:txBody>
          <a:bodyPr/>
          <a:lstStyle/>
          <a:p>
            <a:pPr>
              <a:buFontTx/>
              <a:buNone/>
            </a:pPr>
            <a:r>
              <a:rPr lang="zh-CN" altLang="en-US" sz="2800" dirty="0">
                <a:solidFill>
                  <a:srgbClr val="0066FF"/>
                </a:solidFill>
              </a:rPr>
              <a:t>练习：</a:t>
            </a:r>
          </a:p>
          <a:p>
            <a:pPr>
              <a:buFontTx/>
              <a:buNone/>
            </a:pPr>
            <a:r>
              <a:rPr lang="zh-CN" altLang="en-US" sz="2800" dirty="0">
                <a:solidFill>
                  <a:srgbClr val="0066FF"/>
                </a:solidFill>
              </a:rPr>
              <a:t>	</a:t>
            </a:r>
            <a:r>
              <a:rPr lang="zh-CN" altLang="en-US" sz="2800" dirty="0">
                <a:solidFill>
                  <a:srgbClr val="993300"/>
                </a:solidFill>
              </a:rPr>
              <a:t>	①编写程序：时钟信号是clk，输入是a，输出是b，每当clk上升沿来到时，把a复制给b。</a:t>
            </a:r>
          </a:p>
          <a:p>
            <a:pPr>
              <a:buFontTx/>
              <a:buNone/>
            </a:pPr>
            <a:endParaRPr lang="zh-CN" altLang="en-US" sz="2800" dirty="0">
              <a:solidFill>
                <a:srgbClr val="993300"/>
              </a:solidFill>
            </a:endParaRPr>
          </a:p>
          <a:p>
            <a:pPr>
              <a:buFontTx/>
              <a:buNone/>
            </a:pPr>
            <a:r>
              <a:rPr lang="zh-CN" altLang="en-US" sz="2800" dirty="0">
                <a:solidFill>
                  <a:srgbClr val="993300"/>
                </a:solidFill>
              </a:rPr>
              <a:t>		②编写程序：时钟信号是clk，输出是b，每当clk上升沿到来时，b自加1，当b等于15时，把b归零。</a:t>
            </a:r>
          </a:p>
        </p:txBody>
      </p:sp>
      <p:sp>
        <p:nvSpPr>
          <p:cNvPr id="4" name="灯片编号占位符 5"/>
          <p:cNvSpPr>
            <a:spLocks noGrp="1"/>
          </p:cNvSpPr>
          <p:nvPr>
            <p:ph type="sldNum" sz="quarter" idx="12"/>
          </p:nvPr>
        </p:nvSpPr>
        <p:spPr/>
        <p:txBody>
          <a:bodyPr/>
          <a:lstStyle/>
          <a:p>
            <a:fld id="{1E244892-0ED9-4DE6-8BD6-759A860EFCC3}" type="slidenum">
              <a:rPr lang="zh-CN" altLang="en-US"/>
              <a:pPr/>
              <a:t>51</a:t>
            </a:fld>
            <a:endParaRPr lang="en-US" altLang="zh-CN" dirty="0"/>
          </a:p>
        </p:txBody>
      </p:sp>
      <p:sp>
        <p:nvSpPr>
          <p:cNvPr id="2" name="日期占位符 1"/>
          <p:cNvSpPr>
            <a:spLocks noGrp="1"/>
          </p:cNvSpPr>
          <p:nvPr>
            <p:ph type="dt" sz="half" idx="10"/>
          </p:nvPr>
        </p:nvSpPr>
        <p:spPr/>
        <p:txBody>
          <a:bodyPr/>
          <a:lstStyle/>
          <a:p>
            <a:fld id="{F1001763-B3C7-4CBF-86BC-5B7280A0C006}"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fade">
                                      <p:cBhvr>
                                        <p:cTn id="7" dur="500"/>
                                        <p:tgtEl>
                                          <p:spTgt spid="51202">
                                            <p:txEl>
                                              <p:pRg st="0" end="0"/>
                                            </p:txEl>
                                          </p:spTgt>
                                        </p:tgtEl>
                                      </p:cBhvr>
                                    </p:animEffect>
                                    <p:anim calcmode="lin" valueType="num">
                                      <p:cBhvr>
                                        <p:cTn id="8"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0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Effect transition="in" filter="fade">
                                      <p:cBhvr>
                                        <p:cTn id="13" dur="500"/>
                                        <p:tgtEl>
                                          <p:spTgt spid="51202">
                                            <p:txEl>
                                              <p:pRg st="1" end="1"/>
                                            </p:txEl>
                                          </p:spTgt>
                                        </p:tgtEl>
                                      </p:cBhvr>
                                    </p:animEffect>
                                    <p:anim calcmode="lin" valueType="num">
                                      <p:cBhvr>
                                        <p:cTn id="14"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120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animEffect transition="in" filter="fade">
                                      <p:cBhvr>
                                        <p:cTn id="19" dur="500"/>
                                        <p:tgtEl>
                                          <p:spTgt spid="51202">
                                            <p:txEl>
                                              <p:pRg st="3" end="3"/>
                                            </p:txEl>
                                          </p:spTgt>
                                        </p:tgtEl>
                                      </p:cBhvr>
                                    </p:animEffect>
                                    <p:anim calcmode="lin" valueType="num">
                                      <p:cBhvr>
                                        <p:cTn id="20"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5120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457200" y="764704"/>
            <a:ext cx="8229600" cy="5000625"/>
          </a:xfrm>
        </p:spPr>
        <p:txBody>
          <a:bodyPr/>
          <a:lstStyle/>
          <a:p>
            <a:pPr algn="ctr">
              <a:buFontTx/>
              <a:buNone/>
            </a:pPr>
            <a:r>
              <a:rPr lang="zh-CN" altLang="en-US" sz="9600" dirty="0">
                <a:latin typeface="Brush Script Std" panose="03060802040607070404" pitchFamily="66" charset="0"/>
              </a:rPr>
              <a:t> </a:t>
            </a:r>
          </a:p>
          <a:p>
            <a:pPr algn="ctr">
              <a:buFontTx/>
              <a:buNone/>
            </a:pPr>
            <a:r>
              <a:rPr lang="zh-CN" altLang="en-US" sz="6600" dirty="0">
                <a:solidFill>
                  <a:srgbClr val="FFFFFF"/>
                </a:solidFill>
                <a:latin typeface="Brush Script Std" panose="03060802040607070404" pitchFamily="66" charset="0"/>
              </a:rPr>
              <a:t>Thanks</a:t>
            </a:r>
          </a:p>
        </p:txBody>
      </p:sp>
      <p:sp>
        <p:nvSpPr>
          <p:cNvPr id="4" name="灯片编号占位符 5"/>
          <p:cNvSpPr>
            <a:spLocks noGrp="1"/>
          </p:cNvSpPr>
          <p:nvPr>
            <p:ph type="sldNum" sz="quarter" idx="12"/>
          </p:nvPr>
        </p:nvSpPr>
        <p:spPr/>
        <p:txBody>
          <a:bodyPr/>
          <a:lstStyle/>
          <a:p>
            <a:fld id="{65A7E41E-BE80-4DBB-BCFA-7B1D3934A11F}" type="slidenum">
              <a:rPr lang="zh-CN" altLang="en-US"/>
              <a:pPr/>
              <a:t>52</a:t>
            </a:fld>
            <a:endParaRPr lang="en-US" altLang="zh-CN" dirty="0"/>
          </a:p>
        </p:txBody>
      </p:sp>
      <p:sp>
        <p:nvSpPr>
          <p:cNvPr id="2" name="日期占位符 1"/>
          <p:cNvSpPr>
            <a:spLocks noGrp="1"/>
          </p:cNvSpPr>
          <p:nvPr>
            <p:ph type="dt" sz="half" idx="10"/>
          </p:nvPr>
        </p:nvSpPr>
        <p:spPr/>
        <p:txBody>
          <a:bodyPr/>
          <a:lstStyle/>
          <a:p>
            <a:fld id="{C785AB2B-5149-41E3-8C68-5D712E27561E}" type="datetime1">
              <a:rPr lang="zh-CN" altLang="en-US" smtClean="0"/>
              <a:t>2024/4/8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97" y="963647"/>
            <a:ext cx="1656184" cy="1660324"/>
          </a:xfrm>
          <a:prstGeom prst="rect">
            <a:avLst/>
          </a:prstGeom>
          <a:effectLst>
            <a:outerShdw blurRad="139700" dist="101600" dir="2700000" algn="tl" rotWithShape="0">
              <a:prstClr val="black">
                <a:alpha val="40000"/>
              </a:prst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822" y="1308907"/>
            <a:ext cx="2491604" cy="743351"/>
          </a:xfrm>
          <a:prstGeom prst="rect">
            <a:avLst/>
          </a:prstGeom>
          <a:effectLst>
            <a:outerShdw blurRad="88900" dist="139700" dir="2700000" algn="tl" rotWithShape="0">
              <a:prstClr val="black">
                <a:alpha val="40000"/>
              </a:prstClr>
            </a:outerShdw>
          </a:effectLst>
        </p:spPr>
      </p:pic>
      <p:sp>
        <p:nvSpPr>
          <p:cNvPr id="4" name="灯片编号占位符 5"/>
          <p:cNvSpPr>
            <a:spLocks noGrp="1"/>
          </p:cNvSpPr>
          <p:nvPr>
            <p:ph type="sldNum" sz="quarter" idx="12"/>
          </p:nvPr>
        </p:nvSpPr>
        <p:spPr/>
        <p:txBody>
          <a:bodyPr/>
          <a:lstStyle/>
          <a:p>
            <a:fld id="{47EF01CF-3EA7-4BE9-9CAF-F537DCAE06CD}" type="slidenum">
              <a:rPr lang="zh-CN" altLang="en-US"/>
              <a:pPr/>
              <a:t>6</a:t>
            </a:fld>
            <a:endParaRPr lang="en-US" altLang="zh-CN" dirty="0"/>
          </a:p>
        </p:txBody>
      </p:sp>
      <p:sp>
        <p:nvSpPr>
          <p:cNvPr id="6" name="矩形 5"/>
          <p:cNvSpPr/>
          <p:nvPr/>
        </p:nvSpPr>
        <p:spPr>
          <a:xfrm>
            <a:off x="1276012" y="3526242"/>
            <a:ext cx="6908750" cy="923330"/>
          </a:xfrm>
          <a:prstGeom prst="rect">
            <a:avLst/>
          </a:prstGeom>
          <a:noFill/>
          <a:effectLst>
            <a:outerShdw blurRad="152400" dist="165100" dir="2700000" algn="tl" rotWithShape="0">
              <a:prstClr val="black">
                <a:alpha val="40000"/>
              </a:prstClr>
            </a:outerShdw>
          </a:effectLst>
        </p:spPr>
        <p:txBody>
          <a:bodyPr wrap="none" lIns="91440" tIns="45720" rIns="91440" bIns="45720">
            <a:spAutoFit/>
          </a:bodyPr>
          <a:lstStyle/>
          <a:p>
            <a:pPr algn="ctr"/>
            <a:r>
              <a:rPr lang="en-US" altLang="zh-CN"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Verilog HDL</a:t>
            </a:r>
            <a:r>
              <a:rPr lang="zh-CN" altLang="en-US" sz="5400" b="0" cap="none" spc="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基本结构</a:t>
            </a:r>
          </a:p>
        </p:txBody>
      </p:sp>
      <p:sp>
        <p:nvSpPr>
          <p:cNvPr id="9" name="日期占位符 8"/>
          <p:cNvSpPr>
            <a:spLocks noGrp="1"/>
          </p:cNvSpPr>
          <p:nvPr>
            <p:ph type="dt" sz="half" idx="10"/>
          </p:nvPr>
        </p:nvSpPr>
        <p:spPr>
          <a:xfrm>
            <a:off x="7602647" y="6354765"/>
            <a:ext cx="1200463" cy="365125"/>
          </a:xfrm>
        </p:spPr>
        <p:txBody>
          <a:bodyPr/>
          <a:lstStyle/>
          <a:p>
            <a:fld id="{65F1918B-A119-47AA-A393-7DC978FA75C9}" type="datetime1">
              <a:rPr lang="zh-CN" altLang="en-US" sz="1200" smtClean="0"/>
              <a:t>2024/4/8</a:t>
            </a:fld>
            <a:endParaRPr lang="zh-CN" altLang="en-US" sz="1200" dirty="0"/>
          </a:p>
        </p:txBody>
      </p:sp>
    </p:spTree>
    <p:extLst>
      <p:ext uri="{BB962C8B-B14F-4D97-AF65-F5344CB8AC3E}">
        <p14:creationId xmlns:p14="http://schemas.microsoft.com/office/powerpoint/2010/main" val="34824929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84513C-8E0C-4BBE-AC28-7BC000729985}" type="datetime1">
              <a:rPr lang="zh-CN" altLang="en-US" smtClean="0"/>
              <a:t>2024/4/8</a:t>
            </a:fld>
            <a:endParaRPr lang="zh-CN" altLang="en-US"/>
          </a:p>
        </p:txBody>
      </p:sp>
      <p:sp>
        <p:nvSpPr>
          <p:cNvPr id="3" name="灯片编号占位符 2"/>
          <p:cNvSpPr>
            <a:spLocks noGrp="1"/>
          </p:cNvSpPr>
          <p:nvPr>
            <p:ph type="sldNum" sz="quarter" idx="12"/>
          </p:nvPr>
        </p:nvSpPr>
        <p:spPr/>
        <p:txBody>
          <a:bodyPr/>
          <a:lstStyle/>
          <a:p>
            <a:fld id="{A9D5543E-ACDB-4292-A050-1240304946E5}" type="slidenum">
              <a:rPr lang="zh-CN" altLang="en-US" smtClean="0"/>
              <a:pPr/>
              <a:t>7</a:t>
            </a:fld>
            <a:endParaRPr lang="en-US" altLang="zh-CN" dirty="0"/>
          </a:p>
        </p:txBody>
      </p:sp>
      <p:sp>
        <p:nvSpPr>
          <p:cNvPr id="4" name="Rectangle 8"/>
          <p:cNvSpPr>
            <a:spLocks noGrp="1" noChangeArrowheads="1"/>
          </p:cNvSpPr>
          <p:nvPr/>
        </p:nvSpPr>
        <p:spPr bwMode="auto">
          <a:xfrm>
            <a:off x="40370" y="548481"/>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defTabSz="457200">
              <a:buSzPct val="100000"/>
            </a:pPr>
            <a:r>
              <a:rPr lang="zh-CN" altLang="zh-CN"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	Verilog HDL基本结构</a:t>
            </a:r>
          </a:p>
        </p:txBody>
      </p:sp>
      <p:sp>
        <p:nvSpPr>
          <p:cNvPr id="13" name="文本框 12"/>
          <p:cNvSpPr txBox="1"/>
          <p:nvPr/>
        </p:nvSpPr>
        <p:spPr>
          <a:xfrm>
            <a:off x="5727598" y="3372973"/>
            <a:ext cx="1584176" cy="461665"/>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输出</a:t>
            </a:r>
          </a:p>
        </p:txBody>
      </p:sp>
      <p:sp>
        <p:nvSpPr>
          <p:cNvPr id="5" name="流程图: 数据 4"/>
          <p:cNvSpPr/>
          <p:nvPr/>
        </p:nvSpPr>
        <p:spPr>
          <a:xfrm>
            <a:off x="2195736" y="3889929"/>
            <a:ext cx="4536504" cy="792088"/>
          </a:xfrm>
          <a:prstGeom prst="flowChartInputOutput">
            <a:avLst/>
          </a:prstGeom>
          <a:solidFill>
            <a:srgbClr val="FFFFFF"/>
          </a:solidFill>
          <a:ln>
            <a:solidFill>
              <a:srgbClr val="FFFFFF"/>
            </a:solidFill>
          </a:ln>
          <a:effectLst>
            <a:outerShdw blurRad="254000" dist="2540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2255331" y="3897286"/>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1857603"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935753" y="3888901"/>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727598"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立方体 10"/>
          <p:cNvSpPr/>
          <p:nvPr/>
        </p:nvSpPr>
        <p:spPr>
          <a:xfrm>
            <a:off x="3492374" y="3076597"/>
            <a:ext cx="1957057" cy="1432523"/>
          </a:xfrm>
          <a:prstGeom prst="cube">
            <a:avLst/>
          </a:prstGeom>
          <a:solidFill>
            <a:srgbClr val="FF0000"/>
          </a:solidFill>
          <a:ln>
            <a:solidFill>
              <a:srgbClr val="C00000"/>
            </a:solidFill>
          </a:ln>
          <a:effectLst>
            <a:outerShdw blurRad="114300" dist="1016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86247" y="3343646"/>
            <a:ext cx="1584176" cy="461665"/>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输入</a:t>
            </a:r>
          </a:p>
        </p:txBody>
      </p:sp>
      <p:sp>
        <p:nvSpPr>
          <p:cNvPr id="14" name="文本框 13"/>
          <p:cNvSpPr txBox="1"/>
          <p:nvPr/>
        </p:nvSpPr>
        <p:spPr>
          <a:xfrm>
            <a:off x="3853336" y="2273980"/>
            <a:ext cx="1874262" cy="461665"/>
          </a:xfrm>
          <a:prstGeom prst="rect">
            <a:avLst/>
          </a:prstGeom>
          <a:noFill/>
          <a:effectLst>
            <a:outerShdw blurRad="190500" dist="165100" dir="2700000" algn="tl" rotWithShape="0">
              <a:prstClr val="black">
                <a:alpha val="40000"/>
              </a:prstClr>
            </a:outerShdw>
          </a:effectLst>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功能描述</a:t>
            </a:r>
          </a:p>
        </p:txBody>
      </p:sp>
      <p:sp>
        <p:nvSpPr>
          <p:cNvPr id="15" name="文本框 14"/>
          <p:cNvSpPr txBox="1"/>
          <p:nvPr/>
        </p:nvSpPr>
        <p:spPr>
          <a:xfrm>
            <a:off x="3868362" y="5104982"/>
            <a:ext cx="1979008" cy="523220"/>
          </a:xfrm>
          <a:prstGeom prst="rect">
            <a:avLst/>
          </a:prstGeom>
          <a:noFill/>
          <a:effectLst>
            <a:outerShdw blurRad="190500" dist="165100" dir="2700000" algn="tl" rotWithShape="0">
              <a:prstClr val="black">
                <a:alpha val="40000"/>
              </a:prstClr>
            </a:outerShdw>
          </a:effectLst>
        </p:spPr>
        <p:txBody>
          <a:bodyPr wrap="square" rtlCol="0">
            <a:spAutoFit/>
          </a:bodyPr>
          <a:lstStyle>
            <a:defPPr>
              <a:defRPr lang="zh-CN"/>
            </a:defPPr>
            <a:lvl1pPr>
              <a:defRPr sz="2400" b="1">
                <a:solidFill>
                  <a:srgbClr val="FF0000"/>
                </a:solidFill>
                <a:latin typeface="微软雅黑" panose="020B0503020204020204" pitchFamily="34" charset="-122"/>
                <a:ea typeface="微软雅黑" panose="020B0503020204020204" pitchFamily="34" charset="-122"/>
              </a:defRPr>
            </a:lvl1pPr>
          </a:lstStyle>
          <a:p>
            <a:r>
              <a:rPr lang="zh-CN" altLang="en-US" sz="2800" dirty="0">
                <a:solidFill>
                  <a:schemeClr val="bg1"/>
                </a:solidFill>
              </a:rPr>
              <a:t>名称</a:t>
            </a:r>
          </a:p>
        </p:txBody>
      </p:sp>
    </p:spTree>
    <p:extLst>
      <p:ext uri="{BB962C8B-B14F-4D97-AF65-F5344CB8AC3E}">
        <p14:creationId xmlns:p14="http://schemas.microsoft.com/office/powerpoint/2010/main" val="2225074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42"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randombar(vertic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5" grpId="0" animBg="1"/>
      <p:bldP spid="6" grpId="0" animBg="1"/>
      <p:bldP spid="7" grpId="0" animBg="1"/>
      <p:bldP spid="8" grpId="0" animBg="1"/>
      <p:bldP spid="9" grpId="0" animBg="1"/>
      <p:bldP spid="11" grpId="0" animBg="1"/>
      <p:bldP spid="12"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84513C-8E0C-4BBE-AC28-7BC000729985}" type="datetime1">
              <a:rPr lang="zh-CN" altLang="en-US" smtClean="0"/>
              <a:t>2024/4/8</a:t>
            </a:fld>
            <a:endParaRPr lang="zh-CN" altLang="en-US"/>
          </a:p>
        </p:txBody>
      </p:sp>
      <p:sp>
        <p:nvSpPr>
          <p:cNvPr id="3" name="灯片编号占位符 2"/>
          <p:cNvSpPr>
            <a:spLocks noGrp="1"/>
          </p:cNvSpPr>
          <p:nvPr>
            <p:ph type="sldNum" sz="quarter" idx="12"/>
          </p:nvPr>
        </p:nvSpPr>
        <p:spPr/>
        <p:txBody>
          <a:bodyPr/>
          <a:lstStyle/>
          <a:p>
            <a:fld id="{A9D5543E-ACDB-4292-A050-1240304946E5}" type="slidenum">
              <a:rPr lang="zh-CN" altLang="en-US" smtClean="0"/>
              <a:pPr/>
              <a:t>8</a:t>
            </a:fld>
            <a:endParaRPr lang="en-US" altLang="zh-CN" dirty="0"/>
          </a:p>
        </p:txBody>
      </p:sp>
      <p:sp>
        <p:nvSpPr>
          <p:cNvPr id="4" name="Rectangle 8"/>
          <p:cNvSpPr>
            <a:spLocks noGrp="1" noChangeArrowheads="1"/>
          </p:cNvSpPr>
          <p:nvPr/>
        </p:nvSpPr>
        <p:spPr bwMode="auto">
          <a:xfrm>
            <a:off x="40370" y="548481"/>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defTabSz="457200">
              <a:buSzPct val="100000"/>
            </a:pPr>
            <a:r>
              <a:rPr lang="zh-CN" altLang="zh-CN"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	Verilog HDL基本结构</a:t>
            </a:r>
          </a:p>
        </p:txBody>
      </p:sp>
      <p:sp>
        <p:nvSpPr>
          <p:cNvPr id="5" name="流程图: 数据 4"/>
          <p:cNvSpPr/>
          <p:nvPr/>
        </p:nvSpPr>
        <p:spPr>
          <a:xfrm>
            <a:off x="2195736" y="3889929"/>
            <a:ext cx="4536504" cy="792088"/>
          </a:xfrm>
          <a:prstGeom prst="flowChartInputOutput">
            <a:avLst/>
          </a:prstGeom>
          <a:solidFill>
            <a:srgbClr val="FFFFFF"/>
          </a:solidFill>
          <a:ln>
            <a:solidFill>
              <a:srgbClr val="FFFFFF"/>
            </a:solidFill>
          </a:ln>
          <a:effectLst>
            <a:outerShdw blurRad="254000" dist="2540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2255331" y="3897286"/>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1857603"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935753" y="3888901"/>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727598"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86247" y="3343646"/>
            <a:ext cx="1584176" cy="461665"/>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输入</a:t>
            </a:r>
          </a:p>
        </p:txBody>
      </p:sp>
      <p:sp>
        <p:nvSpPr>
          <p:cNvPr id="13" name="文本框 12"/>
          <p:cNvSpPr txBox="1"/>
          <p:nvPr/>
        </p:nvSpPr>
        <p:spPr>
          <a:xfrm>
            <a:off x="5727598" y="3218467"/>
            <a:ext cx="1584176" cy="461665"/>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输出</a:t>
            </a:r>
          </a:p>
        </p:txBody>
      </p:sp>
      <p:sp>
        <p:nvSpPr>
          <p:cNvPr id="14" name="文本框 13"/>
          <p:cNvSpPr txBox="1"/>
          <p:nvPr/>
        </p:nvSpPr>
        <p:spPr>
          <a:xfrm>
            <a:off x="3853336" y="2273980"/>
            <a:ext cx="1874262" cy="461665"/>
          </a:xfrm>
          <a:prstGeom prst="rect">
            <a:avLst/>
          </a:prstGeom>
          <a:noFill/>
          <a:effectLst>
            <a:outerShdw blurRad="190500" dist="165100" dir="2700000" algn="tl" rotWithShape="0">
              <a:prstClr val="black">
                <a:alpha val="40000"/>
              </a:prstClr>
            </a:outerShdw>
          </a:effectLst>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功能描述</a:t>
            </a:r>
          </a:p>
        </p:txBody>
      </p:sp>
      <p:sp>
        <p:nvSpPr>
          <p:cNvPr id="15" name="文本框 14"/>
          <p:cNvSpPr txBox="1"/>
          <p:nvPr/>
        </p:nvSpPr>
        <p:spPr>
          <a:xfrm>
            <a:off x="3868362" y="5104982"/>
            <a:ext cx="1979008" cy="523220"/>
          </a:xfrm>
          <a:prstGeom prst="rect">
            <a:avLst/>
          </a:prstGeom>
          <a:noFill/>
          <a:effectLst>
            <a:outerShdw blurRad="190500" dist="165100" dir="2700000" algn="tl" rotWithShape="0">
              <a:prstClr val="black">
                <a:alpha val="40000"/>
              </a:prstClr>
            </a:outerShdw>
          </a:effectLst>
        </p:spPr>
        <p:txBody>
          <a:bodyPr wrap="square" rtlCol="0">
            <a:spAutoFit/>
          </a:bodyPr>
          <a:lstStyle>
            <a:defPPr>
              <a:defRPr lang="zh-CN"/>
            </a:defPPr>
            <a:lvl1pPr>
              <a:defRPr sz="2400" b="1">
                <a:solidFill>
                  <a:srgbClr val="FF0000"/>
                </a:solidFill>
                <a:latin typeface="微软雅黑" panose="020B0503020204020204" pitchFamily="34" charset="-122"/>
                <a:ea typeface="微软雅黑" panose="020B0503020204020204" pitchFamily="34" charset="-122"/>
              </a:defRPr>
            </a:lvl1pPr>
          </a:lstStyle>
          <a:p>
            <a:r>
              <a:rPr lang="zh-CN" altLang="en-US" sz="2800" dirty="0">
                <a:solidFill>
                  <a:schemeClr val="bg1"/>
                </a:solidFill>
              </a:rPr>
              <a:t>名称</a:t>
            </a:r>
          </a:p>
        </p:txBody>
      </p:sp>
      <p:grpSp>
        <p:nvGrpSpPr>
          <p:cNvPr id="16" name="组合 15"/>
          <p:cNvGrpSpPr/>
          <p:nvPr/>
        </p:nvGrpSpPr>
        <p:grpSpPr>
          <a:xfrm>
            <a:off x="3729854" y="2915897"/>
            <a:ext cx="2105118" cy="1264172"/>
            <a:chOff x="1857603" y="2273980"/>
            <a:chExt cx="4942246" cy="3999456"/>
          </a:xfrm>
        </p:grpSpPr>
        <p:sp>
          <p:nvSpPr>
            <p:cNvPr id="17" name="流程图: 数据 16"/>
            <p:cNvSpPr/>
            <p:nvPr/>
          </p:nvSpPr>
          <p:spPr>
            <a:xfrm>
              <a:off x="2195736" y="3889929"/>
              <a:ext cx="4536504" cy="792088"/>
            </a:xfrm>
            <a:prstGeom prst="flowChartInputOutput">
              <a:avLst/>
            </a:prstGeom>
            <a:solidFill>
              <a:srgbClr val="FFFFFF"/>
            </a:solidFill>
            <a:ln>
              <a:solidFill>
                <a:srgbClr val="FFFFFF"/>
              </a:solidFill>
            </a:ln>
            <a:effectLst>
              <a:outerShdw blurRad="254000" dist="2540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右箭头 17"/>
            <p:cNvSpPr/>
            <p:nvPr/>
          </p:nvSpPr>
          <p:spPr>
            <a:xfrm>
              <a:off x="2255331" y="3897286"/>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右箭头 18"/>
            <p:cNvSpPr/>
            <p:nvPr/>
          </p:nvSpPr>
          <p:spPr>
            <a:xfrm>
              <a:off x="1857603"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右箭头 19"/>
            <p:cNvSpPr/>
            <p:nvPr/>
          </p:nvSpPr>
          <p:spPr>
            <a:xfrm>
              <a:off x="5935753" y="3888901"/>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右箭头 20"/>
            <p:cNvSpPr/>
            <p:nvPr/>
          </p:nvSpPr>
          <p:spPr>
            <a:xfrm>
              <a:off x="5727598"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立方体 21"/>
            <p:cNvSpPr/>
            <p:nvPr/>
          </p:nvSpPr>
          <p:spPr>
            <a:xfrm>
              <a:off x="3492374" y="3076597"/>
              <a:ext cx="1957057" cy="1432523"/>
            </a:xfrm>
            <a:prstGeom prst="cube">
              <a:avLst/>
            </a:prstGeom>
            <a:solidFill>
              <a:srgbClr val="FF0000"/>
            </a:solidFill>
            <a:ln>
              <a:solidFill>
                <a:srgbClr val="C00000"/>
              </a:solidFill>
            </a:ln>
            <a:effectLst>
              <a:outerShdw blurRad="114300" dist="1016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文本框 22"/>
            <p:cNvSpPr txBox="1"/>
            <p:nvPr/>
          </p:nvSpPr>
          <p:spPr>
            <a:xfrm>
              <a:off x="1886247" y="3343647"/>
              <a:ext cx="1584176" cy="775012"/>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输入</a:t>
              </a:r>
            </a:p>
          </p:txBody>
        </p:sp>
        <p:sp>
          <p:nvSpPr>
            <p:cNvPr id="24" name="文本框 23"/>
            <p:cNvSpPr txBox="1"/>
            <p:nvPr/>
          </p:nvSpPr>
          <p:spPr>
            <a:xfrm>
              <a:off x="3853335" y="2273980"/>
              <a:ext cx="2501900" cy="775012"/>
            </a:xfrm>
            <a:prstGeom prst="rect">
              <a:avLst/>
            </a:prstGeom>
            <a:noFill/>
            <a:effectLst>
              <a:outerShdw blurRad="190500" dist="165100" dir="2700000" algn="tl" rotWithShape="0">
                <a:prstClr val="black">
                  <a:alpha val="40000"/>
                </a:prstClr>
              </a:outerShdw>
            </a:effectLst>
          </p:spPr>
          <p:txBody>
            <a:bodyPr wrap="square"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功能描述</a:t>
              </a:r>
            </a:p>
          </p:txBody>
        </p:sp>
        <p:sp>
          <p:nvSpPr>
            <p:cNvPr id="25" name="文本框 24"/>
            <p:cNvSpPr txBox="1"/>
            <p:nvPr/>
          </p:nvSpPr>
          <p:spPr>
            <a:xfrm>
              <a:off x="3868362" y="5104982"/>
              <a:ext cx="1979009" cy="1168454"/>
            </a:xfrm>
            <a:prstGeom prst="rect">
              <a:avLst/>
            </a:prstGeom>
            <a:noFill/>
            <a:effectLst>
              <a:outerShdw blurRad="190500" dist="165100" dir="2700000" algn="tl" rotWithShape="0">
                <a:prstClr val="black">
                  <a:alpha val="40000"/>
                </a:prstClr>
              </a:outerShdw>
            </a:effectLst>
          </p:spPr>
          <p:txBody>
            <a:bodyPr wrap="square" rtlCol="0">
              <a:spAutoFit/>
            </a:bodyPr>
            <a:lstStyle>
              <a:defPPr>
                <a:defRPr lang="zh-CN"/>
              </a:defPPr>
              <a:lvl1pPr>
                <a:defRPr sz="2400" b="1">
                  <a:solidFill>
                    <a:srgbClr val="FF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rPr>
                <a:t>名称</a:t>
              </a:r>
            </a:p>
          </p:txBody>
        </p:sp>
      </p:grpSp>
      <p:grpSp>
        <p:nvGrpSpPr>
          <p:cNvPr id="26" name="组合 25"/>
          <p:cNvGrpSpPr/>
          <p:nvPr/>
        </p:nvGrpSpPr>
        <p:grpSpPr>
          <a:xfrm>
            <a:off x="3045351" y="3642740"/>
            <a:ext cx="2105118" cy="1264172"/>
            <a:chOff x="1857603" y="2273980"/>
            <a:chExt cx="4942246" cy="3999456"/>
          </a:xfrm>
        </p:grpSpPr>
        <p:sp>
          <p:nvSpPr>
            <p:cNvPr id="27" name="流程图: 数据 26"/>
            <p:cNvSpPr/>
            <p:nvPr/>
          </p:nvSpPr>
          <p:spPr>
            <a:xfrm>
              <a:off x="2195736" y="3889929"/>
              <a:ext cx="4536504" cy="792088"/>
            </a:xfrm>
            <a:prstGeom prst="flowChartInputOutput">
              <a:avLst/>
            </a:prstGeom>
            <a:solidFill>
              <a:srgbClr val="FFFFFF"/>
            </a:solidFill>
            <a:ln>
              <a:solidFill>
                <a:srgbClr val="FFFFFF"/>
              </a:solidFill>
            </a:ln>
            <a:effectLst>
              <a:outerShdw blurRad="254000" dist="2540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右箭头 27"/>
            <p:cNvSpPr/>
            <p:nvPr/>
          </p:nvSpPr>
          <p:spPr>
            <a:xfrm>
              <a:off x="2255331" y="3897286"/>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右箭头 28"/>
            <p:cNvSpPr/>
            <p:nvPr/>
          </p:nvSpPr>
          <p:spPr>
            <a:xfrm>
              <a:off x="1857603"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右箭头 29"/>
            <p:cNvSpPr/>
            <p:nvPr/>
          </p:nvSpPr>
          <p:spPr>
            <a:xfrm>
              <a:off x="5935753" y="3888901"/>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右箭头 30"/>
            <p:cNvSpPr/>
            <p:nvPr/>
          </p:nvSpPr>
          <p:spPr>
            <a:xfrm>
              <a:off x="5727598"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2" name="立方体 31"/>
            <p:cNvSpPr/>
            <p:nvPr/>
          </p:nvSpPr>
          <p:spPr>
            <a:xfrm>
              <a:off x="3492374" y="3076597"/>
              <a:ext cx="1957057" cy="1432523"/>
            </a:xfrm>
            <a:prstGeom prst="cube">
              <a:avLst/>
            </a:prstGeom>
            <a:solidFill>
              <a:srgbClr val="FF0000"/>
            </a:solidFill>
            <a:ln>
              <a:solidFill>
                <a:srgbClr val="C00000"/>
              </a:solidFill>
            </a:ln>
            <a:effectLst>
              <a:outerShdw blurRad="114300" dist="1016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文本框 32"/>
            <p:cNvSpPr txBox="1"/>
            <p:nvPr/>
          </p:nvSpPr>
          <p:spPr>
            <a:xfrm>
              <a:off x="1886247" y="3343647"/>
              <a:ext cx="1584176" cy="775012"/>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输入</a:t>
              </a:r>
            </a:p>
          </p:txBody>
        </p:sp>
        <p:sp>
          <p:nvSpPr>
            <p:cNvPr id="34" name="文本框 33"/>
            <p:cNvSpPr txBox="1"/>
            <p:nvPr/>
          </p:nvSpPr>
          <p:spPr>
            <a:xfrm>
              <a:off x="3853335" y="2273980"/>
              <a:ext cx="2501900" cy="775012"/>
            </a:xfrm>
            <a:prstGeom prst="rect">
              <a:avLst/>
            </a:prstGeom>
            <a:noFill/>
            <a:effectLst>
              <a:outerShdw blurRad="190500" dist="165100" dir="2700000" algn="tl" rotWithShape="0">
                <a:prstClr val="black">
                  <a:alpha val="40000"/>
                </a:prstClr>
              </a:outerShdw>
            </a:effectLst>
          </p:spPr>
          <p:txBody>
            <a:bodyPr wrap="square"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功能描述</a:t>
              </a:r>
            </a:p>
          </p:txBody>
        </p:sp>
        <p:sp>
          <p:nvSpPr>
            <p:cNvPr id="35" name="文本框 34"/>
            <p:cNvSpPr txBox="1"/>
            <p:nvPr/>
          </p:nvSpPr>
          <p:spPr>
            <a:xfrm>
              <a:off x="3868362" y="5104982"/>
              <a:ext cx="1979009" cy="1168454"/>
            </a:xfrm>
            <a:prstGeom prst="rect">
              <a:avLst/>
            </a:prstGeom>
            <a:noFill/>
            <a:effectLst>
              <a:outerShdw blurRad="190500" dist="165100" dir="2700000" algn="tl" rotWithShape="0">
                <a:prstClr val="black">
                  <a:alpha val="40000"/>
                </a:prstClr>
              </a:outerShdw>
            </a:effectLst>
          </p:spPr>
          <p:txBody>
            <a:bodyPr wrap="square" rtlCol="0">
              <a:spAutoFit/>
            </a:bodyPr>
            <a:lstStyle>
              <a:defPPr>
                <a:defRPr lang="zh-CN"/>
              </a:defPPr>
              <a:lvl1pPr>
                <a:defRPr sz="2400" b="1">
                  <a:solidFill>
                    <a:srgbClr val="FF0000"/>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rPr>
                <a:t>名称</a:t>
              </a:r>
            </a:p>
          </p:txBody>
        </p:sp>
      </p:grpSp>
    </p:spTree>
    <p:extLst>
      <p:ext uri="{BB962C8B-B14F-4D97-AF65-F5344CB8AC3E}">
        <p14:creationId xmlns:p14="http://schemas.microsoft.com/office/powerpoint/2010/main" val="1316023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476303" y="1660083"/>
            <a:ext cx="7610475" cy="2929094"/>
          </a:xfrm>
        </p:spPr>
        <p:txBody>
          <a:bodyPr>
            <a:normAutofit fontScale="92500" lnSpcReduction="10000"/>
          </a:bodyPr>
          <a:lstStyle/>
          <a:p>
            <a:pPr algn="just">
              <a:buFontTx/>
              <a:buNone/>
            </a:pPr>
            <a:endParaRPr lang="zh-CN" altLang="en-US" sz="2400" dirty="0">
              <a:solidFill>
                <a:srgbClr val="993300"/>
              </a:solidFill>
              <a:latin typeface="宋体" panose="02010600030101010101" pitchFamily="2" charset="-122"/>
            </a:endParaRPr>
          </a:p>
          <a:p>
            <a:pPr algn="just">
              <a:buFontTx/>
              <a:buNone/>
            </a:pPr>
            <a:r>
              <a:rPr lang="zh-CN" altLang="en-US" sz="2400" dirty="0">
                <a:solidFill>
                  <a:srgbClr val="993300"/>
                </a:solidFill>
                <a:latin typeface="宋体" panose="02010600030101010101" pitchFamily="2" charset="-122"/>
              </a:rPr>
              <a:t>	</a:t>
            </a:r>
            <a:r>
              <a:rPr lang="en-US" altLang="zh-CN" sz="2400" dirty="0">
                <a:solidFill>
                  <a:srgbClr val="0066FF"/>
                </a:solidFill>
                <a:latin typeface="Times New Roman" panose="02020603050405020304" pitchFamily="18" charset="0"/>
              </a:rPr>
              <a:t>module </a:t>
            </a: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block</a:t>
            </a:r>
            <a:r>
              <a:rPr lang="en-US" altLang="zh-CN" sz="2400" dirty="0">
                <a:solidFill>
                  <a:srgbClr val="993300"/>
                </a:solidFill>
                <a:latin typeface="Times New Roman" panose="02020603050405020304" pitchFamily="18" charset="0"/>
              </a:rPr>
              <a:t> ( cout,sum,a,b,cin ); 	</a:t>
            </a:r>
          </a:p>
          <a:p>
            <a:pPr algn="just">
              <a:spcBef>
                <a:spcPct val="0"/>
              </a:spcBef>
              <a:buFontTx/>
              <a:buNone/>
            </a:pP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	</a:t>
            </a:r>
            <a:r>
              <a:rPr lang="zh-CN" altLang="en-US" sz="2400" dirty="0">
                <a:solidFill>
                  <a:srgbClr val="0066FF"/>
                </a:solidFill>
                <a:latin typeface="Times New Roman" panose="02020603050405020304" pitchFamily="18" charset="0"/>
              </a:rPr>
              <a:t>in</a:t>
            </a:r>
            <a:r>
              <a:rPr lang="en-US" altLang="zh-CN" sz="2400" dirty="0">
                <a:solidFill>
                  <a:srgbClr val="0066FF"/>
                </a:solidFill>
                <a:latin typeface="Times New Roman" panose="02020603050405020304" pitchFamily="18" charset="0"/>
              </a:rPr>
              <a:t>put</a:t>
            </a: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a,b</a:t>
            </a:r>
            <a:r>
              <a:rPr lang="en-US" altLang="zh-CN" sz="2400" dirty="0">
                <a:solidFill>
                  <a:srgbClr val="993300"/>
                </a:solidFill>
                <a:latin typeface="Times New Roman" panose="02020603050405020304" pitchFamily="18" charset="0"/>
              </a:rPr>
              <a:t>; 		</a:t>
            </a:r>
            <a:endParaRPr lang="zh-CN" altLang="en-US" sz="2400" dirty="0">
              <a:solidFill>
                <a:srgbClr val="993300"/>
              </a:solidFill>
              <a:latin typeface="Times New Roman" panose="02020603050405020304" pitchFamily="18" charset="0"/>
            </a:endParaRPr>
          </a:p>
          <a:p>
            <a:pPr algn="just">
              <a:spcBef>
                <a:spcPct val="0"/>
              </a:spcBef>
              <a:buFontTx/>
              <a:buNone/>
            </a:pPr>
            <a:r>
              <a:rPr lang="zh-CN" altLang="en-US" sz="2400" dirty="0">
                <a:solidFill>
                  <a:srgbClr val="993300"/>
                </a:solidFill>
                <a:latin typeface="Times New Roman" panose="02020603050405020304" pitchFamily="18" charset="0"/>
              </a:rPr>
              <a:t>		</a:t>
            </a:r>
            <a:r>
              <a:rPr lang="en-US" altLang="zh-CN" sz="2400" dirty="0">
                <a:solidFill>
                  <a:srgbClr val="0066FF"/>
                </a:solidFill>
                <a:latin typeface="Times New Roman" panose="02020603050405020304" pitchFamily="18" charset="0"/>
              </a:rPr>
              <a:t>output</a:t>
            </a: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c,d</a:t>
            </a:r>
            <a:r>
              <a:rPr lang="en-US" altLang="zh-CN" sz="2400" dirty="0">
                <a:solidFill>
                  <a:srgbClr val="993300"/>
                </a:solidFill>
                <a:latin typeface="Times New Roman" panose="02020603050405020304" pitchFamily="18" charset="0"/>
              </a:rPr>
              <a:t>; </a:t>
            </a:r>
          </a:p>
          <a:p>
            <a:pPr algn="just">
              <a:spcBef>
                <a:spcPct val="0"/>
              </a:spcBef>
              <a:buFontTx/>
              <a:buNone/>
            </a:pP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	</a:t>
            </a:r>
            <a:r>
              <a:rPr lang="zh-CN" altLang="en-US" sz="2400" dirty="0">
                <a:solidFill>
                  <a:srgbClr val="0066FF"/>
                </a:solidFill>
                <a:latin typeface="Times New Roman" panose="02020603050405020304" pitchFamily="18" charset="0"/>
              </a:rPr>
              <a:t>assign</a:t>
            </a: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c=a | b;</a:t>
            </a:r>
            <a:r>
              <a:rPr lang="en-US" altLang="zh-CN" sz="2400" dirty="0">
                <a:solidFill>
                  <a:srgbClr val="993300"/>
                </a:solidFill>
                <a:latin typeface="Times New Roman" panose="02020603050405020304" pitchFamily="18" charset="0"/>
              </a:rPr>
              <a:t>	</a:t>
            </a:r>
          </a:p>
          <a:p>
            <a:pPr algn="just">
              <a:spcBef>
                <a:spcPct val="0"/>
              </a:spcBef>
              <a:buFontTx/>
              <a:buNone/>
            </a:pPr>
            <a:r>
              <a:rPr lang="en-US" altLang="zh-CN" sz="2400" dirty="0">
                <a:solidFill>
                  <a:srgbClr val="993300"/>
                </a:solidFill>
                <a:latin typeface="Times New Roman" panose="02020603050405020304" pitchFamily="18" charset="0"/>
              </a:rPr>
              <a:t>		</a:t>
            </a:r>
            <a:r>
              <a:rPr lang="en-US" altLang="zh-CN" sz="2400" dirty="0">
                <a:solidFill>
                  <a:srgbClr val="0066FF"/>
                </a:solidFill>
                <a:latin typeface="Times New Roman" panose="02020603050405020304" pitchFamily="18" charset="0"/>
              </a:rPr>
              <a:t>assign</a:t>
            </a:r>
            <a:r>
              <a:rPr lang="en-US" altLang="zh-CN" sz="2400" dirty="0">
                <a:solidFill>
                  <a:srgbClr val="993300"/>
                </a:solidFill>
                <a:latin typeface="Times New Roman" panose="02020603050405020304" pitchFamily="18" charset="0"/>
              </a:rPr>
              <a:t> </a:t>
            </a:r>
            <a:r>
              <a:rPr lang="zh-CN" altLang="en-US" sz="2400" dirty="0">
                <a:solidFill>
                  <a:srgbClr val="993300"/>
                </a:solidFill>
                <a:latin typeface="Times New Roman" panose="02020603050405020304" pitchFamily="18" charset="0"/>
              </a:rPr>
              <a:t> d=a&amp;b;</a:t>
            </a:r>
          </a:p>
          <a:p>
            <a:pPr algn="just">
              <a:spcBef>
                <a:spcPct val="0"/>
              </a:spcBef>
              <a:buFontTx/>
              <a:buNone/>
            </a:pPr>
            <a:r>
              <a:rPr lang="en-US" altLang="zh-CN" sz="2400" dirty="0">
                <a:solidFill>
                  <a:srgbClr val="993300"/>
                </a:solidFill>
                <a:latin typeface="Times New Roman" panose="02020603050405020304" pitchFamily="18" charset="0"/>
              </a:rPr>
              <a:t>	</a:t>
            </a:r>
            <a:r>
              <a:rPr lang="en-US" altLang="zh-CN" sz="2400" dirty="0">
                <a:solidFill>
                  <a:srgbClr val="0066FF"/>
                </a:solidFill>
                <a:latin typeface="Times New Roman" panose="02020603050405020304" pitchFamily="18" charset="0"/>
              </a:rPr>
              <a:t>endmodule </a:t>
            </a:r>
          </a:p>
          <a:p>
            <a:pPr algn="just">
              <a:spcBef>
                <a:spcPct val="0"/>
              </a:spcBef>
              <a:buFontTx/>
              <a:buNone/>
            </a:pPr>
            <a:endParaRPr lang="en-US" altLang="zh-CN" sz="1600" dirty="0">
              <a:solidFill>
                <a:srgbClr val="993300"/>
              </a:solidFill>
              <a:latin typeface="宋体" panose="02010600030101010101" pitchFamily="2" charset="-122"/>
            </a:endParaRPr>
          </a:p>
        </p:txBody>
      </p:sp>
      <p:sp>
        <p:nvSpPr>
          <p:cNvPr id="8198" name="AutoShape 12"/>
          <p:cNvSpPr>
            <a:spLocks noChangeArrowheads="1"/>
          </p:cNvSpPr>
          <p:nvPr/>
        </p:nvSpPr>
        <p:spPr bwMode="auto">
          <a:xfrm>
            <a:off x="2731484" y="1660083"/>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模块名</a:t>
            </a:r>
            <a:r>
              <a:rPr lang="en-US" altLang="zh-CN" dirty="0"/>
              <a:t>(</a:t>
            </a:r>
            <a:r>
              <a:rPr lang="zh-CN" altLang="en-US" dirty="0"/>
              <a:t>文件名</a:t>
            </a:r>
            <a:r>
              <a:rPr lang="en-US" altLang="zh-CN" dirty="0"/>
              <a:t>)</a:t>
            </a:r>
          </a:p>
        </p:txBody>
      </p:sp>
      <p:graphicFrame>
        <p:nvGraphicFramePr>
          <p:cNvPr id="8201" name="Group 9"/>
          <p:cNvGraphicFramePr>
            <a:graphicFrameLocks noGrp="1"/>
          </p:cNvGraphicFramePr>
          <p:nvPr>
            <p:extLst>
              <p:ext uri="{D42A27DB-BD31-4B8C-83A1-F6EECF244321}">
                <p14:modId xmlns:p14="http://schemas.microsoft.com/office/powerpoint/2010/main" val="2600306043"/>
              </p:ext>
            </p:extLst>
          </p:nvPr>
        </p:nvGraphicFramePr>
        <p:xfrm>
          <a:off x="5187354" y="4843970"/>
          <a:ext cx="1255712" cy="1671638"/>
        </p:xfrm>
        <a:graphic>
          <a:graphicData uri="http://schemas.openxmlformats.org/drawingml/2006/table">
            <a:tbl>
              <a:tblPr/>
              <a:tblGrid>
                <a:gridCol w="1255712">
                  <a:extLst>
                    <a:ext uri="{9D8B030D-6E8A-4147-A177-3AD203B41FA5}">
                      <a16:colId xmlns:a16="http://schemas.microsoft.com/office/drawing/2014/main" val="20000"/>
                    </a:ext>
                  </a:extLst>
                </a:gridCol>
              </a:tblGrid>
              <a:tr h="16716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 a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 b     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bl>
          </a:graphicData>
        </a:graphic>
      </p:graphicFrame>
      <p:sp>
        <p:nvSpPr>
          <p:cNvPr id="8207" name="Line 15"/>
          <p:cNvSpPr>
            <a:spLocks noChangeShapeType="1"/>
          </p:cNvSpPr>
          <p:nvPr/>
        </p:nvSpPr>
        <p:spPr bwMode="auto">
          <a:xfrm>
            <a:off x="6431954" y="5409120"/>
            <a:ext cx="582612" cy="1587"/>
          </a:xfrm>
          <a:prstGeom prst="line">
            <a:avLst/>
          </a:prstGeom>
          <a:noFill/>
          <a:ln w="381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 name="Line 16"/>
          <p:cNvSpPr>
            <a:spLocks noChangeShapeType="1"/>
          </p:cNvSpPr>
          <p:nvPr/>
        </p:nvSpPr>
        <p:spPr bwMode="auto">
          <a:xfrm>
            <a:off x="6427191" y="5986970"/>
            <a:ext cx="582613" cy="1587"/>
          </a:xfrm>
          <a:prstGeom prst="line">
            <a:avLst/>
          </a:prstGeom>
          <a:noFill/>
          <a:ln w="381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 name="Line 17"/>
          <p:cNvSpPr>
            <a:spLocks noChangeShapeType="1"/>
          </p:cNvSpPr>
          <p:nvPr/>
        </p:nvSpPr>
        <p:spPr bwMode="auto">
          <a:xfrm>
            <a:off x="4639666" y="5429757"/>
            <a:ext cx="582613" cy="1588"/>
          </a:xfrm>
          <a:prstGeom prst="line">
            <a:avLst/>
          </a:prstGeom>
          <a:noFill/>
          <a:ln w="381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 name="Line 18"/>
          <p:cNvSpPr>
            <a:spLocks noChangeShapeType="1"/>
          </p:cNvSpPr>
          <p:nvPr/>
        </p:nvSpPr>
        <p:spPr bwMode="auto">
          <a:xfrm>
            <a:off x="4639666" y="5988557"/>
            <a:ext cx="582613" cy="0"/>
          </a:xfrm>
          <a:prstGeom prst="line">
            <a:avLst/>
          </a:prstGeom>
          <a:noFill/>
          <a:ln w="381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1"/>
          </p:cNvSpPr>
          <p:nvPr>
            <p:ph type="dt" sz="half" idx="10"/>
          </p:nvPr>
        </p:nvSpPr>
        <p:spPr/>
        <p:txBody>
          <a:bodyPr/>
          <a:lstStyle/>
          <a:p>
            <a:fld id="{781C0C4B-EE13-4373-8A6D-D31226594395}" type="datetime1">
              <a:rPr lang="zh-CN" altLang="en-US" smtClean="0"/>
              <a:t>2024/4/8</a:t>
            </a:fld>
            <a:endParaRPr lang="zh-CN" altLang="en-US"/>
          </a:p>
        </p:txBody>
      </p:sp>
      <p:sp>
        <p:nvSpPr>
          <p:cNvPr id="3" name="灯片编号占位符 2"/>
          <p:cNvSpPr>
            <a:spLocks noGrp="1"/>
          </p:cNvSpPr>
          <p:nvPr>
            <p:ph type="sldNum" sz="quarter" idx="12"/>
          </p:nvPr>
        </p:nvSpPr>
        <p:spPr/>
        <p:txBody>
          <a:bodyPr/>
          <a:lstStyle/>
          <a:p>
            <a:fld id="{A9D5543E-ACDB-4292-A050-1240304946E5}" type="slidenum">
              <a:rPr lang="zh-CN" altLang="en-US" smtClean="0"/>
              <a:pPr/>
              <a:t>9</a:t>
            </a:fld>
            <a:endParaRPr lang="en-US" altLang="zh-CN" dirty="0"/>
          </a:p>
        </p:txBody>
      </p:sp>
      <p:sp>
        <p:nvSpPr>
          <p:cNvPr id="22" name="AutoShape 12"/>
          <p:cNvSpPr>
            <a:spLocks noChangeArrowheads="1"/>
          </p:cNvSpPr>
          <p:nvPr/>
        </p:nvSpPr>
        <p:spPr bwMode="auto">
          <a:xfrm>
            <a:off x="2883884" y="2611271"/>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I/O</a:t>
            </a:r>
            <a:r>
              <a:rPr lang="zh-CN" altLang="en-US" dirty="0"/>
              <a:t>说明</a:t>
            </a:r>
          </a:p>
        </p:txBody>
      </p:sp>
      <p:sp>
        <p:nvSpPr>
          <p:cNvPr id="23" name="AutoShape 12"/>
          <p:cNvSpPr>
            <a:spLocks noChangeArrowheads="1"/>
          </p:cNvSpPr>
          <p:nvPr/>
        </p:nvSpPr>
        <p:spPr bwMode="auto">
          <a:xfrm>
            <a:off x="5529263" y="1914877"/>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端口定义</a:t>
            </a:r>
          </a:p>
        </p:txBody>
      </p:sp>
      <p:sp>
        <p:nvSpPr>
          <p:cNvPr id="24" name="AutoShape 12"/>
          <p:cNvSpPr>
            <a:spLocks noChangeArrowheads="1"/>
          </p:cNvSpPr>
          <p:nvPr/>
        </p:nvSpPr>
        <p:spPr bwMode="auto">
          <a:xfrm>
            <a:off x="3381798" y="3371959"/>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功能描述</a:t>
            </a:r>
          </a:p>
        </p:txBody>
      </p:sp>
      <p:sp>
        <p:nvSpPr>
          <p:cNvPr id="4" name="文本框 3"/>
          <p:cNvSpPr txBox="1"/>
          <p:nvPr/>
        </p:nvSpPr>
        <p:spPr>
          <a:xfrm>
            <a:off x="-281815" y="597274"/>
            <a:ext cx="6026597" cy="923330"/>
          </a:xfrm>
          <a:prstGeom prst="rect">
            <a:avLst/>
          </a:prstGeom>
          <a:noFill/>
        </p:spPr>
        <p:txBody>
          <a:bodyPr wrap="square" rtlCol="0">
            <a:spAutoFit/>
          </a:bodyPr>
          <a:lstStyle/>
          <a:p>
            <a:r>
              <a:rPr lang="zh-CN" altLang="en-US" sz="1200" dirty="0">
                <a:solidFill>
                  <a:srgbClr val="993300"/>
                </a:solidFill>
                <a:latin typeface="宋体" panose="02010600030101010101" pitchFamily="2" charset="-122"/>
              </a:rPr>
              <a:t>	</a:t>
            </a:r>
            <a:r>
              <a:rPr lang="zh-CN" altLang="en-US"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简单的</a:t>
            </a:r>
            <a:r>
              <a:rPr lang="en-US" altLang="zh-CN"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Verilog HDL</a:t>
            </a:r>
            <a:r>
              <a:rPr lang="zh-CN" altLang="en-US" sz="3600" dirty="0">
                <a:ln w="0"/>
                <a:solidFill>
                  <a:srgbClr val="FFFF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rPr>
              <a:t>例子</a:t>
            </a:r>
          </a:p>
          <a:p>
            <a:endParaRPr lang="zh-CN" altLang="en-US" dirty="0"/>
          </a:p>
        </p:txBody>
      </p:sp>
      <p:grpSp>
        <p:nvGrpSpPr>
          <p:cNvPr id="7" name="组合 6"/>
          <p:cNvGrpSpPr/>
          <p:nvPr/>
        </p:nvGrpSpPr>
        <p:grpSpPr>
          <a:xfrm>
            <a:off x="1100456" y="5125285"/>
            <a:ext cx="2451137" cy="1390323"/>
            <a:chOff x="1244272" y="5125285"/>
            <a:chExt cx="2451137" cy="1390323"/>
          </a:xfrm>
        </p:grpSpPr>
        <p:sp>
          <p:nvSpPr>
            <p:cNvPr id="36" name="文本框 35"/>
            <p:cNvSpPr txBox="1"/>
            <p:nvPr/>
          </p:nvSpPr>
          <p:spPr>
            <a:xfrm>
              <a:off x="3020639" y="5452150"/>
              <a:ext cx="674770" cy="338554"/>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en-US" altLang="zh-CN" sz="1600" b="1" dirty="0" err="1">
                  <a:latin typeface="微软雅黑" panose="020B0503020204020204" pitchFamily="34" charset="-122"/>
                  <a:ea typeface="微软雅黑" panose="020B0503020204020204" pitchFamily="34" charset="-122"/>
                </a:rPr>
                <a:t>c,d</a:t>
              </a:r>
              <a:endParaRPr lang="zh-CN" altLang="en-US" sz="16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1244272" y="5125285"/>
              <a:ext cx="2105118" cy="1390323"/>
              <a:chOff x="1346080" y="5125285"/>
              <a:chExt cx="2105118" cy="1390323"/>
            </a:xfrm>
          </p:grpSpPr>
          <p:grpSp>
            <p:nvGrpSpPr>
              <p:cNvPr id="26" name="组合 25"/>
              <p:cNvGrpSpPr/>
              <p:nvPr/>
            </p:nvGrpSpPr>
            <p:grpSpPr>
              <a:xfrm>
                <a:off x="1346080" y="5125285"/>
                <a:ext cx="2105118" cy="1390323"/>
                <a:chOff x="1857603" y="1874877"/>
                <a:chExt cx="4942246" cy="4398559"/>
              </a:xfrm>
            </p:grpSpPr>
            <p:sp>
              <p:nvSpPr>
                <p:cNvPr id="27" name="流程图: 数据 26"/>
                <p:cNvSpPr/>
                <p:nvPr/>
              </p:nvSpPr>
              <p:spPr>
                <a:xfrm>
                  <a:off x="2195736" y="3889929"/>
                  <a:ext cx="4536504" cy="792088"/>
                </a:xfrm>
                <a:prstGeom prst="flowChartInputOutput">
                  <a:avLst/>
                </a:prstGeom>
                <a:solidFill>
                  <a:srgbClr val="FFFFFF"/>
                </a:solidFill>
                <a:ln>
                  <a:solidFill>
                    <a:srgbClr val="FFFFFF"/>
                  </a:solidFill>
                </a:ln>
                <a:effectLst>
                  <a:outerShdw blurRad="254000" dist="2540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右箭头 27"/>
                <p:cNvSpPr/>
                <p:nvPr/>
              </p:nvSpPr>
              <p:spPr>
                <a:xfrm>
                  <a:off x="2255331" y="3897286"/>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右箭头 28"/>
                <p:cNvSpPr/>
                <p:nvPr/>
              </p:nvSpPr>
              <p:spPr>
                <a:xfrm>
                  <a:off x="1857603"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右箭头 29"/>
                <p:cNvSpPr/>
                <p:nvPr/>
              </p:nvSpPr>
              <p:spPr>
                <a:xfrm>
                  <a:off x="5935753" y="3888901"/>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右箭头 30"/>
                <p:cNvSpPr/>
                <p:nvPr/>
              </p:nvSpPr>
              <p:spPr>
                <a:xfrm>
                  <a:off x="5727598" y="4285459"/>
                  <a:ext cx="864096" cy="288032"/>
                </a:xfrm>
                <a:prstGeom prst="rightArrow">
                  <a:avLst/>
                </a:prstGeom>
                <a:solidFill>
                  <a:srgbClr val="55C0DF"/>
                </a:solidFill>
                <a:ln>
                  <a:solidFill>
                    <a:srgbClr val="55C0DF"/>
                  </a:solidFill>
                </a:ln>
                <a:effectLst>
                  <a:outerShdw blurRad="1524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文本框 32"/>
                <p:cNvSpPr txBox="1"/>
                <p:nvPr/>
              </p:nvSpPr>
              <p:spPr>
                <a:xfrm>
                  <a:off x="1886248" y="3343648"/>
                  <a:ext cx="1584177" cy="1071082"/>
                </a:xfrm>
                <a:prstGeom prst="rect">
                  <a:avLst/>
                </a:prstGeom>
                <a:noFill/>
                <a:effectLst>
                  <a:outerShdw blurRad="190500" dist="165100" dir="2700000" algn="tl" rotWithShape="0">
                    <a:prstClr val="black">
                      <a:alpha val="40000"/>
                    </a:prstClr>
                  </a:outerShdw>
                </a:effectLst>
              </p:spPr>
              <p:txBody>
                <a:bodyPr wrap="square" rtlCol="0">
                  <a:spAutoFit/>
                </a:bodyPr>
                <a:lstStyle/>
                <a:p>
                  <a:pPr algn="ctr"/>
                  <a:r>
                    <a:rPr lang="en-US" altLang="zh-CN" sz="1600" b="1" dirty="0" err="1">
                      <a:latin typeface="微软雅黑" panose="020B0503020204020204" pitchFamily="34" charset="-122"/>
                      <a:ea typeface="微软雅黑" panose="020B0503020204020204" pitchFamily="34" charset="-122"/>
                    </a:rPr>
                    <a:t>a,b</a:t>
                  </a:r>
                  <a:endParaRPr lang="zh-CN" altLang="en-US" sz="16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3492373" y="1874877"/>
                  <a:ext cx="2501899" cy="775011"/>
                </a:xfrm>
                <a:prstGeom prst="rect">
                  <a:avLst/>
                </a:prstGeom>
                <a:noFill/>
                <a:effectLst>
                  <a:outerShdw blurRad="190500" dist="165100" dir="2700000" algn="tl" rotWithShape="0">
                    <a:prstClr val="black">
                      <a:alpha val="40000"/>
                    </a:prstClr>
                  </a:outerShdw>
                </a:effectLst>
              </p:spPr>
              <p:txBody>
                <a:bodyPr wrap="square"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功能描述</a:t>
                  </a:r>
                </a:p>
              </p:txBody>
            </p:sp>
            <p:sp>
              <p:nvSpPr>
                <p:cNvPr id="35" name="文本框 34"/>
                <p:cNvSpPr txBox="1"/>
                <p:nvPr/>
              </p:nvSpPr>
              <p:spPr>
                <a:xfrm>
                  <a:off x="3868362" y="5104982"/>
                  <a:ext cx="1979009" cy="1168454"/>
                </a:xfrm>
                <a:prstGeom prst="rect">
                  <a:avLst/>
                </a:prstGeom>
                <a:noFill/>
                <a:effectLst>
                  <a:outerShdw blurRad="190500" dist="165100" dir="2700000" algn="tl" rotWithShape="0">
                    <a:prstClr val="black">
                      <a:alpha val="40000"/>
                    </a:prstClr>
                  </a:outerShdw>
                </a:effectLst>
              </p:spPr>
              <p:txBody>
                <a:bodyPr wrap="square" rtlCol="0">
                  <a:spAutoFit/>
                </a:bodyPr>
                <a:lstStyle>
                  <a:defPPr>
                    <a:defRPr lang="zh-CN"/>
                  </a:defPPr>
                  <a:lvl1pPr>
                    <a:defRPr sz="2400" b="1">
                      <a:solidFill>
                        <a:srgbClr val="FF0000"/>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block</a:t>
                  </a:r>
                  <a:endParaRPr lang="zh-CN" altLang="en-US" sz="1800" dirty="0">
                    <a:solidFill>
                      <a:schemeClr val="bg1"/>
                    </a:solidFill>
                  </a:endParaRPr>
                </a:p>
              </p:txBody>
            </p:sp>
          </p:grpSp>
          <p:sp>
            <p:nvSpPr>
              <p:cNvPr id="5" name="文本框 4"/>
              <p:cNvSpPr txBox="1"/>
              <p:nvPr/>
            </p:nvSpPr>
            <p:spPr>
              <a:xfrm>
                <a:off x="2119257" y="5381569"/>
                <a:ext cx="842946" cy="646331"/>
              </a:xfrm>
              <a:prstGeom prst="rect">
                <a:avLst/>
              </a:prstGeom>
              <a:noFill/>
            </p:spPr>
            <p:txBody>
              <a:bodyPr wrap="square" rtlCol="0">
                <a:spAutoFit/>
              </a:bodyPr>
              <a:lstStyle/>
              <a:p>
                <a:r>
                  <a:rPr lang="zh-CN" altLang="en-US" dirty="0">
                    <a:solidFill>
                      <a:srgbClr val="993300"/>
                    </a:solidFill>
                    <a:latin typeface="Times New Roman" panose="02020603050405020304" pitchFamily="18" charset="0"/>
                  </a:rPr>
                  <a:t>c=a | b</a:t>
                </a:r>
                <a:endParaRPr lang="en-US" altLang="zh-CN" dirty="0">
                  <a:solidFill>
                    <a:srgbClr val="993300"/>
                  </a:solidFill>
                  <a:latin typeface="Times New Roman" panose="02020603050405020304" pitchFamily="18" charset="0"/>
                </a:endParaRPr>
              </a:p>
              <a:p>
                <a:r>
                  <a:rPr lang="zh-CN" altLang="en-US" dirty="0">
                    <a:solidFill>
                      <a:srgbClr val="993300"/>
                    </a:solidFill>
                    <a:latin typeface="Times New Roman" panose="02020603050405020304" pitchFamily="18" charset="0"/>
                  </a:rPr>
                  <a:t>d=a&amp;b</a:t>
                </a:r>
                <a:endParaRPr lang="zh-CN" altLang="en-US" dirty="0"/>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Effect transition="in" filter="fade">
                                      <p:cBhvr>
                                        <p:cTn id="13" dur="1000"/>
                                        <p:tgtEl>
                                          <p:spTgt spid="8195">
                                            <p:txEl>
                                              <p:pRg st="1" end="1"/>
                                            </p:txEl>
                                          </p:spTgt>
                                        </p:tgtEl>
                                      </p:cBhvr>
                                    </p:animEffect>
                                    <p:anim calcmode="lin" valueType="num">
                                      <p:cBhvr>
                                        <p:cTn id="14"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Effect transition="in" filter="fade">
                                      <p:cBhvr>
                                        <p:cTn id="25" dur="1000"/>
                                        <p:tgtEl>
                                          <p:spTgt spid="8195">
                                            <p:txEl>
                                              <p:pRg st="3" end="3"/>
                                            </p:txEl>
                                          </p:spTgt>
                                        </p:tgtEl>
                                      </p:cBhvr>
                                    </p:animEffect>
                                    <p:anim calcmode="lin" valueType="num">
                                      <p:cBhvr>
                                        <p:cTn id="26"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Effect transition="in" filter="fade">
                                      <p:cBhvr>
                                        <p:cTn id="31" dur="1000"/>
                                        <p:tgtEl>
                                          <p:spTgt spid="8195">
                                            <p:txEl>
                                              <p:pRg st="4" end="4"/>
                                            </p:txEl>
                                          </p:spTgt>
                                        </p:tgtEl>
                                      </p:cBhvr>
                                    </p:animEffect>
                                    <p:anim calcmode="lin" valueType="num">
                                      <p:cBhvr>
                                        <p:cTn id="32"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Effect transition="in" filter="fade">
                                      <p:cBhvr>
                                        <p:cTn id="37" dur="1000"/>
                                        <p:tgtEl>
                                          <p:spTgt spid="8195">
                                            <p:txEl>
                                              <p:pRg st="5" end="5"/>
                                            </p:txEl>
                                          </p:spTgt>
                                        </p:tgtEl>
                                      </p:cBhvr>
                                    </p:animEffect>
                                    <p:anim calcmode="lin" valueType="num">
                                      <p:cBhvr>
                                        <p:cTn id="3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Effect transition="in" filter="fade">
                                      <p:cBhvr>
                                        <p:cTn id="43" dur="1000"/>
                                        <p:tgtEl>
                                          <p:spTgt spid="8195">
                                            <p:txEl>
                                              <p:pRg st="6" end="6"/>
                                            </p:txEl>
                                          </p:spTgt>
                                        </p:tgtEl>
                                      </p:cBhvr>
                                    </p:animEffect>
                                    <p:anim calcmode="lin" valueType="num">
                                      <p:cBhvr>
                                        <p:cTn id="44"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8198"/>
                                        </p:tgtEl>
                                        <p:attrNameLst>
                                          <p:attrName>style.visibility</p:attrName>
                                        </p:attrNameLst>
                                      </p:cBhvr>
                                      <p:to>
                                        <p:strVal val="visible"/>
                                      </p:to>
                                    </p:set>
                                    <p:animEffect transition="in" filter="fade">
                                      <p:cBhvr>
                                        <p:cTn id="49" dur="1000"/>
                                        <p:tgtEl>
                                          <p:spTgt spid="8198"/>
                                        </p:tgtEl>
                                      </p:cBhvr>
                                    </p:animEffect>
                                    <p:anim calcmode="lin" valueType="num">
                                      <p:cBhvr>
                                        <p:cTn id="50" dur="1000" fill="hold"/>
                                        <p:tgtEl>
                                          <p:spTgt spid="8198"/>
                                        </p:tgtEl>
                                        <p:attrNameLst>
                                          <p:attrName>ppt_x</p:attrName>
                                        </p:attrNameLst>
                                      </p:cBhvr>
                                      <p:tavLst>
                                        <p:tav tm="0">
                                          <p:val>
                                            <p:strVal val="#ppt_x"/>
                                          </p:val>
                                        </p:tav>
                                        <p:tav tm="100000">
                                          <p:val>
                                            <p:strVal val="#ppt_x"/>
                                          </p:val>
                                        </p:tav>
                                      </p:tavLst>
                                    </p:anim>
                                    <p:anim calcmode="lin" valueType="num">
                                      <p:cBhvr>
                                        <p:cTn id="51" dur="1000" fill="hold"/>
                                        <p:tgtEl>
                                          <p:spTgt spid="8198"/>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1000" fill="hold"/>
                                        <p:tgtEl>
                                          <p:spTgt spid="23"/>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8201"/>
                                        </p:tgtEl>
                                        <p:attrNameLst>
                                          <p:attrName>style.visibility</p:attrName>
                                        </p:attrNameLst>
                                      </p:cBhvr>
                                      <p:to>
                                        <p:strVal val="visible"/>
                                      </p:to>
                                    </p:set>
                                    <p:animEffect transition="in" filter="fade">
                                      <p:cBhvr>
                                        <p:cTn id="81" dur="1000"/>
                                        <p:tgtEl>
                                          <p:spTgt spid="8201"/>
                                        </p:tgtEl>
                                      </p:cBhvr>
                                    </p:animEffect>
                                    <p:anim calcmode="lin" valueType="num">
                                      <p:cBhvr>
                                        <p:cTn id="82" dur="1000" fill="hold"/>
                                        <p:tgtEl>
                                          <p:spTgt spid="8201"/>
                                        </p:tgtEl>
                                        <p:attrNameLst>
                                          <p:attrName>ppt_x</p:attrName>
                                        </p:attrNameLst>
                                      </p:cBhvr>
                                      <p:tavLst>
                                        <p:tav tm="0">
                                          <p:val>
                                            <p:strVal val="#ppt_x"/>
                                          </p:val>
                                        </p:tav>
                                        <p:tav tm="100000">
                                          <p:val>
                                            <p:strVal val="#ppt_x"/>
                                          </p:val>
                                        </p:tav>
                                      </p:tavLst>
                                    </p:anim>
                                    <p:anim calcmode="lin" valueType="num">
                                      <p:cBhvr>
                                        <p:cTn id="83" dur="1000" fill="hold"/>
                                        <p:tgtEl>
                                          <p:spTgt spid="820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209"/>
                                        </p:tgtEl>
                                        <p:attrNameLst>
                                          <p:attrName>style.visibility</p:attrName>
                                        </p:attrNameLst>
                                      </p:cBhvr>
                                      <p:to>
                                        <p:strVal val="visible"/>
                                      </p:to>
                                    </p:set>
                                    <p:animEffect transition="in" filter="fade">
                                      <p:cBhvr>
                                        <p:cTn id="86" dur="1000"/>
                                        <p:tgtEl>
                                          <p:spTgt spid="8209"/>
                                        </p:tgtEl>
                                      </p:cBhvr>
                                    </p:animEffect>
                                    <p:anim calcmode="lin" valueType="num">
                                      <p:cBhvr>
                                        <p:cTn id="87" dur="1000" fill="hold"/>
                                        <p:tgtEl>
                                          <p:spTgt spid="8209"/>
                                        </p:tgtEl>
                                        <p:attrNameLst>
                                          <p:attrName>ppt_x</p:attrName>
                                        </p:attrNameLst>
                                      </p:cBhvr>
                                      <p:tavLst>
                                        <p:tav tm="0">
                                          <p:val>
                                            <p:strVal val="#ppt_x"/>
                                          </p:val>
                                        </p:tav>
                                        <p:tav tm="100000">
                                          <p:val>
                                            <p:strVal val="#ppt_x"/>
                                          </p:val>
                                        </p:tav>
                                      </p:tavLst>
                                    </p:anim>
                                    <p:anim calcmode="lin" valueType="num">
                                      <p:cBhvr>
                                        <p:cTn id="88" dur="1000" fill="hold"/>
                                        <p:tgtEl>
                                          <p:spTgt spid="820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210"/>
                                        </p:tgtEl>
                                        <p:attrNameLst>
                                          <p:attrName>style.visibility</p:attrName>
                                        </p:attrNameLst>
                                      </p:cBhvr>
                                      <p:to>
                                        <p:strVal val="visible"/>
                                      </p:to>
                                    </p:set>
                                    <p:animEffect transition="in" filter="fade">
                                      <p:cBhvr>
                                        <p:cTn id="91" dur="1000"/>
                                        <p:tgtEl>
                                          <p:spTgt spid="8210"/>
                                        </p:tgtEl>
                                      </p:cBhvr>
                                    </p:animEffect>
                                    <p:anim calcmode="lin" valueType="num">
                                      <p:cBhvr>
                                        <p:cTn id="92" dur="1000" fill="hold"/>
                                        <p:tgtEl>
                                          <p:spTgt spid="8210"/>
                                        </p:tgtEl>
                                        <p:attrNameLst>
                                          <p:attrName>ppt_x</p:attrName>
                                        </p:attrNameLst>
                                      </p:cBhvr>
                                      <p:tavLst>
                                        <p:tav tm="0">
                                          <p:val>
                                            <p:strVal val="#ppt_x"/>
                                          </p:val>
                                        </p:tav>
                                        <p:tav tm="100000">
                                          <p:val>
                                            <p:strVal val="#ppt_x"/>
                                          </p:val>
                                        </p:tav>
                                      </p:tavLst>
                                    </p:anim>
                                    <p:anim calcmode="lin" valueType="num">
                                      <p:cBhvr>
                                        <p:cTn id="93" dur="1000" fill="hold"/>
                                        <p:tgtEl>
                                          <p:spTgt spid="821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8207"/>
                                        </p:tgtEl>
                                        <p:attrNameLst>
                                          <p:attrName>style.visibility</p:attrName>
                                        </p:attrNameLst>
                                      </p:cBhvr>
                                      <p:to>
                                        <p:strVal val="visible"/>
                                      </p:to>
                                    </p:set>
                                    <p:animEffect transition="in" filter="fade">
                                      <p:cBhvr>
                                        <p:cTn id="96" dur="1000"/>
                                        <p:tgtEl>
                                          <p:spTgt spid="8207"/>
                                        </p:tgtEl>
                                      </p:cBhvr>
                                    </p:animEffect>
                                    <p:anim calcmode="lin" valueType="num">
                                      <p:cBhvr>
                                        <p:cTn id="97" dur="1000" fill="hold"/>
                                        <p:tgtEl>
                                          <p:spTgt spid="8207"/>
                                        </p:tgtEl>
                                        <p:attrNameLst>
                                          <p:attrName>ppt_x</p:attrName>
                                        </p:attrNameLst>
                                      </p:cBhvr>
                                      <p:tavLst>
                                        <p:tav tm="0">
                                          <p:val>
                                            <p:strVal val="#ppt_x"/>
                                          </p:val>
                                        </p:tav>
                                        <p:tav tm="100000">
                                          <p:val>
                                            <p:strVal val="#ppt_x"/>
                                          </p:val>
                                        </p:tav>
                                      </p:tavLst>
                                    </p:anim>
                                    <p:anim calcmode="lin" valueType="num">
                                      <p:cBhvr>
                                        <p:cTn id="98" dur="1000" fill="hold"/>
                                        <p:tgtEl>
                                          <p:spTgt spid="8207"/>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208"/>
                                        </p:tgtEl>
                                        <p:attrNameLst>
                                          <p:attrName>style.visibility</p:attrName>
                                        </p:attrNameLst>
                                      </p:cBhvr>
                                      <p:to>
                                        <p:strVal val="visible"/>
                                      </p:to>
                                    </p:set>
                                    <p:animEffect transition="in" filter="fade">
                                      <p:cBhvr>
                                        <p:cTn id="101" dur="1000"/>
                                        <p:tgtEl>
                                          <p:spTgt spid="8208"/>
                                        </p:tgtEl>
                                      </p:cBhvr>
                                    </p:animEffect>
                                    <p:anim calcmode="lin" valueType="num">
                                      <p:cBhvr>
                                        <p:cTn id="102" dur="1000" fill="hold"/>
                                        <p:tgtEl>
                                          <p:spTgt spid="8208"/>
                                        </p:tgtEl>
                                        <p:attrNameLst>
                                          <p:attrName>ppt_x</p:attrName>
                                        </p:attrNameLst>
                                      </p:cBhvr>
                                      <p:tavLst>
                                        <p:tav tm="0">
                                          <p:val>
                                            <p:strVal val="#ppt_x"/>
                                          </p:val>
                                        </p:tav>
                                        <p:tav tm="100000">
                                          <p:val>
                                            <p:strVal val="#ppt_x"/>
                                          </p:val>
                                        </p:tav>
                                      </p:tavLst>
                                    </p:anim>
                                    <p:anim calcmode="lin" valueType="num">
                                      <p:cBhvr>
                                        <p:cTn id="103" dur="1000" fill="hold"/>
                                        <p:tgtEl>
                                          <p:spTgt spid="8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8" grpId="0" animBg="1"/>
      <p:bldP spid="8207" grpId="0" animBg="1"/>
      <p:bldP spid="8208" grpId="0" animBg="1"/>
      <p:bldP spid="8209" grpId="0" animBg="1"/>
      <p:bldP spid="8210" grpId="0" animBg="1"/>
      <p:bldP spid="22" grpId="0" animBg="1"/>
      <p:bldP spid="23" grpId="0" animBg="1"/>
      <p:bldP spid="24" grpId="0" animBg="1"/>
      <p:bldP spid="4" grpId="0"/>
    </p:bldLst>
  </p:timing>
</p:sld>
</file>

<file path=ppt/theme/theme1.xml><?xml version="1.0" encoding="utf-8"?>
<a:theme xmlns:a="http://schemas.openxmlformats.org/drawingml/2006/main" name="切片">
  <a:themeElements>
    <a:clrScheme name="自定义 2">
      <a:dk1>
        <a:sysClr val="windowText" lastClr="000000"/>
      </a:dk1>
      <a:lt1>
        <a:srgbClr val="595959"/>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Slice</Template>
  <TotalTime>186</TotalTime>
  <Pages>0</Pages>
  <Words>5048</Words>
  <Characters>0</Characters>
  <Application>Microsoft Office PowerPoint</Application>
  <DocSecurity>0</DocSecurity>
  <PresentationFormat>全屏显示(4:3)</PresentationFormat>
  <Lines>0</Lines>
  <Paragraphs>594</Paragraphs>
  <Slides>52</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9" baseType="lpstr">
      <vt:lpstr>Brush Script Std</vt:lpstr>
      <vt:lpstr>MS PGothic</vt:lpstr>
      <vt:lpstr>方正姚体</vt:lpstr>
      <vt:lpstr>黑体</vt:lpstr>
      <vt:lpstr>华文新魏</vt:lpstr>
      <vt:lpstr>宋体</vt:lpstr>
      <vt:lpstr>微软雅黑</vt:lpstr>
      <vt:lpstr>幼圆</vt:lpstr>
      <vt:lpstr>Arial</vt:lpstr>
      <vt:lpstr>Calibri</vt:lpstr>
      <vt:lpstr>Century Gothic</vt:lpstr>
      <vt:lpstr>Tahoma</vt:lpstr>
      <vt:lpstr>Times New Roman</vt:lpstr>
      <vt:lpstr>Wingdings</vt:lpstr>
      <vt:lpstr>Wingdings 3</vt:lpstr>
      <vt:lpstr>切片</vt:lpstr>
      <vt:lpstr>Equation.3</vt:lpstr>
      <vt:lpstr>PowerPoint 演示文稿</vt:lpstr>
      <vt:lpstr>Verilog HDL简述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杜育轩</dc:creator>
  <cp:keywords/>
  <dc:description/>
  <cp:lastModifiedBy>王思恺</cp:lastModifiedBy>
  <cp:revision>24</cp:revision>
  <dcterms:created xsi:type="dcterms:W3CDTF">2013-01-25T01:44:32Z</dcterms:created>
  <dcterms:modified xsi:type="dcterms:W3CDTF">2024-04-08T08:28:45Z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