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3"/>
  </p:sldMasterIdLst>
  <p:notesMasterIdLst>
    <p:notesMasterId r:id="rId21"/>
  </p:notesMasterIdLst>
  <p:sldIdLst>
    <p:sldId id="256" r:id="rId4"/>
    <p:sldId id="257" r:id="rId5"/>
    <p:sldId id="260" r:id="rId6"/>
    <p:sldId id="261" r:id="rId7"/>
    <p:sldId id="275" r:id="rId8"/>
    <p:sldId id="292" r:id="rId9"/>
    <p:sldId id="280" r:id="rId10"/>
    <p:sldId id="282" r:id="rId11"/>
    <p:sldId id="283" r:id="rId12"/>
    <p:sldId id="293" r:id="rId13"/>
    <p:sldId id="284" r:id="rId14"/>
    <p:sldId id="290" r:id="rId15"/>
    <p:sldId id="291" r:id="rId16"/>
    <p:sldId id="287" r:id="rId17"/>
    <p:sldId id="294" r:id="rId18"/>
    <p:sldId id="289" r:id="rId19"/>
    <p:sldId id="274" r:id="rId20"/>
  </p:sldIdLst>
  <p:sldSz cx="12192000" cy="6858000"/>
  <p:notesSz cx="6858000" cy="9144000"/>
  <p:custDataLst>
    <p:tags r:id="rId2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580" userDrawn="1">
          <p15:clr>
            <a:srgbClr val="747775"/>
          </p15:clr>
        </p15:guide>
        <p15:guide id="2" pos="2826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990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580"/>
        <p:guide pos="282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标题幻灯片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 panose="020B060402020202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Shape 31"/>
          <p:cNvSpPr txBox="1"/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Shape 32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Shape 33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Shape 34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标题和竖排文字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Shape 50"/>
          <p:cNvSpPr txBox="1"/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Shape 51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Shape 52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Shape 53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竖排标题与文本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Shape 16"/>
          <p:cNvSpPr txBox="1"/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Shape 17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Shape 18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Shape 19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body" sz="quarter" idx="6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b"/>
          <a:lstStyle>
            <a:lvl1pPr algn="ctr">
              <a:lnSpc>
                <a:spcPct val="92000"/>
              </a:lnSpc>
              <a:defRPr sz="6000" b="0" i="0" u="none" strike="noStrike" spc="0">
                <a:solidFill>
                  <a:srgbClr val="000000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ctr">
              <a:lnSpc>
                <a:spcPct val="92000"/>
              </a:lnSpc>
            </a:pPr>
            <a:r>
              <a:rPr lang="en-US" sz="60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单击此处编辑母版标题样式</a:t>
            </a:r>
            <a:endParaRPr lang="en-US" sz="60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3" name="AutoShape 3"/>
          <p:cNvSpPr/>
          <p:nvPr>
            <p:ph type="body" sz="quarter" idx="7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t"/>
          <a:lstStyle>
            <a:lvl1pPr algn="ctr">
              <a:lnSpc>
                <a:spcPct val="92000"/>
              </a:lnSpc>
              <a:defRPr sz="2400" b="0" i="0" u="none" strike="noStrike" spc="0">
                <a:solidFill>
                  <a:srgbClr val="000000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ctr">
              <a:lnSpc>
                <a:spcPct val="9200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单击此处编辑母版副标题样式</a:t>
            </a:r>
            <a:endParaRPr lang="en-US" sz="24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4" name="AutoShape 4"/>
          <p:cNvSpPr/>
          <p:nvPr>
            <p:ph type="body" sz="quarter" idx="8" hasCustomPrompt="1"/>
          </p:nvPr>
        </p:nvSpPr>
        <p:spPr>
          <a:xfrm>
            <a:off x="838200" y="6356350"/>
            <a:ext cx="27432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l">
              <a:lnSpc>
                <a:spcPct val="100000"/>
              </a:lnSpc>
              <a:defRPr sz="1200" b="0" i="0" u="none" strike="noStrike" spc="0">
                <a:solidFill>
                  <a:srgbClr val="89898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2023/9/6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5" name="AutoShape 5"/>
          <p:cNvSpPr/>
          <p:nvPr>
            <p:ph type="body" sz="quarter" idx="9" hasCustomPrompt="1"/>
          </p:nvPr>
        </p:nvSpPr>
        <p:spPr>
          <a:xfrm>
            <a:off x="4038600" y="6356350"/>
            <a:ext cx="41148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/>
          <a:lstStyle>
            <a:lvl1pPr algn="ctr">
              <a:lnSpc>
                <a:spcPct val="100000"/>
              </a:lnSpc>
              <a:defRPr sz="1200" b="0" i="0" u="none" strike="noStrike" spc="0">
                <a:solidFill>
                  <a:srgbClr val="1F232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页脚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6" name="AutoShape 6"/>
          <p:cNvSpPr/>
          <p:nvPr>
            <p:ph type="body" sz="quarter" idx="10" hasCustomPrompt="1"/>
          </p:nvPr>
        </p:nvSpPr>
        <p:spPr>
          <a:xfrm>
            <a:off x="8610600" y="6356350"/>
            <a:ext cx="27432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r">
              <a:lnSpc>
                <a:spcPct val="100000"/>
              </a:lnSpc>
              <a:defRPr sz="1200" b="0" i="0" u="none" strike="noStrike" spc="0">
                <a:solidFill>
                  <a:srgbClr val="89898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‹#›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body" sz="quarter" idx="11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l">
              <a:lnSpc>
                <a:spcPct val="92000"/>
              </a:lnSpc>
              <a:defRPr sz="4400" b="0" i="0" u="none" strike="noStrike" spc="0">
                <a:solidFill>
                  <a:srgbClr val="000000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l">
              <a:lnSpc>
                <a:spcPct val="92000"/>
              </a:lnSpc>
            </a:pPr>
            <a:r>
              <a:rPr lang="en-US" sz="44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单击此处编辑母版标题样式</a:t>
            </a:r>
            <a:endParaRPr lang="en-US" sz="44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3" name="AutoShape 3"/>
          <p:cNvSpPr/>
          <p:nvPr>
            <p:ph type="body" sz="quarter" idx="12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t"/>
          <a:lstStyle>
            <a:lvl1pPr algn="l">
              <a:lnSpc>
                <a:spcPct val="92000"/>
              </a:lnSpc>
              <a:defRPr sz="2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marL="355600" indent="-3556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28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单击此处编辑母版文本样式</a:t>
            </a:r>
            <a:endParaRPr lang="en-US" sz="28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762000" lvl="1" indent="-3048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二级</a:t>
            </a:r>
            <a:endParaRPr lang="en-US" sz="24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1168400" lvl="2" indent="-2540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三级</a:t>
            </a:r>
            <a:endParaRPr lang="en-US" sz="20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1600200" lvl="3" indent="-2286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四级</a:t>
            </a:r>
            <a:endParaRPr lang="en-US" sz="18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2057400" lvl="4" indent="-2286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五级</a:t>
            </a:r>
            <a:endParaRPr lang="en-US" sz="18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4" name="AutoShape 4"/>
          <p:cNvSpPr/>
          <p:nvPr>
            <p:ph type="body" sz="quarter" idx="13" hasCustomPrompt="1"/>
          </p:nvPr>
        </p:nvSpPr>
        <p:spPr>
          <a:xfrm>
            <a:off x="838200" y="6356350"/>
            <a:ext cx="27432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l">
              <a:lnSpc>
                <a:spcPct val="100000"/>
              </a:lnSpc>
              <a:defRPr sz="1200" b="0" i="0" u="none" strike="noStrike" spc="0">
                <a:solidFill>
                  <a:srgbClr val="89898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2023/9/6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5" name="AutoShape 5"/>
          <p:cNvSpPr/>
          <p:nvPr>
            <p:ph type="body" sz="quarter" idx="14" hasCustomPrompt="1"/>
          </p:nvPr>
        </p:nvSpPr>
        <p:spPr>
          <a:xfrm>
            <a:off x="4038600" y="6356350"/>
            <a:ext cx="41148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/>
          <a:lstStyle>
            <a:lvl1pPr algn="ctr">
              <a:lnSpc>
                <a:spcPct val="100000"/>
              </a:lnSpc>
              <a:defRPr sz="1200" b="0" i="0" u="none" strike="noStrike" spc="0">
                <a:solidFill>
                  <a:srgbClr val="1F232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页脚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6" name="AutoShape 6"/>
          <p:cNvSpPr/>
          <p:nvPr>
            <p:ph type="body" sz="quarter" idx="15" hasCustomPrompt="1"/>
          </p:nvPr>
        </p:nvSpPr>
        <p:spPr>
          <a:xfrm>
            <a:off x="8610600" y="6356350"/>
            <a:ext cx="27432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r">
              <a:lnSpc>
                <a:spcPct val="100000"/>
              </a:lnSpc>
              <a:defRPr sz="1200" b="0" i="0" u="none" strike="noStrike" spc="0">
                <a:solidFill>
                  <a:srgbClr val="89898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‹#›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body" sz="quarter" idx="16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b"/>
          <a:lstStyle>
            <a:lvl1pPr algn="l">
              <a:lnSpc>
                <a:spcPct val="92000"/>
              </a:lnSpc>
              <a:defRPr sz="6000" b="0" i="0" u="none" strike="noStrike" spc="0">
                <a:solidFill>
                  <a:srgbClr val="000000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l">
              <a:lnSpc>
                <a:spcPct val="92000"/>
              </a:lnSpc>
            </a:pPr>
            <a:r>
              <a:rPr lang="en-US" sz="60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单击此处编辑母版标题样式</a:t>
            </a:r>
            <a:endParaRPr lang="en-US" sz="60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3" name="AutoShape 3"/>
          <p:cNvSpPr/>
          <p:nvPr>
            <p:ph type="body" sz="quarter" idx="17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t"/>
          <a:lstStyle>
            <a:lvl1pPr algn="l">
              <a:lnSpc>
                <a:spcPct val="92000"/>
              </a:lnSpc>
              <a:defRPr sz="2400" b="0" i="0" u="none" strike="noStrike" spc="0">
                <a:solidFill>
                  <a:srgbClr val="89898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l">
              <a:lnSpc>
                <a:spcPct val="92000"/>
              </a:lnSpc>
            </a:pPr>
            <a:r>
              <a:rPr lang="en-US" sz="24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单击此处编辑母版文本样式</a:t>
            </a:r>
            <a:endParaRPr lang="en-US" sz="24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4" name="AutoShape 4"/>
          <p:cNvSpPr/>
          <p:nvPr>
            <p:ph type="body" sz="quarter" idx="18" hasCustomPrompt="1"/>
          </p:nvPr>
        </p:nvSpPr>
        <p:spPr>
          <a:xfrm>
            <a:off x="838200" y="6356350"/>
            <a:ext cx="27432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l">
              <a:lnSpc>
                <a:spcPct val="100000"/>
              </a:lnSpc>
              <a:defRPr sz="1200" b="0" i="0" u="none" strike="noStrike" spc="0">
                <a:solidFill>
                  <a:srgbClr val="89898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2023/9/6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5" name="AutoShape 5"/>
          <p:cNvSpPr/>
          <p:nvPr>
            <p:ph type="body" sz="quarter" idx="19" hasCustomPrompt="1"/>
          </p:nvPr>
        </p:nvSpPr>
        <p:spPr>
          <a:xfrm>
            <a:off x="4038600" y="6356350"/>
            <a:ext cx="41148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/>
          <a:lstStyle>
            <a:lvl1pPr algn="ctr">
              <a:lnSpc>
                <a:spcPct val="100000"/>
              </a:lnSpc>
              <a:defRPr sz="1200" b="0" i="0" u="none" strike="noStrike" spc="0">
                <a:solidFill>
                  <a:srgbClr val="1F232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页脚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6" name="AutoShape 6"/>
          <p:cNvSpPr/>
          <p:nvPr>
            <p:ph type="body" sz="quarter" idx="20" hasCustomPrompt="1"/>
          </p:nvPr>
        </p:nvSpPr>
        <p:spPr>
          <a:xfrm>
            <a:off x="8610600" y="6356350"/>
            <a:ext cx="27432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r">
              <a:lnSpc>
                <a:spcPct val="100000"/>
              </a:lnSpc>
              <a:defRPr sz="1200" b="0" i="0" u="none" strike="noStrike" spc="0">
                <a:solidFill>
                  <a:srgbClr val="89898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‹#›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body" sz="quarter" idx="21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l">
              <a:lnSpc>
                <a:spcPct val="92000"/>
              </a:lnSpc>
              <a:defRPr sz="4400" b="0" i="0" u="none" strike="noStrike" spc="0">
                <a:solidFill>
                  <a:srgbClr val="000000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l">
              <a:lnSpc>
                <a:spcPct val="92000"/>
              </a:lnSpc>
            </a:pPr>
            <a:r>
              <a:rPr lang="en-US" sz="44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单击此处编辑母版标题样式</a:t>
            </a:r>
            <a:endParaRPr lang="en-US" sz="44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3" name="AutoShape 3"/>
          <p:cNvSpPr/>
          <p:nvPr>
            <p:ph type="body" sz="quarter" idx="22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t"/>
          <a:lstStyle>
            <a:lvl1pPr algn="l">
              <a:lnSpc>
                <a:spcPct val="92000"/>
              </a:lnSpc>
              <a:defRPr sz="2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marL="355600" indent="-3556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28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单击此处编辑母版文本样式</a:t>
            </a:r>
            <a:endParaRPr lang="en-US" sz="28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762000" lvl="1" indent="-3048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二级</a:t>
            </a:r>
            <a:endParaRPr lang="en-US" sz="24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1168400" lvl="2" indent="-2540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三级</a:t>
            </a:r>
            <a:endParaRPr lang="en-US" sz="20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1600200" lvl="3" indent="-2286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四级</a:t>
            </a:r>
            <a:endParaRPr lang="en-US" sz="18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2057400" lvl="4" indent="-2286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五级</a:t>
            </a:r>
            <a:endParaRPr lang="en-US" sz="18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4" name="AutoShape 4"/>
          <p:cNvSpPr/>
          <p:nvPr>
            <p:ph type="body" sz="quarter" idx="23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t"/>
          <a:lstStyle>
            <a:lvl1pPr algn="l">
              <a:lnSpc>
                <a:spcPct val="92000"/>
              </a:lnSpc>
              <a:defRPr sz="2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marL="355600" indent="-3556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28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单击此处编辑母版文本样式</a:t>
            </a:r>
            <a:endParaRPr lang="en-US" sz="28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762000" lvl="1" indent="-3048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二级</a:t>
            </a:r>
            <a:endParaRPr lang="en-US" sz="24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1168400" lvl="2" indent="-2540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三级</a:t>
            </a:r>
            <a:endParaRPr lang="en-US" sz="20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1600200" lvl="3" indent="-2286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四级</a:t>
            </a:r>
            <a:endParaRPr lang="en-US" sz="18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2057400" lvl="4" indent="-2286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五级</a:t>
            </a:r>
            <a:endParaRPr lang="en-US" sz="18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5" name="AutoShape 5"/>
          <p:cNvSpPr/>
          <p:nvPr>
            <p:ph type="body" sz="quarter" idx="24" hasCustomPrompt="1"/>
          </p:nvPr>
        </p:nvSpPr>
        <p:spPr>
          <a:xfrm>
            <a:off x="838200" y="6356350"/>
            <a:ext cx="27432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l">
              <a:lnSpc>
                <a:spcPct val="100000"/>
              </a:lnSpc>
              <a:defRPr sz="1200" b="0" i="0" u="none" strike="noStrike" spc="0">
                <a:solidFill>
                  <a:srgbClr val="89898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2023/9/6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6" name="AutoShape 6"/>
          <p:cNvSpPr/>
          <p:nvPr>
            <p:ph type="body" sz="quarter" idx="25" hasCustomPrompt="1"/>
          </p:nvPr>
        </p:nvSpPr>
        <p:spPr>
          <a:xfrm>
            <a:off x="4038600" y="6356350"/>
            <a:ext cx="41148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/>
          <a:lstStyle>
            <a:lvl1pPr algn="ctr">
              <a:lnSpc>
                <a:spcPct val="100000"/>
              </a:lnSpc>
              <a:defRPr sz="1200" b="0" i="0" u="none" strike="noStrike" spc="0">
                <a:solidFill>
                  <a:srgbClr val="1F232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页脚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7" name="AutoShape 7"/>
          <p:cNvSpPr/>
          <p:nvPr>
            <p:ph type="body" sz="quarter" idx="26" hasCustomPrompt="1"/>
          </p:nvPr>
        </p:nvSpPr>
        <p:spPr>
          <a:xfrm>
            <a:off x="8610600" y="6356350"/>
            <a:ext cx="27432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r">
              <a:lnSpc>
                <a:spcPct val="100000"/>
              </a:lnSpc>
              <a:defRPr sz="1200" b="0" i="0" u="none" strike="noStrike" spc="0">
                <a:solidFill>
                  <a:srgbClr val="89898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‹#›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body" sz="quarter" idx="27" hasCustomPrompt="1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l">
              <a:lnSpc>
                <a:spcPct val="92000"/>
              </a:lnSpc>
              <a:defRPr sz="4400" b="0" i="0" u="none" strike="noStrike" spc="0">
                <a:solidFill>
                  <a:srgbClr val="000000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l">
              <a:lnSpc>
                <a:spcPct val="92000"/>
              </a:lnSpc>
            </a:pPr>
            <a:r>
              <a:rPr lang="en-US" sz="44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单击此处编辑母版标题样式</a:t>
            </a:r>
            <a:endParaRPr lang="en-US" sz="44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3" name="AutoShape 3"/>
          <p:cNvSpPr/>
          <p:nvPr>
            <p:ph type="body" sz="quarter" idx="28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b"/>
          <a:lstStyle>
            <a:lvl1pPr algn="l">
              <a:lnSpc>
                <a:spcPct val="92000"/>
              </a:lnSpc>
              <a:defRPr sz="2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l">
              <a:lnSpc>
                <a:spcPct val="92000"/>
              </a:lnSpc>
            </a:pPr>
            <a:r>
              <a:rPr lang="en-US" sz="2400" b="1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单击此处编辑母版文本样式</a:t>
            </a:r>
            <a:endParaRPr lang="en-US" sz="2400" b="1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4" name="AutoShape 4"/>
          <p:cNvSpPr/>
          <p:nvPr>
            <p:ph type="body" sz="quarter" idx="29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t"/>
          <a:lstStyle>
            <a:lvl1pPr algn="l">
              <a:lnSpc>
                <a:spcPct val="92000"/>
              </a:lnSpc>
              <a:defRPr sz="2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marL="355600" indent="-3556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28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单击此处编辑母版文本样式</a:t>
            </a:r>
            <a:endParaRPr lang="en-US" sz="28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762000" lvl="1" indent="-3048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二级</a:t>
            </a:r>
            <a:endParaRPr lang="en-US" sz="24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1168400" lvl="2" indent="-2540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三级</a:t>
            </a:r>
            <a:endParaRPr lang="en-US" sz="20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1600200" lvl="3" indent="-2286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四级</a:t>
            </a:r>
            <a:endParaRPr lang="en-US" sz="18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2057400" lvl="4" indent="-2286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五级</a:t>
            </a:r>
            <a:endParaRPr lang="en-US" sz="18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5" name="AutoShape 5"/>
          <p:cNvSpPr/>
          <p:nvPr>
            <p:ph type="body" sz="quarter" idx="30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b"/>
          <a:lstStyle>
            <a:lvl1pPr algn="l">
              <a:lnSpc>
                <a:spcPct val="92000"/>
              </a:lnSpc>
              <a:defRPr sz="2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l">
              <a:lnSpc>
                <a:spcPct val="92000"/>
              </a:lnSpc>
            </a:pPr>
            <a:r>
              <a:rPr lang="en-US" sz="2400" b="1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单击此处编辑母版文本样式</a:t>
            </a:r>
            <a:endParaRPr lang="en-US" sz="2400" b="1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6" name="AutoShape 6"/>
          <p:cNvSpPr/>
          <p:nvPr>
            <p:ph type="body" sz="quarter" idx="3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t"/>
          <a:lstStyle>
            <a:lvl1pPr algn="l">
              <a:lnSpc>
                <a:spcPct val="92000"/>
              </a:lnSpc>
              <a:defRPr sz="2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marL="355600" indent="-3556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28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单击此处编辑母版文本样式</a:t>
            </a:r>
            <a:endParaRPr lang="en-US" sz="28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762000" lvl="1" indent="-3048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二级</a:t>
            </a:r>
            <a:endParaRPr lang="en-US" sz="24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1168400" lvl="2" indent="-2540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三级</a:t>
            </a:r>
            <a:endParaRPr lang="en-US" sz="20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1600200" lvl="3" indent="-2286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四级</a:t>
            </a:r>
            <a:endParaRPr lang="en-US" sz="18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2057400" lvl="4" indent="-2286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五级</a:t>
            </a:r>
            <a:endParaRPr lang="en-US" sz="18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7" name="AutoShape 7"/>
          <p:cNvSpPr/>
          <p:nvPr>
            <p:ph type="body" sz="quarter" idx="32" hasCustomPrompt="1"/>
          </p:nvPr>
        </p:nvSpPr>
        <p:spPr>
          <a:xfrm>
            <a:off x="838200" y="6356350"/>
            <a:ext cx="27432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l">
              <a:lnSpc>
                <a:spcPct val="100000"/>
              </a:lnSpc>
              <a:defRPr sz="1200" b="0" i="0" u="none" strike="noStrike" spc="0">
                <a:solidFill>
                  <a:srgbClr val="89898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2023/9/6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8" name="AutoShape 8"/>
          <p:cNvSpPr/>
          <p:nvPr>
            <p:ph type="body" sz="quarter" idx="33" hasCustomPrompt="1"/>
          </p:nvPr>
        </p:nvSpPr>
        <p:spPr>
          <a:xfrm>
            <a:off x="4038600" y="6356350"/>
            <a:ext cx="41148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/>
          <a:lstStyle>
            <a:lvl1pPr algn="ctr">
              <a:lnSpc>
                <a:spcPct val="100000"/>
              </a:lnSpc>
              <a:defRPr sz="1200" b="0" i="0" u="none" strike="noStrike" spc="0">
                <a:solidFill>
                  <a:srgbClr val="1F232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页脚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9" name="AutoShape 9"/>
          <p:cNvSpPr/>
          <p:nvPr>
            <p:ph type="body" sz="quarter" idx="34" hasCustomPrompt="1"/>
          </p:nvPr>
        </p:nvSpPr>
        <p:spPr>
          <a:xfrm>
            <a:off x="8610600" y="6356350"/>
            <a:ext cx="27432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r">
              <a:lnSpc>
                <a:spcPct val="100000"/>
              </a:lnSpc>
              <a:defRPr sz="1200" b="0" i="0" u="none" strike="noStrike" spc="0">
                <a:solidFill>
                  <a:srgbClr val="89898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‹#›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body" sz="quarter" idx="35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l">
              <a:lnSpc>
                <a:spcPct val="92000"/>
              </a:lnSpc>
              <a:defRPr sz="4400" b="0" i="0" u="none" strike="noStrike" spc="0">
                <a:solidFill>
                  <a:srgbClr val="000000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l">
              <a:lnSpc>
                <a:spcPct val="92000"/>
              </a:lnSpc>
            </a:pPr>
            <a:r>
              <a:rPr lang="en-US" sz="44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单击此处编辑母版标题样式</a:t>
            </a:r>
            <a:endParaRPr lang="en-US" sz="44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3" name="AutoShape 3"/>
          <p:cNvSpPr/>
          <p:nvPr>
            <p:ph type="body" sz="quarter" idx="36" hasCustomPrompt="1"/>
          </p:nvPr>
        </p:nvSpPr>
        <p:spPr>
          <a:xfrm>
            <a:off x="838200" y="6356350"/>
            <a:ext cx="27432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l">
              <a:lnSpc>
                <a:spcPct val="100000"/>
              </a:lnSpc>
              <a:defRPr sz="1200" b="0" i="0" u="none" strike="noStrike" spc="0">
                <a:solidFill>
                  <a:srgbClr val="89898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2023/9/6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4" name="AutoShape 4"/>
          <p:cNvSpPr/>
          <p:nvPr>
            <p:ph type="body" sz="quarter" idx="37" hasCustomPrompt="1"/>
          </p:nvPr>
        </p:nvSpPr>
        <p:spPr>
          <a:xfrm>
            <a:off x="4038600" y="6356350"/>
            <a:ext cx="41148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/>
          <a:lstStyle>
            <a:lvl1pPr algn="ctr">
              <a:lnSpc>
                <a:spcPct val="100000"/>
              </a:lnSpc>
              <a:defRPr sz="1200" b="0" i="0" u="none" strike="noStrike" spc="0">
                <a:solidFill>
                  <a:srgbClr val="1F232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页脚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5" name="AutoShape 5"/>
          <p:cNvSpPr/>
          <p:nvPr>
            <p:ph type="body" sz="quarter" idx="38" hasCustomPrompt="1"/>
          </p:nvPr>
        </p:nvSpPr>
        <p:spPr>
          <a:xfrm>
            <a:off x="8610600" y="6356350"/>
            <a:ext cx="27432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r">
              <a:lnSpc>
                <a:spcPct val="100000"/>
              </a:lnSpc>
              <a:defRPr sz="1200" b="0" i="0" u="none" strike="noStrike" spc="0">
                <a:solidFill>
                  <a:srgbClr val="89898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‹#›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body" sz="quarter" idx="39" hasCustomPrompt="1"/>
          </p:nvPr>
        </p:nvSpPr>
        <p:spPr>
          <a:xfrm>
            <a:off x="838200" y="6356350"/>
            <a:ext cx="27432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l">
              <a:lnSpc>
                <a:spcPct val="100000"/>
              </a:lnSpc>
              <a:defRPr sz="1200" b="0" i="0" u="none" strike="noStrike" spc="0">
                <a:solidFill>
                  <a:srgbClr val="89898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2023/9/6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3" name="AutoShape 3"/>
          <p:cNvSpPr/>
          <p:nvPr>
            <p:ph type="body" sz="quarter" idx="40" hasCustomPrompt="1"/>
          </p:nvPr>
        </p:nvSpPr>
        <p:spPr>
          <a:xfrm>
            <a:off x="4038600" y="6356350"/>
            <a:ext cx="41148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/>
          <a:lstStyle>
            <a:lvl1pPr algn="ctr">
              <a:lnSpc>
                <a:spcPct val="100000"/>
              </a:lnSpc>
              <a:defRPr sz="1200" b="0" i="0" u="none" strike="noStrike" spc="0">
                <a:solidFill>
                  <a:srgbClr val="1F232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页脚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4" name="AutoShape 4"/>
          <p:cNvSpPr/>
          <p:nvPr>
            <p:ph type="body" sz="quarter" idx="41" hasCustomPrompt="1"/>
          </p:nvPr>
        </p:nvSpPr>
        <p:spPr>
          <a:xfrm>
            <a:off x="8610600" y="6356350"/>
            <a:ext cx="27432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r">
              <a:lnSpc>
                <a:spcPct val="100000"/>
              </a:lnSpc>
              <a:defRPr sz="1200" b="0" i="0" u="none" strike="noStrike" spc="0">
                <a:solidFill>
                  <a:srgbClr val="89898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‹#›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body" sz="quarter" idx="42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b"/>
          <a:lstStyle>
            <a:lvl1pPr algn="l">
              <a:lnSpc>
                <a:spcPct val="92000"/>
              </a:lnSpc>
              <a:defRPr sz="3200" b="0" i="0" u="none" strike="noStrike" spc="0">
                <a:solidFill>
                  <a:srgbClr val="000000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l">
              <a:lnSpc>
                <a:spcPct val="92000"/>
              </a:lnSpc>
            </a:pPr>
            <a:r>
              <a:rPr lang="en-US" sz="32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单击此处编辑母版标题样式</a:t>
            </a:r>
            <a:endParaRPr lang="en-US" sz="32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3" name="AutoShape 3"/>
          <p:cNvSpPr/>
          <p:nvPr>
            <p:ph type="body" sz="quarter" idx="43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t"/>
          <a:lstStyle>
            <a:lvl1pPr algn="l">
              <a:lnSpc>
                <a:spcPct val="92000"/>
              </a:lnSpc>
              <a:defRPr sz="3200" b="0" i="0" u="none" strike="noStrike" spc="0">
                <a:solidFill>
                  <a:srgbClr val="000000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marL="406400" indent="-4064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32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单击此处编辑母版文本样式</a:t>
            </a:r>
            <a:endParaRPr lang="en-US" sz="32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812800" lvl="1" indent="-3556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28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二级</a:t>
            </a:r>
            <a:endParaRPr lang="en-US" sz="28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1219200" lvl="2" indent="-3048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三级</a:t>
            </a:r>
            <a:endParaRPr lang="en-US" sz="24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1625600" lvl="3" indent="-2540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四级</a:t>
            </a:r>
            <a:endParaRPr lang="en-US" sz="20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2082800" lvl="4" indent="-2540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五级</a:t>
            </a:r>
            <a:endParaRPr lang="en-US" sz="20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4" name="AutoShape 4"/>
          <p:cNvSpPr/>
          <p:nvPr>
            <p:ph type="body" sz="quarter" idx="44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t"/>
          <a:lstStyle>
            <a:lvl1pPr algn="l">
              <a:lnSpc>
                <a:spcPct val="92000"/>
              </a:lnSpc>
              <a:defRPr sz="1600" b="0" i="0" u="none" strike="noStrike" spc="0">
                <a:solidFill>
                  <a:srgbClr val="000000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l">
              <a:lnSpc>
                <a:spcPct val="92000"/>
              </a:lnSpc>
            </a:pPr>
            <a:r>
              <a:rPr lang="en-US" sz="16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单击此处编辑母版文本样式</a:t>
            </a:r>
            <a:endParaRPr lang="en-US" sz="16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5" name="AutoShape 5"/>
          <p:cNvSpPr/>
          <p:nvPr>
            <p:ph type="body" sz="quarter" idx="45" hasCustomPrompt="1"/>
          </p:nvPr>
        </p:nvSpPr>
        <p:spPr>
          <a:xfrm>
            <a:off x="838200" y="6356350"/>
            <a:ext cx="27432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l">
              <a:lnSpc>
                <a:spcPct val="100000"/>
              </a:lnSpc>
              <a:defRPr sz="1200" b="0" i="0" u="none" strike="noStrike" spc="0">
                <a:solidFill>
                  <a:srgbClr val="89898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2023/9/6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6" name="AutoShape 6"/>
          <p:cNvSpPr/>
          <p:nvPr>
            <p:ph type="body" sz="quarter" idx="46" hasCustomPrompt="1"/>
          </p:nvPr>
        </p:nvSpPr>
        <p:spPr>
          <a:xfrm>
            <a:off x="4038600" y="6356350"/>
            <a:ext cx="41148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/>
          <a:lstStyle>
            <a:lvl1pPr algn="ctr">
              <a:lnSpc>
                <a:spcPct val="100000"/>
              </a:lnSpc>
              <a:defRPr sz="1200" b="0" i="0" u="none" strike="noStrike" spc="0">
                <a:solidFill>
                  <a:srgbClr val="1F232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页脚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7" name="AutoShape 7"/>
          <p:cNvSpPr/>
          <p:nvPr>
            <p:ph type="body" sz="quarter" idx="47" hasCustomPrompt="1"/>
          </p:nvPr>
        </p:nvSpPr>
        <p:spPr>
          <a:xfrm>
            <a:off x="8610600" y="6356350"/>
            <a:ext cx="27432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r">
              <a:lnSpc>
                <a:spcPct val="100000"/>
              </a:lnSpc>
              <a:defRPr sz="1200" b="0" i="0" u="none" strike="noStrike" spc="0">
                <a:solidFill>
                  <a:srgbClr val="89898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‹#›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标题和内容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Shape 55"/>
          <p:cNvSpPr txBox="1"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Shape 56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Shape 57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Shape 58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body" sz="quarter" idx="48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b"/>
          <a:lstStyle>
            <a:lvl1pPr algn="l">
              <a:lnSpc>
                <a:spcPct val="92000"/>
              </a:lnSpc>
              <a:defRPr sz="3200" b="0" i="0" u="none" strike="noStrike" spc="0">
                <a:solidFill>
                  <a:srgbClr val="000000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l">
              <a:lnSpc>
                <a:spcPct val="92000"/>
              </a:lnSpc>
            </a:pPr>
            <a:r>
              <a:rPr lang="en-US" sz="32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单击此处编辑母版标题样式</a:t>
            </a:r>
            <a:endParaRPr lang="en-US" sz="32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3" name="AutoShape 3"/>
          <p:cNvSpPr/>
          <p:nvPr>
            <p:ph type="pic" sz="quarter" idx="49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3500" tIns="63500" rIns="63500" bIns="63500" anchor="ctr"/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algn="ctr"/>
          </a:p>
        </p:txBody>
      </p:sp>
      <p:sp>
        <p:nvSpPr>
          <p:cNvPr id="4" name="AutoShape 4"/>
          <p:cNvSpPr/>
          <p:nvPr>
            <p:ph type="body" sz="quarter" idx="50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t"/>
          <a:lstStyle>
            <a:lvl1pPr algn="l">
              <a:lnSpc>
                <a:spcPct val="92000"/>
              </a:lnSpc>
              <a:defRPr sz="1600" b="0" i="0" u="none" strike="noStrike" spc="0">
                <a:solidFill>
                  <a:srgbClr val="000000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l">
              <a:lnSpc>
                <a:spcPct val="92000"/>
              </a:lnSpc>
            </a:pPr>
            <a:r>
              <a:rPr lang="en-US" sz="16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单击此处编辑母版文本样式</a:t>
            </a:r>
            <a:endParaRPr lang="en-US" sz="16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5" name="AutoShape 5"/>
          <p:cNvSpPr/>
          <p:nvPr>
            <p:ph type="body" sz="quarter" idx="51" hasCustomPrompt="1"/>
          </p:nvPr>
        </p:nvSpPr>
        <p:spPr>
          <a:xfrm>
            <a:off x="838200" y="6356350"/>
            <a:ext cx="27432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l">
              <a:lnSpc>
                <a:spcPct val="100000"/>
              </a:lnSpc>
              <a:defRPr sz="1200" b="0" i="0" u="none" strike="noStrike" spc="0">
                <a:solidFill>
                  <a:srgbClr val="89898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2023/9/6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6" name="AutoShape 6"/>
          <p:cNvSpPr/>
          <p:nvPr>
            <p:ph type="body" sz="quarter" idx="52" hasCustomPrompt="1"/>
          </p:nvPr>
        </p:nvSpPr>
        <p:spPr>
          <a:xfrm>
            <a:off x="4038600" y="6356350"/>
            <a:ext cx="41148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/>
          <a:lstStyle>
            <a:lvl1pPr algn="ctr">
              <a:lnSpc>
                <a:spcPct val="100000"/>
              </a:lnSpc>
              <a:defRPr sz="1200" b="0" i="0" u="none" strike="noStrike" spc="0">
                <a:solidFill>
                  <a:srgbClr val="1F232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页脚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7" name="AutoShape 7"/>
          <p:cNvSpPr/>
          <p:nvPr>
            <p:ph type="body" sz="quarter" idx="53" hasCustomPrompt="1"/>
          </p:nvPr>
        </p:nvSpPr>
        <p:spPr>
          <a:xfrm>
            <a:off x="8610600" y="6356350"/>
            <a:ext cx="27432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r">
              <a:lnSpc>
                <a:spcPct val="100000"/>
              </a:lnSpc>
              <a:defRPr sz="1200" b="0" i="0" u="none" strike="noStrike" spc="0">
                <a:solidFill>
                  <a:srgbClr val="89898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‹#›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body" sz="quarter" idx="54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l">
              <a:lnSpc>
                <a:spcPct val="92000"/>
              </a:lnSpc>
              <a:defRPr sz="4400" b="0" i="0" u="none" strike="noStrike" spc="0">
                <a:solidFill>
                  <a:srgbClr val="000000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l">
              <a:lnSpc>
                <a:spcPct val="92000"/>
              </a:lnSpc>
            </a:pPr>
            <a:r>
              <a:rPr lang="en-US" sz="44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单击此处编辑母版标题样式</a:t>
            </a:r>
            <a:endParaRPr lang="en-US" sz="44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3" name="AutoShape 3"/>
          <p:cNvSpPr/>
          <p:nvPr>
            <p:ph type="body" sz="quarter" idx="5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eaVert" lIns="91440" tIns="45720" rIns="91440" bIns="45720" anchor="t"/>
          <a:lstStyle>
            <a:lvl1pPr algn="l">
              <a:lnSpc>
                <a:spcPct val="92000"/>
              </a:lnSpc>
              <a:defRPr sz="2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marL="355600" indent="-3556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28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单击此处编辑母版文本样式</a:t>
            </a:r>
            <a:endParaRPr lang="en-US" sz="28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762000" lvl="1" indent="-3048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二级</a:t>
            </a:r>
            <a:endParaRPr lang="en-US" sz="24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1168400" lvl="2" indent="-2540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三级</a:t>
            </a:r>
            <a:endParaRPr lang="en-US" sz="20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1600200" lvl="3" indent="-2286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四级</a:t>
            </a:r>
            <a:endParaRPr lang="en-US" sz="18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2057400" lvl="4" indent="-2286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五级</a:t>
            </a:r>
            <a:endParaRPr lang="en-US" sz="18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4" name="AutoShape 4"/>
          <p:cNvSpPr/>
          <p:nvPr>
            <p:ph type="body" sz="quarter" idx="56" hasCustomPrompt="1"/>
          </p:nvPr>
        </p:nvSpPr>
        <p:spPr>
          <a:xfrm>
            <a:off x="838200" y="6356350"/>
            <a:ext cx="27432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l">
              <a:lnSpc>
                <a:spcPct val="100000"/>
              </a:lnSpc>
              <a:defRPr sz="1200" b="0" i="0" u="none" strike="noStrike" spc="0">
                <a:solidFill>
                  <a:srgbClr val="89898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2023/9/6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5" name="AutoShape 5"/>
          <p:cNvSpPr/>
          <p:nvPr>
            <p:ph type="body" sz="quarter" idx="57" hasCustomPrompt="1"/>
          </p:nvPr>
        </p:nvSpPr>
        <p:spPr>
          <a:xfrm>
            <a:off x="4038600" y="6356350"/>
            <a:ext cx="41148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/>
          <a:lstStyle>
            <a:lvl1pPr algn="ctr">
              <a:lnSpc>
                <a:spcPct val="100000"/>
              </a:lnSpc>
              <a:defRPr sz="1200" b="0" i="0" u="none" strike="noStrike" spc="0">
                <a:solidFill>
                  <a:srgbClr val="1F232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页脚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6" name="AutoShape 6"/>
          <p:cNvSpPr/>
          <p:nvPr>
            <p:ph type="body" sz="quarter" idx="58" hasCustomPrompt="1"/>
          </p:nvPr>
        </p:nvSpPr>
        <p:spPr>
          <a:xfrm>
            <a:off x="8610600" y="6356350"/>
            <a:ext cx="27432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r">
              <a:lnSpc>
                <a:spcPct val="100000"/>
              </a:lnSpc>
              <a:defRPr sz="1200" b="0" i="0" u="none" strike="noStrike" spc="0">
                <a:solidFill>
                  <a:srgbClr val="89898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‹#›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body" sz="quarter" idx="59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eaVert" lIns="91440" tIns="45720" rIns="91440" bIns="45720" anchor="ctr"/>
          <a:lstStyle>
            <a:lvl1pPr algn="l">
              <a:lnSpc>
                <a:spcPct val="92000"/>
              </a:lnSpc>
              <a:defRPr sz="4400" b="0" i="0" u="none" strike="noStrike" spc="0">
                <a:solidFill>
                  <a:srgbClr val="000000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l">
              <a:lnSpc>
                <a:spcPct val="92000"/>
              </a:lnSpc>
            </a:pPr>
            <a:r>
              <a:rPr lang="en-US" sz="44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单击此处编辑母版标题样式</a:t>
            </a:r>
            <a:endParaRPr lang="en-US" sz="44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3" name="AutoShape 3"/>
          <p:cNvSpPr/>
          <p:nvPr>
            <p:ph type="body" sz="quarter" idx="60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eaVert" lIns="91440" tIns="45720" rIns="91440" bIns="45720" anchor="t"/>
          <a:lstStyle>
            <a:lvl1pPr algn="l">
              <a:lnSpc>
                <a:spcPct val="92000"/>
              </a:lnSpc>
              <a:defRPr sz="2800" b="0" i="0" u="none" strike="noStrike" spc="0">
                <a:solidFill>
                  <a:srgbClr val="000000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marL="355600" indent="-3556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28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单击此处编辑母版文本样式</a:t>
            </a:r>
            <a:endParaRPr lang="en-US" sz="28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762000" lvl="1" indent="-3048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24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二级</a:t>
            </a:r>
            <a:endParaRPr lang="en-US" sz="24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1168400" lvl="2" indent="-2540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20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三级</a:t>
            </a:r>
            <a:endParaRPr lang="en-US" sz="20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1600200" lvl="3" indent="-2286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四级</a:t>
            </a:r>
            <a:endParaRPr lang="en-US" sz="18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  <a:p>
            <a:pPr marL="2057400" lvl="4" indent="-228600" algn="l">
              <a:lnSpc>
                <a:spcPct val="92000"/>
              </a:lnSpc>
              <a:buClr>
                <a:srgbClr val="000000"/>
              </a:buClr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五级</a:t>
            </a:r>
            <a:endParaRPr lang="en-US" sz="1800" b="0" i="0" u="none" strike="noStrike">
              <a:solidFill>
                <a:srgbClr val="000000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4" name="AutoShape 4"/>
          <p:cNvSpPr/>
          <p:nvPr>
            <p:ph type="body" sz="quarter" idx="61" hasCustomPrompt="1"/>
          </p:nvPr>
        </p:nvSpPr>
        <p:spPr>
          <a:xfrm>
            <a:off x="838200" y="6356350"/>
            <a:ext cx="27432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l">
              <a:lnSpc>
                <a:spcPct val="100000"/>
              </a:lnSpc>
              <a:defRPr sz="1200" b="0" i="0" u="none" strike="noStrike" spc="0">
                <a:solidFill>
                  <a:srgbClr val="89898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2023/9/6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5" name="AutoShape 5"/>
          <p:cNvSpPr/>
          <p:nvPr>
            <p:ph type="body" sz="quarter" idx="62" hasCustomPrompt="1"/>
          </p:nvPr>
        </p:nvSpPr>
        <p:spPr>
          <a:xfrm>
            <a:off x="4038600" y="6356350"/>
            <a:ext cx="41148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/>
          <a:lstStyle>
            <a:lvl1pPr algn="ctr">
              <a:lnSpc>
                <a:spcPct val="100000"/>
              </a:lnSpc>
              <a:defRPr sz="1200" b="0" i="0" u="none" strike="noStrike" spc="0">
                <a:solidFill>
                  <a:srgbClr val="1F232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页脚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  <p:sp>
        <p:nvSpPr>
          <p:cNvPr id="6" name="AutoShape 6"/>
          <p:cNvSpPr/>
          <p:nvPr>
            <p:ph type="body" sz="quarter" idx="63" hasCustomPrompt="1"/>
          </p:nvPr>
        </p:nvSpPr>
        <p:spPr>
          <a:xfrm>
            <a:off x="8610600" y="6356350"/>
            <a:ext cx="2743200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/>
          <a:lstStyle>
            <a:lvl1pPr algn="r">
              <a:lnSpc>
                <a:spcPct val="100000"/>
              </a:lnSpc>
              <a:defRPr sz="1200" b="0" i="0" u="none" strike="noStrike" spc="0">
                <a:solidFill>
                  <a:srgbClr val="898989">
                    <a:alpha val="100000"/>
                  </a:srgbClr>
                </a:solidFill>
                <a:latin typeface="Noto Sans SC" panose="020B0200000000000000" charset="-122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898989"/>
                </a:solidFill>
                <a:latin typeface="Noto Sans SC" panose="020B0200000000000000" charset="-122"/>
                <a:ea typeface="Noto Sans SC" panose="020B0200000000000000" charset="-122"/>
                <a:cs typeface="Noto Sans SC" panose="020B0200000000000000" charset="-122"/>
                <a:sym typeface="Noto Sans SC" panose="020B0200000000000000" charset="-122"/>
              </a:rPr>
              <a:t>‹#›</a:t>
            </a:r>
            <a:endParaRPr lang="en-US" sz="1200" b="0" i="0" u="none" strike="noStrike">
              <a:solidFill>
                <a:srgbClr val="898989"/>
              </a:solidFill>
              <a:latin typeface="Noto Sans SC" panose="020B0200000000000000" charset="-122"/>
              <a:ea typeface="Noto Sans SC" panose="020B0200000000000000" charset="-122"/>
              <a:cs typeface="Noto Sans SC" panose="020B0200000000000000" charset="-122"/>
              <a:sym typeface="Noto Sans SC" panose="020B0200000000000000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节标题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 panose="020B060402020202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Shape 60"/>
          <p:cNvSpPr txBox="1"/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Shape 61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Shape 62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Shape 63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两栏内容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Shape 10"/>
          <p:cNvSpPr txBox="1"/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Shape 11"/>
          <p:cNvSpPr txBox="1"/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Shape 12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Shape 13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Shape 14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比较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Shape 36"/>
          <p:cNvSpPr txBox="1"/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39" name="Shape 37"/>
          <p:cNvSpPr txBox="1"/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Shape 38"/>
          <p:cNvSpPr txBox="1"/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41" name="Shape 39"/>
          <p:cNvSpPr txBox="1"/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Shape 40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Shape 41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Shape 42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仅标题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Shape 21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Shape 22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Shape 23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空白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Shape 7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Shape 8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内容与标题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Shape 44"/>
          <p:cNvSpPr txBox="1"/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Shape 45"/>
          <p:cNvSpPr txBox="1"/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Shape 46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Shape 47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Shape 48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图片与标题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Shape 25"/>
          <p:cNvSpPr/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/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Shape 27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Shape 28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Shape 29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 panose="020B0604020202020204"/>
              <a:buNone/>
              <a:defRPr sz="3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Shape 2"/>
          <p:cNvSpPr txBox="1"/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Shape 3"/>
          <p:cNvSpPr txBox="1"/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" name="Shape 4"/>
          <p:cNvSpPr txBox="1"/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" name="Shape 5"/>
          <p:cNvSpPr txBox="1"/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629" y="0"/>
            <a:ext cx="12191254" cy="6858000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id="3" name="AutoShape 3"/>
          <p:cNvSpPr/>
          <p:nvPr/>
        </p:nvSpPr>
        <p:spPr>
          <a:xfrm>
            <a:off x="746429" y="64122"/>
            <a:ext cx="1914884" cy="1791974"/>
          </a:xfrm>
          <a:prstGeom prst="ellipse">
            <a:avLst/>
          </a:prstGeom>
          <a:solidFill>
            <a:srgbClr val="840054">
              <a:alpha val="100000"/>
            </a:srgbClr>
          </a:solidFill>
          <a:ln w="12700" cap="flat">
            <a:noFill/>
            <a:prstDash val="solid"/>
          </a:ln>
        </p:spPr>
        <p:txBody>
          <a:bodyPr lIns="91440" tIns="45720" rIns="91440" bIns="45720" rtlCol="0" anchor="ctr"/>
          <a:lstStyle/>
          <a:p>
            <a:pPr algn="ctr">
              <a:defRPr/>
            </a:pPr>
          </a:p>
        </p:txBody>
      </p:sp>
      <p:sp>
        <p:nvSpPr>
          <p:cNvPr id="4" name="AutoShape 4"/>
          <p:cNvSpPr/>
          <p:nvPr/>
        </p:nvSpPr>
        <p:spPr>
          <a:xfrm>
            <a:off x="2429301" y="38159"/>
            <a:ext cx="1760561" cy="1760561"/>
          </a:xfrm>
          <a:prstGeom prst="ellipse">
            <a:avLst/>
          </a:prstGeom>
          <a:solidFill>
            <a:srgbClr val="92005B">
              <a:alpha val="100000"/>
            </a:srgbClr>
          </a:solidFill>
          <a:ln w="12700" cap="flat">
            <a:noFill/>
            <a:prstDash val="solid"/>
          </a:ln>
        </p:spPr>
        <p:txBody>
          <a:bodyPr lIns="91440" tIns="45720" rIns="91440" bIns="45720" rtlCol="0" anchor="ctr"/>
          <a:lstStyle/>
          <a:p>
            <a:pPr algn="ctr">
              <a:defRPr/>
            </a:pPr>
          </a:p>
        </p:txBody>
      </p:sp>
      <p:sp>
        <p:nvSpPr>
          <p:cNvPr id="5" name="AutoShape 5"/>
          <p:cNvSpPr/>
          <p:nvPr/>
        </p:nvSpPr>
        <p:spPr>
          <a:xfrm>
            <a:off x="8830101" y="5229713"/>
            <a:ext cx="2729553" cy="119838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>
            <a:noFill/>
            <a:prstDash val="solid"/>
          </a:ln>
        </p:spPr>
        <p:txBody>
          <a:bodyPr lIns="91440" tIns="45720" rIns="91440" bIns="45720" rtlCol="0" anchor="ctr"/>
          <a:lstStyle/>
          <a:p>
            <a:pPr algn="ctr">
              <a:defRPr/>
            </a:p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t="5277" b="34321"/>
          <a:stretch>
            <a:fillRect/>
          </a:stretch>
        </p:blipFill>
        <p:spPr>
          <a:xfrm>
            <a:off x="253060" y="5934973"/>
            <a:ext cx="2176241" cy="776377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id="7" name="AutoShape 7"/>
          <p:cNvSpPr/>
          <p:nvPr/>
        </p:nvSpPr>
        <p:spPr>
          <a:xfrm>
            <a:off x="967127" y="1060560"/>
            <a:ext cx="10192596" cy="282586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91440" tIns="45720" rIns="91440" bIns="45720" rtlCol="0" anchor="t">
            <a:noAutofit/>
          </a:bodyPr>
          <a:lstStyle/>
          <a:p>
            <a:pPr indent="0" algn="ctr">
              <a:lnSpc>
                <a:spcPct val="117000"/>
              </a:lnSpc>
            </a:pPr>
            <a:r>
              <a:rPr lang="en-US" sz="7200" b="0" i="0" u="none" strike="noStrike">
                <a:solidFill>
                  <a:srgbClr val="FFFFFF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Noto Sans SC" panose="020B0200000000000000" charset="-122"/>
              </a:rPr>
              <a:t>QMIX</a:t>
            </a:r>
            <a:endParaRPr lang="en-US" sz="7200" b="0" i="0" u="none" strike="noStrike">
              <a:solidFill>
                <a:srgbClr val="FFFFFF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Noto Sans SC" panose="020B0200000000000000" charset="-122"/>
            </a:endParaRPr>
          </a:p>
          <a:p>
            <a:pPr indent="0" algn="ctr">
              <a:lnSpc>
                <a:spcPct val="117000"/>
              </a:lnSpc>
            </a:pPr>
            <a:r>
              <a:rPr lang="en-US" sz="4000" b="0" i="0" u="none" strike="noStrike">
                <a:solidFill>
                  <a:srgbClr val="FFFFFF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Noto Sans SC" panose="020B0200000000000000" charset="-122"/>
              </a:rPr>
              <a:t>Monotonic Value Function Factorisation for Deep Multi - Agent Reinforcement Learning</a:t>
            </a:r>
            <a:endParaRPr lang="en-US" sz="4000" b="0" i="0" u="none" strike="noStrike">
              <a:solidFill>
                <a:srgbClr val="FFFFFF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Noto Sans SC" panose="020B0200000000000000" charset="-122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543838" y="5229710"/>
            <a:ext cx="10884103" cy="563418"/>
          </a:xfrm>
          <a:prstGeom prst="rect">
            <a:avLst/>
          </a:prstGeom>
          <a:noFill/>
          <a:ln w="12700">
            <a:noFill/>
            <a:prstDash val="soli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0" tIns="0" rIns="0" bIns="0" rtlCol="0" anchor="t"/>
          <a:lstStyle/>
          <a:p>
            <a:pPr indent="0" algn="ctr">
              <a:lnSpc>
                <a:spcPct val="117000"/>
              </a:lnSpc>
              <a:defRPr/>
            </a:pPr>
            <a:r>
              <a:rPr lang="en-US" sz="2800" b="1" i="0" u="none" strike="noStrike">
                <a:solidFill>
                  <a:srgbClr val="89306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Noto Sans SC" panose="020B0200000000000000" charset="-122"/>
              </a:rPr>
              <a:t>陈宏炜</a:t>
            </a:r>
            <a:r>
              <a:rPr lang="en-US" altLang="zh-CN" sz="2800" b="1" i="0" u="none" strike="noStrike">
                <a:solidFill>
                  <a:srgbClr val="89306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Noto Sans SC" panose="020B0200000000000000" charset="-122"/>
              </a:rPr>
              <a:t> </a:t>
            </a:r>
            <a:r>
              <a:rPr lang="zh-CN" altLang="en-US" sz="2800" b="1" i="0" u="none" strike="noStrike">
                <a:solidFill>
                  <a:srgbClr val="89306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Noto Sans SC" panose="020B0200000000000000" charset="-122"/>
              </a:rPr>
              <a:t>郑皓文</a:t>
            </a:r>
            <a:r>
              <a:rPr lang="en-US" sz="2800" b="1" i="0" u="none" strike="noStrike">
                <a:solidFill>
                  <a:srgbClr val="89306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Noto Sans SC" panose="020B0200000000000000" charset="-122"/>
              </a:rPr>
              <a:t> 张涛 张禹豪 </a:t>
            </a:r>
            <a:r>
              <a:rPr lang="zh-CN" altLang="en-US" sz="2800" b="1" i="0" u="none" strike="noStrike">
                <a:solidFill>
                  <a:srgbClr val="89306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Noto Sans SC" panose="020B0200000000000000" charset="-122"/>
              </a:rPr>
              <a:t>张恒硕</a:t>
            </a:r>
            <a:endParaRPr lang="en-US" sz="11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3401695" y="5793740"/>
            <a:ext cx="5387975" cy="826770"/>
          </a:xfrm>
          <a:prstGeom prst="roundRect">
            <a:avLst/>
          </a:prstGeom>
          <a:solidFill>
            <a:srgbClr val="ED2D93">
              <a:alpha val="100000"/>
            </a:srgbClr>
          </a:solidFill>
          <a:ln w="25400" cap="flat" cmpd="sng" algn="ctr">
            <a:solidFill>
              <a:srgbClr val="990864">
                <a:alpha val="100000"/>
              </a:srgb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FFFFFF"/>
                </a:solidFill>
              </a:rPr>
              <a:t>Rashid T, Samvelyan M, De Witt C S, et al. Monotonic value function factorisation for deep multi-agent reinforcement learning[J]. Journal of Machine Learning Research, 2020, 21(178): 1-51.</a:t>
            </a: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1084016"/>
          </a:xfrm>
          <a:prstGeom prst="rect">
            <a:avLst/>
          </a:prstGeom>
          <a:ln w="12700">
            <a:noFill/>
            <a:prstDash val="solid"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6" y="6494538"/>
            <a:ext cx="12191254" cy="369043"/>
          </a:xfrm>
          <a:prstGeom prst="rect">
            <a:avLst/>
          </a:prstGeom>
          <a:ln w="12700">
            <a:noFill/>
            <a:prstDash val="solid"/>
          </a:ln>
        </p:spPr>
      </p:pic>
      <p:grpSp>
        <p:nvGrpSpPr>
          <p:cNvPr id="5" name="Group 5"/>
          <p:cNvGrpSpPr/>
          <p:nvPr/>
        </p:nvGrpSpPr>
        <p:grpSpPr>
          <a:xfrm>
            <a:off x="-34122" y="1844115"/>
            <a:ext cx="12245730" cy="2810952"/>
            <a:chOff x="-34122" y="1844115"/>
            <a:chExt cx="12245730" cy="2810952"/>
          </a:xfrm>
        </p:grpSpPr>
        <p:sp>
          <p:nvSpPr>
            <p:cNvPr id="6" name="AutoShape 6"/>
            <p:cNvSpPr/>
            <p:nvPr/>
          </p:nvSpPr>
          <p:spPr>
            <a:xfrm>
              <a:off x="-12700" y="1844115"/>
              <a:ext cx="12177487" cy="2810952"/>
            </a:xfrm>
            <a:prstGeom prst="roundRect">
              <a:avLst>
                <a:gd name="adj" fmla="val 0"/>
              </a:avLst>
            </a:prstGeom>
            <a:solidFill>
              <a:srgbClr val="73004D">
                <a:alpha val="65098"/>
              </a:srgbClr>
            </a:solidFill>
            <a:ln w="12700" cap="flat">
              <a:noFill/>
              <a:prstDash val="solid"/>
            </a:ln>
          </p:spPr>
          <p:txBody>
            <a:bodyPr lIns="91440" tIns="45720" rIns="91440" bIns="45720" rtlCol="0" anchor="ctr"/>
            <a:lstStyle/>
            <a:p>
              <a:pPr algn="ctr">
                <a:defRPr/>
              </a:pPr>
            </a:p>
          </p:txBody>
        </p:sp>
        <p:cxnSp>
          <p:nvCxnSpPr>
            <p:cNvPr id="7" name="Connector 7"/>
            <p:cNvCxnSpPr/>
            <p:nvPr/>
          </p:nvCxnSpPr>
          <p:spPr>
            <a:xfrm>
              <a:off x="-34122" y="2092005"/>
              <a:ext cx="12211608" cy="0"/>
            </a:xfrm>
            <a:prstGeom prst="line">
              <a:avLst/>
            </a:prstGeom>
            <a:noFill/>
            <a:ln w="25400" cap="flat">
              <a:solidFill>
                <a:srgbClr val="FFFFFF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" name="Connector 8"/>
            <p:cNvCxnSpPr/>
            <p:nvPr/>
          </p:nvCxnSpPr>
          <p:spPr>
            <a:xfrm>
              <a:off x="0" y="4414824"/>
              <a:ext cx="12211608" cy="0"/>
            </a:xfrm>
            <a:prstGeom prst="line">
              <a:avLst/>
            </a:prstGeom>
            <a:noFill/>
            <a:ln w="25400" cap="flat">
              <a:solidFill>
                <a:srgbClr val="FFFFFF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9" name="AutoShape 9"/>
          <p:cNvSpPr/>
          <p:nvPr/>
        </p:nvSpPr>
        <p:spPr>
          <a:xfrm>
            <a:off x="3495040" y="2726055"/>
            <a:ext cx="6558797" cy="10541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91440" tIns="45720" rIns="91440" bIns="45720" rtlCol="0" anchor="t">
            <a:noAutofit/>
          </a:bodyPr>
          <a:lstStyle/>
          <a:p>
            <a:pPr indent="0" algn="l">
              <a:lnSpc>
                <a:spcPct val="117000"/>
              </a:lnSpc>
              <a:defRPr/>
            </a:pPr>
            <a:r>
              <a:rPr lang="en-US" altLang="zh-CN" sz="5400">
                <a:solidFill>
                  <a:srgbClr val="FFFFFF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Experiment</a:t>
            </a:r>
            <a:r>
              <a:rPr lang="en-US" altLang="zh-CN" sz="540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Arial" panose="020B0604020202020204" pitchFamily="34" charset="0"/>
              </a:rPr>
              <a:t> 实验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647065" y="2030095"/>
            <a:ext cx="2183765" cy="22161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/>
          <a:lstStyle/>
          <a:p>
            <a:pPr indent="0" algn="l">
              <a:lnSpc>
                <a:spcPct val="100000"/>
              </a:lnSpc>
              <a:defRPr/>
            </a:pPr>
            <a:r>
              <a:rPr lang="en-US" sz="13800">
                <a:solidFill>
                  <a:srgbClr val="751D5B"/>
                </a:solidFill>
                <a:latin typeface="楷体" panose="02010609060101010101" charset="-122"/>
                <a:ea typeface="楷体" panose="02010609060101010101" charset="-122"/>
              </a:rPr>
              <a:t>叁</a:t>
            </a:r>
            <a:endParaRPr 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1084016"/>
          </a:xfrm>
          <a:prstGeom prst="rect">
            <a:avLst/>
          </a:prstGeom>
          <a:ln w="12700">
            <a:noFill/>
            <a:prstDash val="solid"/>
          </a:ln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6" y="6494538"/>
            <a:ext cx="12191254" cy="369043"/>
          </a:xfrm>
          <a:prstGeom prst="rect">
            <a:avLst/>
          </a:prstGeom>
          <a:ln w="12700">
            <a:noFill/>
            <a:prstDash val="solid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50850" y="1157605"/>
                <a:ext cx="11288395" cy="201422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任务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Arial" panose="020B0604020202020204" pitchFamily="34" charset="0"/>
                  </a:rPr>
                  <a:t>场景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：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r>
                  <a:rPr lang="zh-CN" altLang="en-US" b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同质单位：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3Marines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（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3m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）、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5Marines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（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5m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）、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8Marines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（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8m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），测试</a:t>
                </a:r>
                <a:r>
                  <a:rPr lang="zh-CN" altLang="en-US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基础协同能力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（如集火）。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r>
                  <a:rPr lang="zh-CN" altLang="en-US" b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异质单位：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2Stalkers &amp; 3Zealots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（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2s3z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）、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3Stalkers &amp; 5Zealots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（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3s5z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）、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1Colossus &amp; 3Stalkers &amp; 5Zealots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（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1c3s5z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），测试</a:t>
                </a:r>
                <a:r>
                  <a:rPr lang="zh-CN" altLang="en-US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单位分工与克制关系利用能力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。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环境设置：敌方为中等难度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AI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，智能体部分可观测（受视野范围限制），奖励基于总伤害与击杀数，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episode</m:t>
                    </m:r>
                  </m:oMath>
                </a14:m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最大时长根据场景调整。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两阶段博弈实验：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简化场景：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Agent1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先选择进入状态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2A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或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2B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（对应不同奖励矩阵），随后两智能体联合选择动作，测试对</a:t>
                </a:r>
                <a:r>
                  <a:rPr lang="zh-CN" altLang="en-US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非线性价值函数的表示能力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。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50" y="1157605"/>
                <a:ext cx="11288395" cy="2014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7"/>
          <p:cNvSpPr/>
          <p:nvPr/>
        </p:nvSpPr>
        <p:spPr>
          <a:xfrm>
            <a:off x="450850" y="1157605"/>
            <a:ext cx="11288395" cy="2014220"/>
          </a:xfrm>
          <a:prstGeom prst="rect">
            <a:avLst/>
          </a:prstGeom>
          <a:noFill/>
          <a:ln w="25400" cap="flat">
            <a:solidFill>
              <a:srgbClr val="751D5B">
                <a:alpha val="79000"/>
              </a:srgbClr>
            </a:solidFill>
            <a:prstDash val="solid"/>
          </a:ln>
        </p:spPr>
        <p:txBody>
          <a:bodyPr lIns="91440" tIns="45720" rIns="91440" bIns="45720" rtlCol="0" anchor="ctr"/>
          <a:p>
            <a:pPr algn="ctr">
              <a:defRPr/>
            </a:pPr>
          </a:p>
        </p:txBody>
      </p:sp>
      <p:sp>
        <p:nvSpPr>
          <p:cNvPr id="3" name="文本框 2"/>
          <p:cNvSpPr txBox="1"/>
          <p:nvPr/>
        </p:nvSpPr>
        <p:spPr>
          <a:xfrm>
            <a:off x="409677" y="228387"/>
            <a:ext cx="2782030" cy="46891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3.1 </a:t>
            </a:r>
            <a:r>
              <a:rPr lang="zh-CN" altLang="en-US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实验环境</a:t>
            </a:r>
            <a:r>
              <a:rPr lang="en-US" altLang="zh-CN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lang="zh-CN" altLang="en-US" sz="24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975" y="3473797"/>
            <a:ext cx="4778274" cy="2687779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9" name="文本框 8"/>
          <p:cNvSpPr txBox="1"/>
          <p:nvPr/>
        </p:nvSpPr>
        <p:spPr>
          <a:xfrm>
            <a:off x="450850" y="4796790"/>
            <a:ext cx="5988050" cy="13646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在《星际争霸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II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》的微操任务场景中，每个智能体（各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操纵单位）通过自身的智能体网络，根据自身观察到的战场信息（如周围敌方单位、友方单位情况等）和上一步执行的动作，计算出相应的</a:t>
            </a:r>
            <a:r>
              <a:rPr lang="zh-CN" altLang="en-US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行为值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，输入到混合网络中。在战斗场景中，超网络根据整个战场所有单位的位置、生命值、护盾值等全局状态信息，为混合网络生成权重和偏差，使混合网络能根据当前战场全局态势，合理地组合各个智能体</a:t>
            </a:r>
            <a:r>
              <a:rPr lang="en-US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" name="AutoShape 7"/>
          <p:cNvSpPr/>
          <p:nvPr/>
        </p:nvSpPr>
        <p:spPr>
          <a:xfrm>
            <a:off x="450850" y="4796790"/>
            <a:ext cx="5988050" cy="1364615"/>
          </a:xfrm>
          <a:prstGeom prst="rect">
            <a:avLst/>
          </a:prstGeom>
          <a:noFill/>
          <a:ln w="25400" cap="flat">
            <a:solidFill>
              <a:srgbClr val="751D5B">
                <a:alpha val="79000"/>
              </a:srgbClr>
            </a:solidFill>
            <a:prstDash val="solid"/>
          </a:ln>
        </p:spPr>
        <p:txBody>
          <a:bodyPr lIns="91440" tIns="45720" rIns="91440" bIns="45720" rtlCol="0" anchor="ctr"/>
          <a:p>
            <a:pPr algn="ctr">
              <a:defRPr/>
            </a:pPr>
          </a:p>
        </p:txBody>
      </p:sp>
      <p:pic>
        <p:nvPicPr>
          <p:cNvPr id="12" name="图片 11" descr="post_object_image_698550958"/>
          <p:cNvPicPr>
            <a:picLocks noChangeAspect="1"/>
          </p:cNvPicPr>
          <p:nvPr/>
        </p:nvPicPr>
        <p:blipFill>
          <a:blip r:embed="rId5"/>
          <a:srcRect l="3426" t="6315" r="50781" b="9270"/>
          <a:stretch>
            <a:fillRect/>
          </a:stretch>
        </p:blipFill>
        <p:spPr>
          <a:xfrm>
            <a:off x="450556" y="3454216"/>
            <a:ext cx="2023878" cy="1141762"/>
          </a:xfrm>
          <a:prstGeom prst="rect">
            <a:avLst/>
          </a:prstGeom>
        </p:spPr>
      </p:pic>
      <p:pic>
        <p:nvPicPr>
          <p:cNvPr id="13" name="图片 12" descr="post_object_image_698550958"/>
          <p:cNvPicPr>
            <a:picLocks noChangeAspect="1"/>
          </p:cNvPicPr>
          <p:nvPr/>
        </p:nvPicPr>
        <p:blipFill>
          <a:blip r:embed="rId5"/>
          <a:srcRect l="51789" t="8360" r="4030" b="3951"/>
          <a:stretch>
            <a:fillRect/>
          </a:stretch>
        </p:blipFill>
        <p:spPr>
          <a:xfrm>
            <a:off x="4486075" y="3432069"/>
            <a:ext cx="1952629" cy="1186047"/>
          </a:xfrm>
          <a:prstGeom prst="rect">
            <a:avLst/>
          </a:prstGeom>
        </p:spPr>
      </p:pic>
      <p:sp>
        <p:nvSpPr>
          <p:cNvPr id="14" name="左箭头 13"/>
          <p:cNvSpPr/>
          <p:nvPr userDrawn="1"/>
        </p:nvSpPr>
        <p:spPr>
          <a:xfrm>
            <a:off x="2554361" y="3565548"/>
            <a:ext cx="792637" cy="302805"/>
          </a:xfrm>
          <a:prstGeom prst="leftArrow">
            <a:avLst/>
          </a:prstGeom>
          <a:solidFill>
            <a:srgbClr val="840054">
              <a:alpha val="100000"/>
            </a:srgbClr>
          </a:solidFill>
          <a:ln w="25400" cap="flat" cmpd="sng" algn="ctr">
            <a:solidFill>
              <a:srgbClr val="7030A0">
                <a:alpha val="100000"/>
              </a:srgb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左箭头 14"/>
          <p:cNvSpPr/>
          <p:nvPr userDrawn="1"/>
        </p:nvSpPr>
        <p:spPr>
          <a:xfrm rot="10800000">
            <a:off x="3598682" y="4128944"/>
            <a:ext cx="792637" cy="302805"/>
          </a:xfrm>
          <a:prstGeom prst="leftArrow">
            <a:avLst/>
          </a:prstGeom>
          <a:solidFill>
            <a:srgbClr val="840054">
              <a:alpha val="100000"/>
            </a:srgbClr>
          </a:solidFill>
          <a:ln w="25400" cap="flat" cmpd="sng" algn="ctr">
            <a:solidFill>
              <a:srgbClr val="7030A0">
                <a:alpha val="100000"/>
              </a:srgb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346975" y="3559736"/>
            <a:ext cx="525456" cy="30861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/>
              <a:t>5m</a:t>
            </a:r>
            <a:endParaRPr lang="zh-CN" altLang="en-US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019767" y="4123132"/>
            <a:ext cx="578892" cy="30861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/>
              <a:t>2s3z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1084016"/>
          </a:xfrm>
          <a:prstGeom prst="rect">
            <a:avLst/>
          </a:prstGeom>
          <a:ln w="12700">
            <a:noFill/>
            <a:prstDash val="solid"/>
          </a:ln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6" y="6494538"/>
            <a:ext cx="12191254" cy="369043"/>
          </a:xfrm>
          <a:prstGeom prst="rect">
            <a:avLst/>
          </a:prstGeom>
          <a:ln w="12700">
            <a:noFill/>
            <a:prstDash val="solid"/>
          </a:ln>
        </p:spPr>
      </p:pic>
      <p:pic>
        <p:nvPicPr>
          <p:cNvPr id="10" name="图片 9" descr="post_object_image_298684913"/>
          <p:cNvPicPr>
            <a:picLocks noChangeAspect="1"/>
          </p:cNvPicPr>
          <p:nvPr/>
        </p:nvPicPr>
        <p:blipFill>
          <a:blip r:embed="rId3"/>
          <a:srcRect b="10457"/>
          <a:stretch>
            <a:fillRect/>
          </a:stretch>
        </p:blipFill>
        <p:spPr>
          <a:xfrm>
            <a:off x="189442" y="2298736"/>
            <a:ext cx="6148357" cy="3431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9677" y="228387"/>
            <a:ext cx="2782030" cy="46891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3.2 </a:t>
            </a:r>
            <a:r>
              <a:rPr lang="zh-CN" altLang="en-US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对比实验</a:t>
            </a:r>
            <a:endParaRPr lang="zh-CN" altLang="en-US" sz="24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436" y="1413539"/>
            <a:ext cx="5348392" cy="54278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IQL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（独立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学习）：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智能体独立学习，无协作建模。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VDN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（值分解网络）：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线性求和个体价值函数，无全局状态利用。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337799" y="3248920"/>
            <a:ext cx="5546943" cy="115497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IQL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全面失败：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非平稳环境导致训练崩溃，无法建模智能体间交互。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VDN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在同质场景有效，异质场景受限：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线性分解足以捕捉简单协同（集火），但无法建模复杂关系（如克制关系）。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QMIX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全面领先：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在异质场景中胜率</a:t>
            </a:r>
            <a:r>
              <a:rPr lang="zh-CN" altLang="en-US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远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超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VDN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，证明非线性混合与全局状态利用的关键作用。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/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6337824" y="932415"/>
          <a:ext cx="5547360" cy="2244725"/>
        </p:xfrm>
        <a:graphic>
          <a:graphicData uri="http://schemas.openxmlformats.org/drawingml/2006/table">
            <a:tbl>
              <a:tblPr/>
              <a:tblGrid>
                <a:gridCol w="792480"/>
                <a:gridCol w="792480"/>
                <a:gridCol w="792480"/>
                <a:gridCol w="792480"/>
                <a:gridCol w="792480"/>
                <a:gridCol w="792480"/>
                <a:gridCol w="792480"/>
              </a:tblGrid>
              <a:tr h="58229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sz="900">
                          <a:solidFill>
                            <a:srgbClr val="000000"/>
                          </a:solidFill>
                        </a:rPr>
                        <a:t>方法</a:t>
                      </a:r>
                      <a:endParaRPr lang="zh-CN" altLang="en-US" sz="900"/>
                    </a:p>
                  </a:txBody>
                  <a:tcPr marL="228600" marR="228600" marT="152400" marB="152400">
                    <a:lnL>
                      <a:noFill/>
                    </a:lnL>
                    <a:lnR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3m</a:t>
                      </a:r>
                      <a:endParaRPr lang="zh-CN" altLang="en-US" sz="900"/>
                    </a:p>
                  </a:txBody>
                  <a:tcPr marL="228600" marR="228600" marT="152400" marB="152400">
                    <a:lnL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5m</a:t>
                      </a:r>
                      <a:endParaRPr lang="zh-CN" altLang="en-US" sz="900"/>
                    </a:p>
                  </a:txBody>
                  <a:tcPr marL="228600" marR="228600" marT="152400" marB="152400">
                    <a:lnL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8m</a:t>
                      </a:r>
                      <a:endParaRPr lang="zh-CN" altLang="en-US" sz="900"/>
                    </a:p>
                  </a:txBody>
                  <a:tcPr marL="228600" marR="228600" marT="152400" marB="152400">
                    <a:lnL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2s3z</a:t>
                      </a:r>
                      <a:endParaRPr lang="zh-CN" altLang="en-US" sz="900"/>
                    </a:p>
                  </a:txBody>
                  <a:tcPr marL="228600" marR="228600" marT="152400" marB="152400">
                    <a:lnL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3s5z</a:t>
                      </a:r>
                      <a:endParaRPr lang="zh-CN" altLang="en-US" sz="900"/>
                    </a:p>
                  </a:txBody>
                  <a:tcPr marL="228600" marR="228600" marT="152400" marB="152400">
                    <a:lnL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1c3s5z</a:t>
                      </a:r>
                      <a:endParaRPr lang="zh-CN" altLang="en-US" sz="900"/>
                    </a:p>
                  </a:txBody>
                  <a:tcPr marL="228600" marR="228600" marT="152400" marB="152400">
                    <a:lnL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5435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900"/>
                        <a:t>IQL</a:t>
                      </a:r>
                      <a:endParaRPr lang="zh-CN" altLang="en-US" sz="900"/>
                    </a:p>
                  </a:txBody>
                  <a:tcPr marL="228600" marR="228600" marT="152400" marB="152400">
                    <a:lnL>
                      <a:noFill/>
                    </a:lnL>
                    <a:lnR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900"/>
                        <a:t>&lt;20%</a:t>
                      </a:r>
                      <a:endParaRPr lang="zh-CN" altLang="en-US" sz="900"/>
                    </a:p>
                  </a:txBody>
                  <a:tcPr marL="228600" marR="228600" marT="152400" marB="152400">
                    <a:lnL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900"/>
                        <a:t>&lt;20%</a:t>
                      </a:r>
                      <a:endParaRPr lang="zh-CN" altLang="en-US" sz="900"/>
                    </a:p>
                  </a:txBody>
                  <a:tcPr marL="228600" marR="228600" marT="152400" marB="152400">
                    <a:lnL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900"/>
                        <a:t>&lt;20%</a:t>
                      </a:r>
                      <a:endParaRPr lang="zh-CN" altLang="en-US" sz="900"/>
                    </a:p>
                  </a:txBody>
                  <a:tcPr marL="228600" marR="228600" marT="152400" marB="152400">
                    <a:lnL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900"/>
                        <a:t>&lt;20%</a:t>
                      </a:r>
                      <a:endParaRPr lang="zh-CN" altLang="en-US" sz="900"/>
                    </a:p>
                  </a:txBody>
                  <a:tcPr marL="228600" marR="228600" marT="152400" marB="152400">
                    <a:lnL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900"/>
                        <a:t>&lt;20%</a:t>
                      </a:r>
                      <a:endParaRPr lang="zh-CN" altLang="en-US" sz="900"/>
                    </a:p>
                  </a:txBody>
                  <a:tcPr marL="228600" marR="228600" marT="152400" marB="152400">
                    <a:lnL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900"/>
                        <a:t>&lt;20%</a:t>
                      </a:r>
                      <a:endParaRPr lang="zh-CN" altLang="en-US" sz="900"/>
                    </a:p>
                  </a:txBody>
                  <a:tcPr marL="228600" marR="228600" marT="152400" marB="152400">
                    <a:lnL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72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900"/>
                        <a:t>VDN</a:t>
                      </a:r>
                      <a:endParaRPr lang="zh-CN" altLang="en-US" sz="900"/>
                    </a:p>
                  </a:txBody>
                  <a:tcPr marL="228600" marR="228600" marT="152400" marB="152400">
                    <a:lnL>
                      <a:noFill/>
                    </a:lnL>
                    <a:lnR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900"/>
                        <a:t>60%</a:t>
                      </a:r>
                      <a:endParaRPr lang="zh-CN" altLang="en-US" sz="900"/>
                    </a:p>
                  </a:txBody>
                  <a:tcPr marL="228600" marR="228600" marT="152400" marB="152400">
                    <a:lnL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900"/>
                        <a:t>80%</a:t>
                      </a:r>
                      <a:endParaRPr lang="zh-CN" altLang="en-US" sz="900"/>
                    </a:p>
                  </a:txBody>
                  <a:tcPr marL="228600" marR="228600" marT="152400" marB="152400">
                    <a:lnL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900"/>
                        <a:t>95%</a:t>
                      </a:r>
                      <a:endParaRPr lang="zh-CN" altLang="en-US" sz="900"/>
                    </a:p>
                  </a:txBody>
                  <a:tcPr marL="228600" marR="228600" marT="152400" marB="152400">
                    <a:lnL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900"/>
                        <a:t>65%</a:t>
                      </a:r>
                      <a:endParaRPr lang="zh-CN" altLang="en-US" sz="900"/>
                    </a:p>
                  </a:txBody>
                  <a:tcPr marL="228600" marR="228600" marT="152400" marB="152400">
                    <a:lnL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900"/>
                        <a:t>45%</a:t>
                      </a:r>
                      <a:endParaRPr lang="zh-CN" altLang="en-US" sz="900"/>
                    </a:p>
                  </a:txBody>
                  <a:tcPr marL="228600" marR="228600" marT="152400" marB="152400">
                    <a:lnL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900"/>
                        <a:t>50%</a:t>
                      </a:r>
                      <a:endParaRPr lang="zh-CN" altLang="en-US" sz="900"/>
                    </a:p>
                  </a:txBody>
                  <a:tcPr marL="228600" marR="228600" marT="152400" marB="152400">
                    <a:lnL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355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900"/>
                        <a:t>QMIX</a:t>
                      </a:r>
                      <a:endParaRPr lang="zh-CN" altLang="en-US" sz="900"/>
                    </a:p>
                  </a:txBody>
                  <a:tcPr marL="228600" marR="228600" marT="152400" marB="152400">
                    <a:lnL>
                      <a:noFill/>
                    </a:lnL>
                    <a:lnR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900"/>
                        <a:t>85%</a:t>
                      </a:r>
                      <a:endParaRPr lang="zh-CN" altLang="en-US" sz="900"/>
                    </a:p>
                  </a:txBody>
                  <a:tcPr marL="228600" marR="228600" marT="152400" marB="152400">
                    <a:lnL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900"/>
                        <a:t>92%</a:t>
                      </a:r>
                      <a:endParaRPr lang="zh-CN" altLang="en-US" sz="900"/>
                    </a:p>
                  </a:txBody>
                  <a:tcPr marL="228600" marR="228600" marT="152400" marB="152400">
                    <a:lnL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900"/>
                        <a:t>95%</a:t>
                      </a:r>
                      <a:endParaRPr lang="zh-CN" altLang="en-US" sz="900"/>
                    </a:p>
                  </a:txBody>
                  <a:tcPr marL="228600" marR="228600" marT="152400" marB="152400">
                    <a:lnL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900"/>
                        <a:t>82%</a:t>
                      </a:r>
                      <a:endParaRPr lang="zh-CN" altLang="en-US" sz="900"/>
                    </a:p>
                  </a:txBody>
                  <a:tcPr marL="228600" marR="228600" marT="152400" marB="152400">
                    <a:lnL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900"/>
                        <a:t>70%</a:t>
                      </a:r>
                      <a:endParaRPr lang="zh-CN" altLang="en-US" sz="900"/>
                    </a:p>
                  </a:txBody>
                  <a:tcPr marL="228600" marR="228600" marT="152400" marB="152400">
                    <a:lnL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sz="900"/>
                        <a:t>75%</a:t>
                      </a:r>
                      <a:endParaRPr lang="zh-CN" altLang="en-US" sz="900"/>
                    </a:p>
                  </a:txBody>
                  <a:tcPr marL="228600" marR="228600" marT="152400" marB="152400">
                    <a:lnL w="7441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AutoShape 7"/>
          <p:cNvSpPr/>
          <p:nvPr/>
        </p:nvSpPr>
        <p:spPr>
          <a:xfrm>
            <a:off x="6337799" y="3248920"/>
            <a:ext cx="5546943" cy="1154934"/>
          </a:xfrm>
          <a:prstGeom prst="rect">
            <a:avLst/>
          </a:prstGeom>
          <a:noFill/>
          <a:ln w="25400" cap="flat">
            <a:solidFill>
              <a:srgbClr val="751D5B">
                <a:alpha val="79000"/>
              </a:srgbClr>
            </a:solidFill>
            <a:prstDash val="solid"/>
          </a:ln>
        </p:spPr>
        <p:txBody>
          <a:bodyPr lIns="91440" tIns="45720" rIns="91440" bIns="45720" rtlCol="0" anchor="ctr"/>
          <a:p>
            <a:pPr algn="ctr">
              <a:defRPr/>
            </a:pPr>
          </a:p>
        </p:txBody>
      </p:sp>
      <p:sp>
        <p:nvSpPr>
          <p:cNvPr id="13" name="AutoShape 4"/>
          <p:cNvSpPr/>
          <p:nvPr/>
        </p:nvSpPr>
        <p:spPr>
          <a:xfrm>
            <a:off x="6337799" y="496264"/>
            <a:ext cx="3386260" cy="369043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80055">
                  <a:alpha val="100000"/>
                </a:srgbClr>
              </a:gs>
              <a:gs pos="67000">
                <a:srgbClr val="A20068">
                  <a:alpha val="100000"/>
                </a:srgbClr>
              </a:gs>
            </a:gsLst>
            <a:lin ang="5400000"/>
          </a:gradFill>
          <a:ln w="12700" cap="flat">
            <a:noFill/>
            <a:prstDash val="solid"/>
          </a:ln>
        </p:spPr>
        <p:txBody>
          <a:bodyPr lIns="91440" tIns="45720" rIns="91440" bIns="45720" rtlCol="0" anchor="ctr"/>
          <a:p>
            <a:pPr indent="0" algn="ctr">
              <a:lnSpc>
                <a:spcPct val="100000"/>
              </a:lnSpc>
              <a:defRPr/>
            </a:pPr>
            <a:endParaRPr lang="zh-CN" altLang="en-US" sz="18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 algn="ctr">
              <a:lnSpc>
                <a:spcPct val="100000"/>
              </a:lnSpc>
              <a:defRPr/>
            </a:pPr>
            <a:r>
              <a:rPr lang="zh-CN" altLang="en-US" sz="18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胜率对比：异质场景差距显著</a:t>
            </a:r>
            <a:endParaRPr lang="zh-CN" altLang="en-US" sz="18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 algn="ctr">
              <a:lnSpc>
                <a:spcPct val="100000"/>
              </a:lnSpc>
              <a:defRPr/>
            </a:pPr>
            <a:endParaRPr lang="zh-CN" altLang="en-US" sz="18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37799" y="5276108"/>
            <a:ext cx="5546943" cy="78088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5m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场景中，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QMIX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仅需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50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万步训练达到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80%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胜率，而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VDN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需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100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万步，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IQL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始终无法收敛。这是因为超网络利用全局状态加速值函数拟合，避免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VDN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因线性约束陷入局部最优。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AutoShape 4"/>
          <p:cNvSpPr/>
          <p:nvPr/>
        </p:nvSpPr>
        <p:spPr>
          <a:xfrm>
            <a:off x="6337799" y="4682766"/>
            <a:ext cx="3386260" cy="369043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80055">
                  <a:alpha val="100000"/>
                </a:srgbClr>
              </a:gs>
              <a:gs pos="67000">
                <a:srgbClr val="A20068">
                  <a:alpha val="100000"/>
                </a:srgbClr>
              </a:gs>
            </a:gsLst>
            <a:lin ang="5400000"/>
          </a:gradFill>
          <a:ln w="12700" cap="flat">
            <a:noFill/>
            <a:prstDash val="solid"/>
          </a:ln>
        </p:spPr>
        <p:txBody>
          <a:bodyPr lIns="91440" tIns="45720" rIns="91440" bIns="45720" rtlCol="0" anchor="ctr"/>
          <a:p>
            <a:pPr indent="0" algn="ctr">
              <a:lnSpc>
                <a:spcPct val="100000"/>
              </a:lnSpc>
              <a:defRPr/>
            </a:pPr>
            <a:endParaRPr lang="zh-CN" altLang="en-US" sz="18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 algn="ctr">
              <a:lnSpc>
                <a:spcPct val="100000"/>
              </a:lnSpc>
              <a:defRPr/>
            </a:pPr>
            <a:r>
              <a:rPr lang="zh-CN" altLang="en-US" sz="18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学习效率：</a:t>
            </a:r>
            <a:r>
              <a:rPr lang="en-US" altLang="zh-CN" sz="18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QMIX </a:t>
            </a:r>
            <a:r>
              <a:rPr lang="zh-CN" altLang="en-US" sz="18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收敛更快</a:t>
            </a:r>
            <a:endParaRPr lang="zh-CN" altLang="en-US" sz="18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 algn="ctr">
              <a:lnSpc>
                <a:spcPct val="100000"/>
              </a:lnSpc>
              <a:defRPr/>
            </a:pPr>
            <a:endParaRPr lang="zh-CN" altLang="en-US" sz="18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5" name="AutoShape 7"/>
          <p:cNvSpPr/>
          <p:nvPr/>
        </p:nvSpPr>
        <p:spPr>
          <a:xfrm>
            <a:off x="6337799" y="5276111"/>
            <a:ext cx="5546943" cy="780878"/>
          </a:xfrm>
          <a:prstGeom prst="rect">
            <a:avLst/>
          </a:prstGeom>
          <a:noFill/>
          <a:ln w="25400" cap="flat">
            <a:solidFill>
              <a:srgbClr val="751D5B">
                <a:alpha val="79000"/>
              </a:srgbClr>
            </a:solidFill>
            <a:prstDash val="solid"/>
          </a:ln>
        </p:spPr>
        <p:txBody>
          <a:bodyPr lIns="91440" tIns="45720" rIns="91440" bIns="45720" rtlCol="0" anchor="ctr"/>
          <a:p>
            <a:pPr algn="ctr">
              <a:defRPr/>
            </a:pPr>
          </a:p>
        </p:txBody>
      </p:sp>
      <p:sp>
        <p:nvSpPr>
          <p:cNvPr id="16" name="AutoShape 7"/>
          <p:cNvSpPr/>
          <p:nvPr/>
        </p:nvSpPr>
        <p:spPr>
          <a:xfrm>
            <a:off x="554400" y="1413565"/>
            <a:ext cx="5348463" cy="542734"/>
          </a:xfrm>
          <a:prstGeom prst="rect">
            <a:avLst/>
          </a:prstGeom>
          <a:noFill/>
          <a:ln w="25400" cap="flat">
            <a:solidFill>
              <a:srgbClr val="751D5B">
                <a:alpha val="79000"/>
              </a:srgbClr>
            </a:solidFill>
            <a:prstDash val="solid"/>
          </a:ln>
        </p:spPr>
        <p:txBody>
          <a:bodyPr lIns="91440" tIns="45720" rIns="91440" bIns="45720" rtlCol="0" anchor="ctr"/>
          <a:p>
            <a:pPr algn="ctr">
              <a:defRPr/>
            </a:p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1084016"/>
          </a:xfrm>
          <a:prstGeom prst="rect">
            <a:avLst/>
          </a:prstGeom>
          <a:ln w="12700">
            <a:noFill/>
            <a:prstDash val="solid"/>
          </a:ln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6" y="6494538"/>
            <a:ext cx="12191254" cy="369043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id="3" name="文本框 2"/>
          <p:cNvSpPr txBox="1"/>
          <p:nvPr/>
        </p:nvSpPr>
        <p:spPr>
          <a:xfrm>
            <a:off x="409677" y="228387"/>
            <a:ext cx="2782030" cy="46891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en-US" altLang="zh-CN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 </a:t>
            </a:r>
            <a:r>
              <a:rPr lang="zh-CN" altLang="en-US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消融实验</a:t>
            </a:r>
            <a:endParaRPr lang="zh-CN" altLang="en-US" sz="24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06515" y="833755"/>
            <a:ext cx="3797300" cy="9474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消融变体：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QMIX-NS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移除超网络，混合网络权重固定。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QMIX-Lin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混合网络退化为线性层。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VDN-S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VDN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添加状态相关偏置。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9575" y="1309370"/>
            <a:ext cx="4296410" cy="11658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超网络：全局状态生成的混合权重是协作关键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QMIX-NS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3s5z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胜率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50%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，接近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VDN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45%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），无法根据敌方单位类型动态调整混合权重。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VDN-S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3s5z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胜率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55%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，仍低于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QMIX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70%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），因状态信息仅通过固定偏置注入，无法动态生成混合逻辑。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AutoShape 7"/>
          <p:cNvSpPr/>
          <p:nvPr/>
        </p:nvSpPr>
        <p:spPr>
          <a:xfrm>
            <a:off x="409575" y="1309370"/>
            <a:ext cx="4296410" cy="1165860"/>
          </a:xfrm>
          <a:prstGeom prst="rect">
            <a:avLst/>
          </a:prstGeom>
          <a:noFill/>
          <a:ln w="25400" cap="flat">
            <a:solidFill>
              <a:srgbClr val="751D5B">
                <a:alpha val="79000"/>
              </a:srgbClr>
            </a:solidFill>
            <a:prstDash val="solid"/>
          </a:ln>
        </p:spPr>
        <p:txBody>
          <a:bodyPr lIns="91440" tIns="45720" rIns="91440" bIns="45720" rtlCol="0" anchor="ctr"/>
          <a:p>
            <a:pPr algn="ctr">
              <a:defRPr/>
            </a:pPr>
          </a:p>
        </p:txBody>
      </p:sp>
      <p:sp>
        <p:nvSpPr>
          <p:cNvPr id="10" name="AutoShape 7"/>
          <p:cNvSpPr/>
          <p:nvPr/>
        </p:nvSpPr>
        <p:spPr>
          <a:xfrm>
            <a:off x="6406515" y="833755"/>
            <a:ext cx="3797300" cy="947420"/>
          </a:xfrm>
          <a:prstGeom prst="rect">
            <a:avLst/>
          </a:prstGeom>
          <a:noFill/>
          <a:ln w="25400" cap="flat">
            <a:solidFill>
              <a:srgbClr val="751D5B">
                <a:alpha val="79000"/>
              </a:srgbClr>
            </a:solidFill>
            <a:prstDash val="solid"/>
          </a:ln>
        </p:spPr>
        <p:txBody>
          <a:bodyPr lIns="91440" tIns="45720" rIns="91440" bIns="45720" rtlCol="0" anchor="ctr"/>
          <a:p>
            <a:pPr algn="ctr">
              <a:defRPr/>
            </a:pPr>
          </a:p>
        </p:txBody>
      </p:sp>
      <p:pic>
        <p:nvPicPr>
          <p:cNvPr id="11" name="图片 10" descr="post_object_image_37607567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628" y="2003609"/>
            <a:ext cx="7369936" cy="419711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09677" y="5072519"/>
            <a:ext cx="4296626" cy="9311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单调性约束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457200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若混合网络权重允许为负，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QMIX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在异质场景胜率下降至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55%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，因全局与个体最优动作可能不一致（智能体最优动作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可能被错误抑制）。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3" name="AutoShape 7"/>
          <p:cNvSpPr/>
          <p:nvPr/>
        </p:nvSpPr>
        <p:spPr>
          <a:xfrm>
            <a:off x="409677" y="5072483"/>
            <a:ext cx="4296626" cy="931242"/>
          </a:xfrm>
          <a:prstGeom prst="rect">
            <a:avLst/>
          </a:prstGeom>
          <a:noFill/>
          <a:ln w="25400" cap="flat">
            <a:solidFill>
              <a:srgbClr val="751D5B">
                <a:alpha val="79000"/>
              </a:srgbClr>
            </a:solidFill>
            <a:prstDash val="solid"/>
          </a:ln>
        </p:spPr>
        <p:txBody>
          <a:bodyPr lIns="91440" tIns="45720" rIns="91440" bIns="45720" rtlCol="0" anchor="ctr"/>
          <a:p>
            <a:pPr algn="ctr">
              <a:defRPr/>
            </a:pPr>
          </a:p>
        </p:txBody>
      </p:sp>
      <p:sp>
        <p:nvSpPr>
          <p:cNvPr id="16" name="文本框 15"/>
          <p:cNvSpPr txBox="1"/>
          <p:nvPr/>
        </p:nvSpPr>
        <p:spPr>
          <a:xfrm>
            <a:off x="409677" y="3087909"/>
            <a:ext cx="4296626" cy="140175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非线性混合：超越线性分解限制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QMIX-Lin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2s3z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胜率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60%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，低于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QMIX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82%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），线性组合无法建模高阶协同。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两阶段博弈实验：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VDN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因线性约束无法学习最优策略，胜率仅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70%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；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QMIX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通过非线性混合准确捕捉状态转移与奖励关系，胜率达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80%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7" name="AutoShape 7"/>
          <p:cNvSpPr/>
          <p:nvPr/>
        </p:nvSpPr>
        <p:spPr>
          <a:xfrm>
            <a:off x="409677" y="3087873"/>
            <a:ext cx="4296626" cy="1401812"/>
          </a:xfrm>
          <a:prstGeom prst="rect">
            <a:avLst/>
          </a:prstGeom>
          <a:noFill/>
          <a:ln w="25400" cap="flat">
            <a:solidFill>
              <a:srgbClr val="751D5B">
                <a:alpha val="79000"/>
              </a:srgbClr>
            </a:solidFill>
            <a:prstDash val="solid"/>
          </a:ln>
        </p:spPr>
        <p:txBody>
          <a:bodyPr lIns="91440" tIns="45720" rIns="91440" bIns="45720" rtlCol="0" anchor="ctr"/>
          <a:p>
            <a:pPr algn="ctr">
              <a:defRPr/>
            </a:p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1084016"/>
          </a:xfrm>
          <a:prstGeom prst="rect">
            <a:avLst/>
          </a:prstGeom>
          <a:ln w="12700">
            <a:noFill/>
            <a:prstDash val="solid"/>
          </a:ln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6" y="6494538"/>
            <a:ext cx="12191254" cy="369043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id="3" name="文本框 2"/>
          <p:cNvSpPr txBox="1"/>
          <p:nvPr/>
        </p:nvSpPr>
        <p:spPr>
          <a:xfrm>
            <a:off x="2952750" y="1275080"/>
            <a:ext cx="8835390" cy="9328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同质场景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8m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：集火）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共性：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均学会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半圆阵型集火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，通过分散站位最大化输出。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差异：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QMIX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通过非线性混合微调个体价值，例如强化残血单位的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移动闪避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动作，减少友军伤害，而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VDN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仅能均匀分配权重。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AutoShape 7"/>
          <p:cNvSpPr/>
          <p:nvPr/>
        </p:nvSpPr>
        <p:spPr>
          <a:xfrm>
            <a:off x="2952750" y="1275080"/>
            <a:ext cx="8835390" cy="932815"/>
          </a:xfrm>
          <a:prstGeom prst="rect">
            <a:avLst/>
          </a:prstGeom>
          <a:noFill/>
          <a:ln w="25400" cap="flat">
            <a:solidFill>
              <a:srgbClr val="751D5B">
                <a:alpha val="79000"/>
              </a:srgbClr>
            </a:solidFill>
            <a:prstDash val="solid"/>
          </a:ln>
        </p:spPr>
        <p:txBody>
          <a:bodyPr lIns="91440" tIns="45720" rIns="91440" bIns="45720" rtlCol="0" anchor="ctr"/>
          <a:p>
            <a:pPr marL="285750" indent="-285750" algn="ctr">
              <a:buFont typeface="Arial" panose="020B0604020202020204" pitchFamily="34" charset="0"/>
              <a:buChar char="•"/>
              <a:defRPr/>
            </a:pPr>
          </a:p>
        </p:txBody>
      </p:sp>
      <p:sp>
        <p:nvSpPr>
          <p:cNvPr id="4" name="文本框 3"/>
          <p:cNvSpPr txBox="1"/>
          <p:nvPr/>
        </p:nvSpPr>
        <p:spPr>
          <a:xfrm>
            <a:off x="409677" y="228387"/>
            <a:ext cx="2782030" cy="46891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</a:t>
            </a:r>
            <a:r>
              <a:rPr lang="en-US" altLang="zh-CN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 </a:t>
            </a:r>
            <a:r>
              <a:rPr lang="zh-CN" altLang="en-US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策略分析</a:t>
            </a:r>
            <a:endParaRPr lang="zh-CN" altLang="en-US" sz="24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0" name="图片 9" descr="post_object_image_4580964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81" y="3684915"/>
            <a:ext cx="2005156" cy="2720563"/>
          </a:xfrm>
          <a:prstGeom prst="rect">
            <a:avLst/>
          </a:prstGeom>
        </p:spPr>
      </p:pic>
      <p:pic>
        <p:nvPicPr>
          <p:cNvPr id="11" name="图片 10" descr="post_object_image_33827418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94" y="1024060"/>
            <a:ext cx="2124075" cy="25717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952750" y="2866390"/>
            <a:ext cx="8835390" cy="11537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异质场景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3s5z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：近战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+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远程）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VDN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随机攻击最近敌人，导致远程被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敌方近战贴身击杀，胜率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45%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QMIX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近战主动前压阻挡敌方近战，为远程创造输出空间（超网络增强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近战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前进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动作的权重）；远程保持距离攻击敌方后排，利用射程优势（混合网络提升远程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后退攻击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的价值）。超网络根据敌方单位分布生成权重，使混合网络优先放大协作动作的价值。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3" name="AutoShape 7"/>
          <p:cNvSpPr/>
          <p:nvPr/>
        </p:nvSpPr>
        <p:spPr>
          <a:xfrm>
            <a:off x="2952750" y="2866390"/>
            <a:ext cx="8835390" cy="1153795"/>
          </a:xfrm>
          <a:prstGeom prst="rect">
            <a:avLst/>
          </a:prstGeom>
          <a:noFill/>
          <a:ln w="25400" cap="flat">
            <a:solidFill>
              <a:srgbClr val="751D5B">
                <a:alpha val="79000"/>
              </a:srgbClr>
            </a:solidFill>
            <a:prstDash val="solid"/>
          </a:ln>
        </p:spPr>
        <p:txBody>
          <a:bodyPr lIns="91440" tIns="45720" rIns="91440" bIns="45720" rtlCol="0" anchor="ctr"/>
          <a:p>
            <a:pPr marL="285750" indent="-285750" algn="ctr">
              <a:buFont typeface="Arial" panose="020B0604020202020204" pitchFamily="34" charset="0"/>
              <a:buChar char="•"/>
              <a:defRPr/>
            </a:pPr>
          </a:p>
        </p:txBody>
      </p:sp>
      <p:sp>
        <p:nvSpPr>
          <p:cNvPr id="14" name="文本框 13"/>
          <p:cNvSpPr txBox="1"/>
          <p:nvPr/>
        </p:nvSpPr>
        <p:spPr>
          <a:xfrm>
            <a:off x="2952914" y="4678247"/>
            <a:ext cx="8835228" cy="904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极端异质场景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1c3s5z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：巨像协同）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挑战：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巨像移动慢需保护，敌方优先集火高威胁单位。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QMIX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策略：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近战环绕巨像形成屏障，远程在两侧输出，巨像居中范围攻击</a:t>
            </a:r>
            <a:r>
              <a:rPr lang="zh-CN" altLang="en-US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超网络通过全局状态感知敌方集火目标，动态提升被攻击单位的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防御姿态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动作价值。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5" name="AutoShape 7"/>
          <p:cNvSpPr/>
          <p:nvPr/>
        </p:nvSpPr>
        <p:spPr>
          <a:xfrm>
            <a:off x="2952884" y="4678273"/>
            <a:ext cx="8835285" cy="904535"/>
          </a:xfrm>
          <a:prstGeom prst="rect">
            <a:avLst/>
          </a:prstGeom>
          <a:noFill/>
          <a:ln w="25400" cap="flat">
            <a:solidFill>
              <a:srgbClr val="751D5B">
                <a:alpha val="79000"/>
              </a:srgbClr>
            </a:solidFill>
            <a:prstDash val="solid"/>
          </a:ln>
        </p:spPr>
        <p:txBody>
          <a:bodyPr lIns="91440" tIns="45720" rIns="91440" bIns="45720" rtlCol="0" anchor="ctr"/>
          <a:p>
            <a:pPr marL="285750" indent="-285750" algn="ctr">
              <a:buFont typeface="Arial" panose="020B0604020202020204" pitchFamily="34" charset="0"/>
              <a:buChar char="•"/>
              <a:defRPr/>
            </a:p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1084016"/>
          </a:xfrm>
          <a:prstGeom prst="rect">
            <a:avLst/>
          </a:prstGeom>
          <a:ln w="12700">
            <a:noFill/>
            <a:prstDash val="solid"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6" y="6494538"/>
            <a:ext cx="12191254" cy="369043"/>
          </a:xfrm>
          <a:prstGeom prst="rect">
            <a:avLst/>
          </a:prstGeom>
          <a:ln w="12700">
            <a:noFill/>
            <a:prstDash val="solid"/>
          </a:ln>
        </p:spPr>
      </p:pic>
      <p:grpSp>
        <p:nvGrpSpPr>
          <p:cNvPr id="5" name="Group 5"/>
          <p:cNvGrpSpPr/>
          <p:nvPr/>
        </p:nvGrpSpPr>
        <p:grpSpPr>
          <a:xfrm>
            <a:off x="-34122" y="1844115"/>
            <a:ext cx="12245730" cy="2810952"/>
            <a:chOff x="-34122" y="1844115"/>
            <a:chExt cx="12245730" cy="2810952"/>
          </a:xfrm>
        </p:grpSpPr>
        <p:sp>
          <p:nvSpPr>
            <p:cNvPr id="6" name="AutoShape 6"/>
            <p:cNvSpPr/>
            <p:nvPr/>
          </p:nvSpPr>
          <p:spPr>
            <a:xfrm>
              <a:off x="-12700" y="1844115"/>
              <a:ext cx="12177487" cy="2810952"/>
            </a:xfrm>
            <a:prstGeom prst="roundRect">
              <a:avLst>
                <a:gd name="adj" fmla="val 0"/>
              </a:avLst>
            </a:prstGeom>
            <a:solidFill>
              <a:srgbClr val="73004D">
                <a:alpha val="65098"/>
              </a:srgbClr>
            </a:solidFill>
            <a:ln w="12700" cap="flat">
              <a:noFill/>
              <a:prstDash val="solid"/>
            </a:ln>
          </p:spPr>
          <p:txBody>
            <a:bodyPr lIns="91440" tIns="45720" rIns="91440" bIns="45720" rtlCol="0" anchor="ctr"/>
            <a:lstStyle/>
            <a:p>
              <a:pPr algn="ctr">
                <a:defRPr/>
              </a:pPr>
            </a:p>
          </p:txBody>
        </p:sp>
        <p:cxnSp>
          <p:nvCxnSpPr>
            <p:cNvPr id="7" name="Connector 7"/>
            <p:cNvCxnSpPr/>
            <p:nvPr/>
          </p:nvCxnSpPr>
          <p:spPr>
            <a:xfrm>
              <a:off x="-34122" y="2092005"/>
              <a:ext cx="12211608" cy="0"/>
            </a:xfrm>
            <a:prstGeom prst="line">
              <a:avLst/>
            </a:prstGeom>
            <a:noFill/>
            <a:ln w="25400" cap="flat">
              <a:solidFill>
                <a:srgbClr val="FFFFFF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" name="Connector 8"/>
            <p:cNvCxnSpPr/>
            <p:nvPr/>
          </p:nvCxnSpPr>
          <p:spPr>
            <a:xfrm>
              <a:off x="0" y="4414824"/>
              <a:ext cx="12211608" cy="0"/>
            </a:xfrm>
            <a:prstGeom prst="line">
              <a:avLst/>
            </a:prstGeom>
            <a:noFill/>
            <a:ln w="25400" cap="flat">
              <a:solidFill>
                <a:srgbClr val="FFFFFF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9" name="AutoShape 9"/>
          <p:cNvSpPr/>
          <p:nvPr/>
        </p:nvSpPr>
        <p:spPr>
          <a:xfrm>
            <a:off x="3495040" y="2726055"/>
            <a:ext cx="6558797" cy="10541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91440" tIns="45720" rIns="91440" bIns="45720" rtlCol="0" anchor="t">
            <a:noAutofit/>
          </a:bodyPr>
          <a:lstStyle/>
          <a:p>
            <a:pPr indent="0" algn="l">
              <a:lnSpc>
                <a:spcPct val="117000"/>
              </a:lnSpc>
              <a:defRPr/>
            </a:pPr>
            <a:r>
              <a:rPr lang="en-US" altLang="zh-CN" sz="5400">
                <a:solidFill>
                  <a:srgbClr val="FFFFFF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Summarize</a:t>
            </a:r>
            <a:r>
              <a:rPr lang="en-US" altLang="zh-CN" sz="540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Arial" panose="020B0604020202020204" pitchFamily="34" charset="0"/>
              </a:rPr>
              <a:t> </a:t>
            </a:r>
            <a:r>
              <a:rPr lang="zh-CN" altLang="en-US" sz="540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Arial" panose="020B0604020202020204" pitchFamily="34" charset="0"/>
              </a:rPr>
              <a:t>总结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647065" y="2030095"/>
            <a:ext cx="2183765" cy="22161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/>
          <a:lstStyle/>
          <a:p>
            <a:pPr indent="0" algn="l">
              <a:lnSpc>
                <a:spcPct val="100000"/>
              </a:lnSpc>
              <a:defRPr/>
            </a:pPr>
            <a:r>
              <a:rPr lang="en-US" sz="13800">
                <a:solidFill>
                  <a:srgbClr val="751D5B"/>
                </a:solidFill>
                <a:latin typeface="楷体" panose="02010609060101010101" charset="-122"/>
                <a:ea typeface="楷体" panose="02010609060101010101" charset="-122"/>
                <a:cs typeface="Arial" panose="020B0604020202020204" pitchFamily="34" charset="0"/>
              </a:rPr>
              <a:t>肆</a:t>
            </a:r>
            <a:endParaRPr 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1084016"/>
          </a:xfrm>
          <a:prstGeom prst="rect">
            <a:avLst/>
          </a:prstGeom>
          <a:ln w="12700">
            <a:noFill/>
            <a:prstDash val="solid"/>
          </a:ln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6488957"/>
            <a:ext cx="12191254" cy="369043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1865008" y="1810364"/>
            <a:ext cx="8461976" cy="139815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QMIX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的优势源于三大创新：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超网络</a:t>
            </a:r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实时动态整合全局状态</a:t>
            </a:r>
            <a:r>
              <a:rPr lang="zh-CN" altLang="en-US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非线性混合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突破线性分解限制，捕捉智能体间复杂交互</a:t>
            </a:r>
            <a:r>
              <a:rPr lang="zh-CN" altLang="en-US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单调性约束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保障分散策略与集中训练的一致性。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457200"/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QMIX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突破了异质场景的关键瓶颈，相比于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VDN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在单位类型多样、交互复杂的场景中表现显著下降，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QMIX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通过灵活架构实现了鲁棒协作。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9" name="AutoShape 7"/>
          <p:cNvSpPr/>
          <p:nvPr/>
        </p:nvSpPr>
        <p:spPr>
          <a:xfrm>
            <a:off x="1865003" y="1810362"/>
            <a:ext cx="8461994" cy="1398189"/>
          </a:xfrm>
          <a:prstGeom prst="rect">
            <a:avLst/>
          </a:prstGeom>
          <a:noFill/>
          <a:ln w="25400" cap="flat">
            <a:solidFill>
              <a:srgbClr val="751D5B">
                <a:alpha val="79000"/>
              </a:srgbClr>
            </a:solidFill>
            <a:prstDash val="solid"/>
          </a:ln>
        </p:spPr>
        <p:txBody>
          <a:bodyPr lIns="91440" tIns="45720" rIns="91440" bIns="45720" rtlCol="0" anchor="ctr"/>
          <a:p>
            <a:pPr algn="ctr">
              <a:defRPr/>
            </a:pPr>
          </a:p>
        </p:txBody>
      </p:sp>
      <p:sp>
        <p:nvSpPr>
          <p:cNvPr id="3" name="文本框 2"/>
          <p:cNvSpPr txBox="1"/>
          <p:nvPr/>
        </p:nvSpPr>
        <p:spPr>
          <a:xfrm>
            <a:off x="409677" y="228387"/>
            <a:ext cx="2782030" cy="46891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 总结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65003" y="3823392"/>
            <a:ext cx="8461976" cy="53427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依赖全局状态训练，完全分散场景（无中央协调）性能未知</a:t>
            </a:r>
            <a:r>
              <a:rPr lang="zh-CN" altLang="en-US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超网络参数随智能体数量增长，大规模场景需优化。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AutoShape 7"/>
          <p:cNvSpPr/>
          <p:nvPr/>
        </p:nvSpPr>
        <p:spPr>
          <a:xfrm>
            <a:off x="1865003" y="3823392"/>
            <a:ext cx="8461994" cy="534304"/>
          </a:xfrm>
          <a:prstGeom prst="rect">
            <a:avLst/>
          </a:prstGeom>
          <a:noFill/>
          <a:ln w="25400" cap="flat">
            <a:solidFill>
              <a:srgbClr val="751D5B">
                <a:alpha val="79000"/>
              </a:srgbClr>
            </a:solidFill>
            <a:prstDash val="solid"/>
          </a:ln>
        </p:spPr>
        <p:txBody>
          <a:bodyPr lIns="91440" tIns="45720" rIns="91440" bIns="45720" rtlCol="0" anchor="ctr"/>
          <a:p>
            <a:pPr algn="ctr">
              <a:defRPr/>
            </a:pPr>
          </a:p>
        </p:txBody>
      </p:sp>
      <p:sp>
        <p:nvSpPr>
          <p:cNvPr id="10" name="AutoShape 4"/>
          <p:cNvSpPr/>
          <p:nvPr/>
        </p:nvSpPr>
        <p:spPr>
          <a:xfrm>
            <a:off x="1865013" y="1298822"/>
            <a:ext cx="1556141" cy="369043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80055">
                  <a:alpha val="100000"/>
                </a:srgbClr>
              </a:gs>
              <a:gs pos="67000">
                <a:srgbClr val="A20068">
                  <a:alpha val="100000"/>
                </a:srgbClr>
              </a:gs>
            </a:gsLst>
            <a:lin ang="5400000"/>
          </a:gradFill>
          <a:ln w="12700" cap="flat">
            <a:noFill/>
            <a:prstDash val="solid"/>
          </a:ln>
        </p:spPr>
        <p:txBody>
          <a:bodyPr lIns="91440" tIns="45720" rIns="91440" bIns="45720" rtlCol="0" anchor="ctr"/>
          <a:p>
            <a:pPr indent="0" algn="ctr">
              <a:lnSpc>
                <a:spcPct val="100000"/>
              </a:lnSpc>
              <a:defRPr/>
            </a:pPr>
            <a:r>
              <a:rPr lang="zh-CN" altLang="en-US" sz="18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核心结论</a:t>
            </a:r>
            <a:endParaRPr lang="zh-CN" altLang="en-US" sz="18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64995" y="4975860"/>
            <a:ext cx="8462010" cy="5276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引入注意力机制，动态选择关键智能体进行混合</a:t>
            </a:r>
            <a:r>
              <a:rPr lang="zh-CN" altLang="en-US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减少计算量</a:t>
            </a:r>
            <a:r>
              <a:rPr lang="zh-CN" altLang="en-US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探索无全局状态的训练模式，提升算法在边缘计算等分布式场景的适用性。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3" name="AutoShape 7"/>
          <p:cNvSpPr/>
          <p:nvPr/>
        </p:nvSpPr>
        <p:spPr>
          <a:xfrm>
            <a:off x="1864995" y="4975860"/>
            <a:ext cx="8462010" cy="527685"/>
          </a:xfrm>
          <a:prstGeom prst="rect">
            <a:avLst/>
          </a:prstGeom>
          <a:noFill/>
          <a:ln w="25400" cap="flat">
            <a:solidFill>
              <a:srgbClr val="751D5B">
                <a:alpha val="79000"/>
              </a:srgbClr>
            </a:solidFill>
            <a:prstDash val="solid"/>
          </a:ln>
        </p:spPr>
        <p:txBody>
          <a:bodyPr lIns="91440" tIns="45720" rIns="91440" bIns="45720" rtlCol="0" anchor="ctr"/>
          <a:p>
            <a:pPr algn="ctr">
              <a:defRPr/>
            </a:pPr>
          </a:p>
        </p:txBody>
      </p:sp>
      <p:sp>
        <p:nvSpPr>
          <p:cNvPr id="14" name="AutoShape 4"/>
          <p:cNvSpPr/>
          <p:nvPr/>
        </p:nvSpPr>
        <p:spPr>
          <a:xfrm>
            <a:off x="1865003" y="3333235"/>
            <a:ext cx="1556141" cy="369043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80055">
                  <a:alpha val="100000"/>
                </a:srgbClr>
              </a:gs>
              <a:gs pos="67000">
                <a:srgbClr val="A20068">
                  <a:alpha val="100000"/>
                </a:srgbClr>
              </a:gs>
            </a:gsLst>
            <a:lin ang="5400000"/>
          </a:gradFill>
          <a:ln w="12700" cap="flat">
            <a:noFill/>
            <a:prstDash val="solid"/>
          </a:ln>
        </p:spPr>
        <p:txBody>
          <a:bodyPr lIns="91440" tIns="45720" rIns="91440" bIns="45720" rtlCol="0" anchor="ctr"/>
          <a:p>
            <a:pPr indent="0" algn="ctr">
              <a:lnSpc>
                <a:spcPct val="100000"/>
              </a:lnSpc>
              <a:defRPr/>
            </a:pPr>
            <a:r>
              <a:rPr lang="zh-CN" altLang="en-US" sz="18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当前不足</a:t>
            </a:r>
            <a:endParaRPr lang="zh-CN" altLang="en-US" sz="18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" name="AutoShape 4"/>
          <p:cNvSpPr/>
          <p:nvPr/>
        </p:nvSpPr>
        <p:spPr>
          <a:xfrm>
            <a:off x="1865003" y="4482349"/>
            <a:ext cx="1556141" cy="369043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80055">
                  <a:alpha val="100000"/>
                </a:srgbClr>
              </a:gs>
              <a:gs pos="67000">
                <a:srgbClr val="A20068">
                  <a:alpha val="100000"/>
                </a:srgbClr>
              </a:gs>
            </a:gsLst>
            <a:lin ang="5400000"/>
          </a:gradFill>
          <a:ln w="12700" cap="flat">
            <a:noFill/>
            <a:prstDash val="solid"/>
          </a:ln>
        </p:spPr>
        <p:txBody>
          <a:bodyPr lIns="91440" tIns="45720" rIns="91440" bIns="45720" rtlCol="0" anchor="ctr"/>
          <a:p>
            <a:pPr indent="0" algn="ctr">
              <a:lnSpc>
                <a:spcPct val="100000"/>
              </a:lnSpc>
              <a:defRPr/>
            </a:pPr>
            <a:endParaRPr lang="zh-CN" altLang="en-US" sz="18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indent="0" algn="ctr">
              <a:lnSpc>
                <a:spcPct val="100000"/>
              </a:lnSpc>
              <a:defRPr/>
            </a:pPr>
            <a:r>
              <a:rPr lang="zh-CN" altLang="en-US" sz="18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改进方向</a:t>
            </a:r>
            <a:endParaRPr lang="zh-CN" altLang="en-US" sz="18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indent="0" algn="ctr">
              <a:lnSpc>
                <a:spcPct val="100000"/>
              </a:lnSpc>
              <a:defRPr/>
            </a:pPr>
            <a:endParaRPr lang="zh-CN" altLang="en-US" sz="18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629" y="0"/>
            <a:ext cx="12191254" cy="6858000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id="3" name="AutoShape 3"/>
          <p:cNvSpPr/>
          <p:nvPr/>
        </p:nvSpPr>
        <p:spPr>
          <a:xfrm>
            <a:off x="746429" y="64122"/>
            <a:ext cx="1914884" cy="1791974"/>
          </a:xfrm>
          <a:prstGeom prst="ellipse">
            <a:avLst/>
          </a:prstGeom>
          <a:solidFill>
            <a:srgbClr val="840054">
              <a:alpha val="100000"/>
            </a:srgbClr>
          </a:solidFill>
          <a:ln w="12700" cap="flat">
            <a:noFill/>
            <a:prstDash val="solid"/>
          </a:ln>
        </p:spPr>
        <p:txBody>
          <a:bodyPr lIns="91440" tIns="45720" rIns="91440" bIns="45720" rtlCol="0" anchor="ctr"/>
          <a:lstStyle/>
          <a:p>
            <a:pPr algn="ctr">
              <a:defRPr/>
            </a:pPr>
          </a:p>
        </p:txBody>
      </p:sp>
      <p:sp>
        <p:nvSpPr>
          <p:cNvPr id="4" name="AutoShape 4"/>
          <p:cNvSpPr/>
          <p:nvPr/>
        </p:nvSpPr>
        <p:spPr>
          <a:xfrm>
            <a:off x="2429301" y="38159"/>
            <a:ext cx="1760561" cy="1760561"/>
          </a:xfrm>
          <a:prstGeom prst="ellipse">
            <a:avLst/>
          </a:prstGeom>
          <a:solidFill>
            <a:srgbClr val="92005B">
              <a:alpha val="100000"/>
            </a:srgbClr>
          </a:solidFill>
          <a:ln w="12700" cap="flat">
            <a:noFill/>
            <a:prstDash val="solid"/>
          </a:ln>
        </p:spPr>
        <p:txBody>
          <a:bodyPr lIns="91440" tIns="45720" rIns="91440" bIns="45720" rtlCol="0" anchor="ctr"/>
          <a:lstStyle/>
          <a:p>
            <a:pPr algn="ctr">
              <a:defRPr/>
            </a:pPr>
          </a:p>
        </p:txBody>
      </p:sp>
      <p:sp>
        <p:nvSpPr>
          <p:cNvPr id="5" name="AutoShape 5"/>
          <p:cNvSpPr/>
          <p:nvPr/>
        </p:nvSpPr>
        <p:spPr>
          <a:xfrm>
            <a:off x="8830101" y="5229713"/>
            <a:ext cx="2729553" cy="1198383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>
            <a:noFill/>
            <a:prstDash val="solid"/>
          </a:ln>
        </p:spPr>
        <p:txBody>
          <a:bodyPr lIns="91440" tIns="45720" rIns="91440" bIns="45720" rtlCol="0" anchor="ctr"/>
          <a:lstStyle/>
          <a:p>
            <a:pPr algn="ctr">
              <a:defRPr/>
            </a:p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t="5277" b="34321"/>
          <a:stretch>
            <a:fillRect/>
          </a:stretch>
        </p:blipFill>
        <p:spPr>
          <a:xfrm>
            <a:off x="253060" y="5934973"/>
            <a:ext cx="2176241" cy="776377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id="7" name="AutoShape 7"/>
          <p:cNvSpPr/>
          <p:nvPr/>
        </p:nvSpPr>
        <p:spPr>
          <a:xfrm>
            <a:off x="1587865" y="1683164"/>
            <a:ext cx="9016270" cy="135793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/>
          <a:lstStyle/>
          <a:p>
            <a:pPr indent="0" algn="l">
              <a:lnSpc>
                <a:spcPct val="117000"/>
              </a:lnSpc>
              <a:defRPr/>
            </a:pPr>
            <a:r>
              <a:rPr lang="en-US" sz="7200" b="0" i="0" u="none" strike="noStrike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Noto Sans SC" panose="020B0200000000000000" charset="-122"/>
                <a:sym typeface="Noto Sans SC" panose="020B0200000000000000" charset="-122"/>
              </a:rPr>
              <a:t>感谢倾听</a:t>
            </a:r>
            <a:endParaRPr lang="en-US" sz="11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543838" y="5229710"/>
            <a:ext cx="10884103" cy="563418"/>
          </a:xfrm>
          <a:prstGeom prst="rect">
            <a:avLst/>
          </a:prstGeom>
          <a:noFill/>
          <a:ln w="12700">
            <a:noFill/>
            <a:prstDash val="soli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0" tIns="0" rIns="0" bIns="0" rtlCol="0" anchor="t"/>
          <a:p>
            <a:pPr indent="0" algn="ctr">
              <a:lnSpc>
                <a:spcPct val="117000"/>
              </a:lnSpc>
              <a:defRPr/>
            </a:pPr>
            <a:r>
              <a:rPr lang="en-US" sz="2800" b="1" i="0" u="none" strike="noStrike">
                <a:solidFill>
                  <a:srgbClr val="89306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Noto Sans SC" panose="020B0200000000000000" charset="-122"/>
              </a:rPr>
              <a:t>陈宏炜</a:t>
            </a:r>
            <a:r>
              <a:rPr lang="en-US" altLang="zh-CN" sz="2800" b="1" i="0" u="none" strike="noStrike">
                <a:solidFill>
                  <a:srgbClr val="89306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Noto Sans SC" panose="020B0200000000000000" charset="-122"/>
              </a:rPr>
              <a:t> </a:t>
            </a:r>
            <a:r>
              <a:rPr lang="zh-CN" altLang="en-US" sz="2800" b="1" i="0" u="none" strike="noStrike">
                <a:solidFill>
                  <a:srgbClr val="89306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Noto Sans SC" panose="020B0200000000000000" charset="-122"/>
              </a:rPr>
              <a:t>郑皓文</a:t>
            </a:r>
            <a:r>
              <a:rPr lang="en-US" sz="2800" b="1" i="0" u="none" strike="noStrike">
                <a:solidFill>
                  <a:srgbClr val="89306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Noto Sans SC" panose="020B0200000000000000" charset="-122"/>
              </a:rPr>
              <a:t> 张涛 张禹豪 </a:t>
            </a:r>
            <a:r>
              <a:rPr lang="zh-CN" altLang="en-US" sz="2800" b="1" i="0" u="none" strike="noStrike">
                <a:solidFill>
                  <a:srgbClr val="893063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Noto Sans SC" panose="020B0200000000000000" charset="-122"/>
              </a:rPr>
              <a:t>张恒硕</a:t>
            </a:r>
            <a:endParaRPr lang="en-US" sz="11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1084016"/>
          </a:xfrm>
          <a:prstGeom prst="rect">
            <a:avLst/>
          </a:prstGeom>
          <a:ln w="12700">
            <a:noFill/>
            <a:prstDash val="solid"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5" y="6494538"/>
            <a:ext cx="12446335" cy="369043"/>
          </a:xfrm>
          <a:prstGeom prst="rect">
            <a:avLst/>
          </a:prstGeom>
          <a:ln w="12700">
            <a:noFill/>
            <a:prstDash val="solid"/>
          </a:ln>
        </p:spPr>
      </p:pic>
      <p:grpSp>
        <p:nvGrpSpPr>
          <p:cNvPr id="5" name="Group 5"/>
          <p:cNvGrpSpPr/>
          <p:nvPr/>
        </p:nvGrpSpPr>
        <p:grpSpPr>
          <a:xfrm>
            <a:off x="-53730" y="2664242"/>
            <a:ext cx="12245730" cy="2021314"/>
            <a:chOff x="-53730" y="2664242"/>
            <a:chExt cx="12245730" cy="2021314"/>
          </a:xfrm>
        </p:grpSpPr>
        <p:sp>
          <p:nvSpPr>
            <p:cNvPr id="6" name="AutoShape 6"/>
            <p:cNvSpPr/>
            <p:nvPr/>
          </p:nvSpPr>
          <p:spPr>
            <a:xfrm>
              <a:off x="-32308" y="2664242"/>
              <a:ext cx="12177487" cy="2021314"/>
            </a:xfrm>
            <a:prstGeom prst="roundRect">
              <a:avLst>
                <a:gd name="adj" fmla="val 0"/>
              </a:avLst>
            </a:prstGeom>
            <a:solidFill>
              <a:srgbClr val="73004D">
                <a:alpha val="65098"/>
              </a:srgbClr>
            </a:solidFill>
            <a:ln w="12700" cap="flat">
              <a:noFill/>
              <a:prstDash val="solid"/>
            </a:ln>
          </p:spPr>
          <p:txBody>
            <a:bodyPr lIns="91440" tIns="45720" rIns="91440" bIns="45720" rtlCol="0" anchor="ctr"/>
            <a:lstStyle/>
            <a:p>
              <a:pPr algn="ctr">
                <a:defRPr/>
              </a:pPr>
            </a:p>
          </p:txBody>
        </p:sp>
        <p:cxnSp>
          <p:nvCxnSpPr>
            <p:cNvPr id="7" name="Connector 7"/>
            <p:cNvCxnSpPr/>
            <p:nvPr/>
          </p:nvCxnSpPr>
          <p:spPr>
            <a:xfrm>
              <a:off x="-53730" y="2842496"/>
              <a:ext cx="12211608" cy="0"/>
            </a:xfrm>
            <a:prstGeom prst="line">
              <a:avLst/>
            </a:prstGeom>
            <a:noFill/>
            <a:ln w="25400" cap="flat">
              <a:solidFill>
                <a:srgbClr val="FFFFFF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" name="Connector 8"/>
            <p:cNvCxnSpPr/>
            <p:nvPr/>
          </p:nvCxnSpPr>
          <p:spPr>
            <a:xfrm>
              <a:off x="-19608" y="4512801"/>
              <a:ext cx="12211608" cy="0"/>
            </a:xfrm>
            <a:prstGeom prst="line">
              <a:avLst/>
            </a:prstGeom>
            <a:noFill/>
            <a:ln w="25400" cap="flat">
              <a:solidFill>
                <a:srgbClr val="FFFFFF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9" name="AutoShape 9"/>
          <p:cNvSpPr/>
          <p:nvPr/>
        </p:nvSpPr>
        <p:spPr>
          <a:xfrm>
            <a:off x="4782836" y="3145936"/>
            <a:ext cx="2882109" cy="11656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91440" tIns="45720" rIns="91440" bIns="4572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7200" b="1" i="0" u="none" strike="noStrike">
                <a:solidFill>
                  <a:srgbClr val="FFFFFF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Noto Sans SC" panose="020B0200000000000000" charset="-122"/>
              </a:rPr>
              <a:t>QMIX</a:t>
            </a:r>
            <a:endParaRPr lang="en-US" sz="720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74111" y="2971800"/>
            <a:ext cx="6370593" cy="45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91440" tIns="45720" rIns="91440" bIns="45720" rtlCol="0" anchor="t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400" b="0" i="0" u="none" strike="noStrike">
                <a:solidFill>
                  <a:srgbClr val="89898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Noto Sans SC" panose="020B0200000000000000" charset="-122"/>
              </a:rPr>
              <a:t>Monotonic Value Function Factorisation</a:t>
            </a:r>
            <a:endParaRPr lang="en-US" sz="110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1669960" y="3729361"/>
            <a:ext cx="3178896" cy="381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0" tIns="0" rIns="0" bIns="0" rtlCol="0" anchor="ctr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500" b="0" i="0" u="none" strike="noStrike">
                <a:solidFill>
                  <a:srgbClr val="898989"/>
                </a:solidFill>
                <a:highlight>
                  <a:srgbClr val="FFFFFF">
                    <a:alpha val="0"/>
                  </a:srgbClr>
                </a:highligh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Noto Sans SC" panose="020B0200000000000000" charset="-122"/>
              </a:rPr>
              <a:t>Decentralised Policy</a:t>
            </a:r>
            <a:endParaRPr lang="en-US" sz="110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AutoShape 12"/>
          <p:cNvSpPr/>
          <p:nvPr/>
        </p:nvSpPr>
        <p:spPr>
          <a:xfrm>
            <a:off x="6097606" y="2842538"/>
            <a:ext cx="5972438" cy="762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0" tIns="0" rIns="0" bIns="0" rtlCol="0" anchor="ctr">
            <a:noAutofit/>
          </a:bodyPr>
          <a:lstStyle/>
          <a:p>
            <a:pPr indent="0" algn="ctr">
              <a:lnSpc>
                <a:spcPct val="100000"/>
              </a:lnSpc>
              <a:defRPr/>
            </a:pPr>
            <a:r>
              <a:rPr lang="en-US" sz="2500" b="0" i="0" u="none" strike="noStrike">
                <a:solidFill>
                  <a:srgbClr val="898989"/>
                </a:solidFill>
                <a:highlight>
                  <a:srgbClr val="FFFFFF">
                    <a:alpha val="0"/>
                  </a:srgbClr>
                </a:highligh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Noto Sans SC" panose="020B0200000000000000" charset="-122"/>
              </a:rPr>
              <a:t>Multi-Agent Reinforcement Learning (MARL)</a:t>
            </a:r>
            <a:endParaRPr lang="en-US" sz="110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6596344" y="4110361"/>
            <a:ext cx="4787900" cy="381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0" tIns="0" rIns="0" bIns="0" rtlCol="0" anchor="ctr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2500" b="0" i="0" u="none" strike="noStrike">
                <a:solidFill>
                  <a:srgbClr val="898989"/>
                </a:solidFill>
                <a:highlight>
                  <a:srgbClr val="FFFFFF">
                    <a:alpha val="0"/>
                  </a:srgbClr>
                </a:highligh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Noto Sans SC" panose="020B0200000000000000" charset="-122"/>
              </a:rPr>
              <a:t>StarCraft II Micromanagement</a:t>
            </a:r>
            <a:endParaRPr lang="en-US" sz="110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1084016"/>
          </a:xfrm>
          <a:prstGeom prst="rect">
            <a:avLst/>
          </a:prstGeom>
          <a:ln w="12700">
            <a:noFill/>
            <a:prstDash val="solid"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6" y="6494538"/>
            <a:ext cx="12191254" cy="369043"/>
          </a:xfrm>
          <a:prstGeom prst="rect">
            <a:avLst/>
          </a:prstGeom>
          <a:ln w="12700">
            <a:noFill/>
            <a:prstDash val="solid"/>
          </a:ln>
        </p:spPr>
      </p:pic>
      <p:grpSp>
        <p:nvGrpSpPr>
          <p:cNvPr id="5" name="Group 5"/>
          <p:cNvGrpSpPr/>
          <p:nvPr/>
        </p:nvGrpSpPr>
        <p:grpSpPr>
          <a:xfrm>
            <a:off x="-34122" y="1844115"/>
            <a:ext cx="12245730" cy="2810952"/>
            <a:chOff x="-34122" y="1844115"/>
            <a:chExt cx="12245730" cy="2810952"/>
          </a:xfrm>
        </p:grpSpPr>
        <p:sp>
          <p:nvSpPr>
            <p:cNvPr id="6" name="AutoShape 6"/>
            <p:cNvSpPr/>
            <p:nvPr/>
          </p:nvSpPr>
          <p:spPr>
            <a:xfrm>
              <a:off x="-12700" y="1844115"/>
              <a:ext cx="12177487" cy="2810952"/>
            </a:xfrm>
            <a:prstGeom prst="roundRect">
              <a:avLst>
                <a:gd name="adj" fmla="val 0"/>
              </a:avLst>
            </a:prstGeom>
            <a:solidFill>
              <a:srgbClr val="73004D">
                <a:alpha val="65098"/>
              </a:srgbClr>
            </a:solidFill>
            <a:ln w="12700" cap="flat">
              <a:noFill/>
              <a:prstDash val="solid"/>
            </a:ln>
          </p:spPr>
          <p:txBody>
            <a:bodyPr lIns="91440" tIns="45720" rIns="91440" bIns="45720" rtlCol="0" anchor="ctr"/>
            <a:lstStyle/>
            <a:p>
              <a:pPr algn="ctr">
                <a:defRPr/>
              </a:pPr>
            </a:p>
          </p:txBody>
        </p:sp>
        <p:cxnSp>
          <p:nvCxnSpPr>
            <p:cNvPr id="7" name="Connector 7"/>
            <p:cNvCxnSpPr/>
            <p:nvPr/>
          </p:nvCxnSpPr>
          <p:spPr>
            <a:xfrm>
              <a:off x="-34122" y="2092005"/>
              <a:ext cx="12211608" cy="0"/>
            </a:xfrm>
            <a:prstGeom prst="line">
              <a:avLst/>
            </a:prstGeom>
            <a:noFill/>
            <a:ln w="25400" cap="flat">
              <a:solidFill>
                <a:srgbClr val="FFFFFF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" name="Connector 8"/>
            <p:cNvCxnSpPr/>
            <p:nvPr/>
          </p:nvCxnSpPr>
          <p:spPr>
            <a:xfrm>
              <a:off x="0" y="4414824"/>
              <a:ext cx="12211608" cy="0"/>
            </a:xfrm>
            <a:prstGeom prst="line">
              <a:avLst/>
            </a:prstGeom>
            <a:noFill/>
            <a:ln w="25400" cap="flat">
              <a:solidFill>
                <a:srgbClr val="FFFFFF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9" name="AutoShape 9"/>
          <p:cNvSpPr/>
          <p:nvPr/>
        </p:nvSpPr>
        <p:spPr>
          <a:xfrm>
            <a:off x="3495040" y="2726055"/>
            <a:ext cx="6558797" cy="10541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91440" tIns="45720" rIns="91440" bIns="45720" rtlCol="0" anchor="t">
            <a:noAutofit/>
          </a:bodyPr>
          <a:lstStyle/>
          <a:p>
            <a:pPr indent="0" algn="l">
              <a:lnSpc>
                <a:spcPct val="117000"/>
              </a:lnSpc>
              <a:defRPr/>
            </a:pPr>
            <a:r>
              <a:rPr lang="en-US" sz="5400" b="0" i="0" u="none" strike="noStrike">
                <a:solidFill>
                  <a:srgbClr val="FFFFFF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Noto Sans SC" panose="020B0200000000000000" charset="-122"/>
              </a:rPr>
              <a:t>Introduction </a:t>
            </a:r>
            <a:r>
              <a:rPr lang="en-US" sz="5400" b="0" i="0" u="none" strike="noStrike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Noto Sans SC" panose="020B0200000000000000" charset="-122"/>
                <a:sym typeface="Noto Sans SC" panose="020B0200000000000000" charset="-122"/>
              </a:rPr>
              <a:t>引言</a:t>
            </a:r>
            <a:endParaRPr lang="en-US" sz="11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647065" y="2030095"/>
            <a:ext cx="2183765" cy="22161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/>
          <a:lstStyle/>
          <a:p>
            <a:pPr indent="0" algn="l">
              <a:lnSpc>
                <a:spcPct val="100000"/>
              </a:lnSpc>
              <a:defRPr/>
            </a:pPr>
            <a:r>
              <a:rPr lang="en-US" sz="13800">
                <a:solidFill>
                  <a:srgbClr val="751D5B"/>
                </a:solidFill>
                <a:latin typeface="楷体" panose="02010609060101010101" charset="-122"/>
                <a:ea typeface="楷体" panose="02010609060101010101" charset="-122"/>
              </a:rPr>
              <a:t>壹</a:t>
            </a:r>
            <a:endParaRPr 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1084016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id="4" name="AutoShape 4"/>
          <p:cNvSpPr/>
          <p:nvPr/>
        </p:nvSpPr>
        <p:spPr>
          <a:xfrm>
            <a:off x="327831" y="1241727"/>
            <a:ext cx="2004595" cy="369043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80055">
                  <a:alpha val="100000"/>
                </a:srgbClr>
              </a:gs>
              <a:gs pos="67000">
                <a:srgbClr val="A20068">
                  <a:alpha val="100000"/>
                </a:srgbClr>
              </a:gs>
            </a:gsLst>
            <a:lin ang="5400000"/>
          </a:gradFill>
          <a:ln w="12700" cap="flat">
            <a:noFill/>
            <a:prstDash val="solid"/>
          </a:ln>
        </p:spPr>
        <p:txBody>
          <a:bodyPr lIns="91440" tIns="45720" rIns="91440" bIns="45720" rtlCol="0" anchor="ctr"/>
          <a:lstStyle/>
          <a:p>
            <a:pPr indent="0" algn="ctr">
              <a:lnSpc>
                <a:spcPct val="100000"/>
              </a:lnSpc>
              <a:defRPr/>
            </a:pPr>
            <a:r>
              <a:rPr lang="en-US" sz="1800" b="1" i="0" u="none" strike="noStrike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Noto Sans SC" panose="020B0200000000000000" charset="-122"/>
                <a:sym typeface="Noto Sans SC" panose="020B0200000000000000" charset="-122"/>
              </a:rPr>
              <a:t>研究背景</a:t>
            </a:r>
            <a:endParaRPr lang="en-US" sz="18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6" y="6494538"/>
            <a:ext cx="12191254" cy="369043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id="7" name="AutoShape 7"/>
          <p:cNvSpPr/>
          <p:nvPr/>
        </p:nvSpPr>
        <p:spPr>
          <a:xfrm>
            <a:off x="327660" y="1734820"/>
            <a:ext cx="11440795" cy="1087120"/>
          </a:xfrm>
          <a:prstGeom prst="rect">
            <a:avLst/>
          </a:prstGeom>
          <a:noFill/>
          <a:ln w="25400" cap="flat">
            <a:solidFill>
              <a:srgbClr val="751D5B">
                <a:alpha val="79000"/>
              </a:srgbClr>
            </a:solidFill>
            <a:prstDash val="solid"/>
          </a:ln>
        </p:spPr>
        <p:txBody>
          <a:bodyPr lIns="91440" tIns="45720" rIns="91440" bIns="45720" rtlCol="0" anchor="ctr"/>
          <a:lstStyle/>
          <a:p>
            <a:pPr algn="ctr">
              <a:defRPr/>
            </a:pPr>
          </a:p>
        </p:txBody>
      </p:sp>
      <p:sp>
        <p:nvSpPr>
          <p:cNvPr id="16" name="AutoShape 16"/>
          <p:cNvSpPr/>
          <p:nvPr/>
        </p:nvSpPr>
        <p:spPr>
          <a:xfrm>
            <a:off x="327883" y="1734758"/>
            <a:ext cx="11440598" cy="108715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0" tIns="0" rIns="0" bIns="0" rtlCol="0" anchor="t" anchorCtr="0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800" b="0" i="0" u="none" strike="noStrike">
                <a:solidFill>
                  <a:srgbClr val="1F2329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Noto Sans SC" panose="020B0200000000000000" charset="-122"/>
              </a:rPr>
              <a:t>1.多智能体强化学习（MARL）在协作场景中</a:t>
            </a:r>
            <a:r>
              <a:rPr lang="zh-CN" altLang="en-US" sz="1800" b="0" i="0" u="none" strike="noStrike">
                <a:solidFill>
                  <a:srgbClr val="1F2329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Noto Sans SC" panose="020B0200000000000000" charset="-122"/>
              </a:rPr>
              <a:t>十分</a:t>
            </a:r>
            <a:r>
              <a:rPr lang="en-US" sz="1800" b="0" i="0" u="none" strike="noStrike">
                <a:solidFill>
                  <a:srgbClr val="1F2329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Noto Sans SC" panose="020B0200000000000000" charset="-122"/>
              </a:rPr>
              <a:t>重要</a:t>
            </a:r>
            <a:r>
              <a:rPr lang="zh-CN" altLang="en-US" sz="1800" b="0" i="0" u="none" strike="noStrike">
                <a:solidFill>
                  <a:srgbClr val="1F2329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Noto Sans SC" panose="020B0200000000000000" charset="-122"/>
              </a:rPr>
              <a:t>。</a:t>
            </a:r>
            <a:endParaRPr lang="en-US" sz="1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 algn="l">
              <a:lnSpc>
                <a:spcPct val="125000"/>
              </a:lnSpc>
            </a:pPr>
            <a:r>
              <a:rPr lang="en-US" sz="1800" b="0" i="0" u="none" strike="noStrike">
                <a:solidFill>
                  <a:srgbClr val="1F2329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Noto Sans SC" panose="020B0200000000000000" charset="-122"/>
              </a:rPr>
              <a:t>2.分散式策略：部分可观测环境、通信约束及动作空间指数爆炸</a:t>
            </a:r>
            <a:r>
              <a:rPr lang="zh-CN" altLang="en-US" sz="1800" b="0" i="0" u="none" strike="noStrike">
                <a:solidFill>
                  <a:srgbClr val="1F2329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Noto Sans SC" panose="020B0200000000000000" charset="-122"/>
              </a:rPr>
              <a:t>等情况</a:t>
            </a:r>
            <a:r>
              <a:rPr lang="en-US" sz="1800" b="0" i="0" u="none" strike="noStrike">
                <a:solidFill>
                  <a:srgbClr val="1F2329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Noto Sans SC" panose="020B0200000000000000" charset="-122"/>
              </a:rPr>
              <a:t>。</a:t>
            </a:r>
            <a:endParaRPr lang="en-US" sz="1800" b="0" i="0" u="none" strike="noStrike">
              <a:solidFill>
                <a:srgbClr val="1F2329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Noto Sans SC" panose="020B0200000000000000" charset="-122"/>
            </a:endParaRPr>
          </a:p>
          <a:p>
            <a:pPr indent="0" algn="l">
              <a:lnSpc>
                <a:spcPct val="125000"/>
              </a:lnSpc>
            </a:pPr>
            <a:r>
              <a:rPr lang="en-US" sz="1800" b="0" i="0" u="none" strike="noStrike">
                <a:solidFill>
                  <a:srgbClr val="1F2329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Noto Sans SC" panose="020B0200000000000000" charset="-122"/>
              </a:rPr>
              <a:t>3.集中式训练：利用全局状态信息、解除通信限制，提升学习效率。</a:t>
            </a:r>
            <a:endParaRPr lang="en-US" sz="1800" b="0" i="0" u="none" strike="noStrike">
              <a:solidFill>
                <a:srgbClr val="1F2329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Noto Sans SC" panose="020B02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9677" y="228387"/>
            <a:ext cx="2479225" cy="46891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1.1 </a:t>
            </a:r>
            <a:r>
              <a:rPr lang="zh-CN" altLang="en-US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研究意义</a:t>
            </a:r>
            <a:r>
              <a:rPr lang="en-US" altLang="zh-CN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lang="zh-CN" altLang="en-US" sz="24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AutoShape 4"/>
          <p:cNvSpPr/>
          <p:nvPr/>
        </p:nvSpPr>
        <p:spPr>
          <a:xfrm>
            <a:off x="327831" y="3191677"/>
            <a:ext cx="2004595" cy="369043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80055">
                  <a:alpha val="100000"/>
                </a:srgbClr>
              </a:gs>
              <a:gs pos="67000">
                <a:srgbClr val="A20068">
                  <a:alpha val="100000"/>
                </a:srgbClr>
              </a:gs>
            </a:gsLst>
            <a:lin ang="5400000"/>
          </a:gradFill>
          <a:ln w="12700" cap="flat">
            <a:noFill/>
            <a:prstDash val="solid"/>
          </a:ln>
        </p:spPr>
        <p:txBody>
          <a:bodyPr lIns="91440" tIns="45720" rIns="91440" bIns="45720" rtlCol="0" anchor="ctr"/>
          <a:p>
            <a:pPr indent="0" algn="ctr">
              <a:lnSpc>
                <a:spcPct val="100000"/>
              </a:lnSpc>
              <a:defRPr/>
            </a:pPr>
            <a:r>
              <a:rPr lang="en-US" sz="1800" b="1" i="0" u="none" strike="noStrike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Noto Sans SC" panose="020B0200000000000000" charset="-122"/>
                <a:sym typeface="Noto Sans SC" panose="020B0200000000000000" charset="-122"/>
              </a:rPr>
              <a:t>研究意义</a:t>
            </a:r>
            <a:endParaRPr lang="en-US" sz="18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AutoShape 7"/>
          <p:cNvSpPr/>
          <p:nvPr/>
        </p:nvSpPr>
        <p:spPr>
          <a:xfrm>
            <a:off x="327660" y="3719830"/>
            <a:ext cx="11440795" cy="1075690"/>
          </a:xfrm>
          <a:prstGeom prst="rect">
            <a:avLst/>
          </a:prstGeom>
          <a:noFill/>
          <a:ln w="25400" cap="flat">
            <a:solidFill>
              <a:srgbClr val="751D5B">
                <a:alpha val="79000"/>
              </a:srgbClr>
            </a:solidFill>
            <a:prstDash val="solid"/>
          </a:ln>
        </p:spPr>
        <p:txBody>
          <a:bodyPr lIns="91440" tIns="45720" rIns="91440" bIns="45720" rtlCol="0" anchor="ctr"/>
          <a:p>
            <a:pPr algn="ctr">
              <a:defRPr/>
            </a:pPr>
          </a:p>
        </p:txBody>
      </p:sp>
      <p:sp>
        <p:nvSpPr>
          <p:cNvPr id="12" name="AutoShape 16"/>
          <p:cNvSpPr/>
          <p:nvPr/>
        </p:nvSpPr>
        <p:spPr>
          <a:xfrm>
            <a:off x="327660" y="3719830"/>
            <a:ext cx="11440795" cy="107696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0" tIns="0" rIns="0" bIns="0" rtlCol="0" anchor="t" anchorCtr="0">
            <a:noAutofit/>
          </a:bodyPr>
          <a:p>
            <a:pPr indent="0" algn="l">
              <a:lnSpc>
                <a:spcPct val="125000"/>
              </a:lnSpc>
              <a:defRPr/>
            </a:pPr>
            <a:r>
              <a:rPr lang="zh-CN" altLang="en-US" sz="1800" b="0" i="0" u="none" strike="noStrike">
                <a:solidFill>
                  <a:srgbClr val="1F2329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Noto Sans SC" panose="020B0200000000000000" charset="-122"/>
              </a:rPr>
              <a:t>    在许多现实场景中，一组智能体需要分散式行动并协调。而在模拟或实验室环境下，常能进行集中式训练，获取全局状态信息且无通信限制。基于额外状态信息学习联合行为值是利用集中式学习的有效途径，但提取分散式策略的方法尚不明确。</a:t>
            </a:r>
            <a:endParaRPr lang="en-US" sz="1800" b="0" i="0" u="none" strike="noStrike">
              <a:solidFill>
                <a:srgbClr val="1F2329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Noto Sans SC" panose="020B0200000000000000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54710" y="5176520"/>
            <a:ext cx="4838065" cy="1007110"/>
          </a:xfrm>
          <a:prstGeom prst="roundRect">
            <a:avLst/>
          </a:prstGeom>
          <a:solidFill>
            <a:srgbClr val="ED2D93">
              <a:alpha val="100000"/>
            </a:srgbClr>
          </a:solidFill>
          <a:ln w="25400" cap="flat" cmpd="sng" algn="ctr">
            <a:solidFill>
              <a:srgbClr val="990864">
                <a:alpha val="100000"/>
              </a:srgb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FFFFFF"/>
                </a:solidFill>
              </a:rPr>
              <a:t>Oliehoek, F. A., Spaan, M. T. J., and Vlassis, N. Optimal</a:t>
            </a:r>
            <a:endParaRPr lang="en-US" altLang="zh-CN">
              <a:solidFill>
                <a:srgbClr val="FFFFFF"/>
              </a:solidFill>
            </a:endParaRPr>
          </a:p>
          <a:p>
            <a:pPr algn="ctr"/>
            <a:r>
              <a:rPr lang="en-US" altLang="zh-CN">
                <a:solidFill>
                  <a:srgbClr val="FFFFFF"/>
                </a:solidFill>
              </a:rPr>
              <a:t>and Approximate Q-value Functions for Decentralized</a:t>
            </a:r>
            <a:endParaRPr lang="en-US" altLang="zh-CN">
              <a:solidFill>
                <a:srgbClr val="FFFFFF"/>
              </a:solidFill>
            </a:endParaRPr>
          </a:p>
          <a:p>
            <a:pPr algn="ctr"/>
            <a:r>
              <a:rPr lang="en-US" altLang="zh-CN">
                <a:solidFill>
                  <a:srgbClr val="FFFFFF"/>
                </a:solidFill>
              </a:rPr>
              <a:t>POMDPs. Journal of Arti</a:t>
            </a:r>
            <a:r>
              <a:rPr lang="en-US" altLang="en-US">
                <a:solidFill>
                  <a:srgbClr val="FFFFFF"/>
                </a:solidFill>
              </a:rPr>
              <a:t>ﬁ</a:t>
            </a:r>
            <a:r>
              <a:rPr lang="en-US" altLang="zh-CN">
                <a:solidFill>
                  <a:srgbClr val="FFFFFF"/>
                </a:solidFill>
              </a:rPr>
              <a:t>cial Intelligence Research, 32</a:t>
            </a:r>
            <a:endParaRPr lang="en-US" altLang="zh-CN">
              <a:solidFill>
                <a:srgbClr val="FFFFFF"/>
              </a:solidFill>
            </a:endParaRPr>
          </a:p>
          <a:p>
            <a:pPr algn="ctr"/>
            <a:r>
              <a:rPr lang="en-US" altLang="zh-CN">
                <a:solidFill>
                  <a:srgbClr val="FFFFFF"/>
                </a:solidFill>
              </a:rPr>
              <a:t>(1):289–353, 2008.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5" name="圆角矩形 14"/>
          <p:cNvSpPr/>
          <p:nvPr userDrawn="1"/>
        </p:nvSpPr>
        <p:spPr>
          <a:xfrm>
            <a:off x="6493510" y="5176520"/>
            <a:ext cx="4727575" cy="865505"/>
          </a:xfrm>
          <a:prstGeom prst="roundRect">
            <a:avLst/>
          </a:prstGeom>
          <a:solidFill>
            <a:srgbClr val="ED2D93">
              <a:alpha val="100000"/>
            </a:srgbClr>
          </a:solidFill>
          <a:ln w="25400" cap="flat" cmpd="sng" algn="ctr">
            <a:solidFill>
              <a:srgbClr val="990864">
                <a:alpha val="100000"/>
              </a:srgb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FFFFFF"/>
                </a:solidFill>
              </a:rPr>
              <a:t>Kraemer, L. and Banerjee, B. Multi-agent reinforcement</a:t>
            </a:r>
            <a:endParaRPr lang="en-US" altLang="zh-CN">
              <a:solidFill>
                <a:srgbClr val="FFFFFF"/>
              </a:solidFill>
            </a:endParaRPr>
          </a:p>
          <a:p>
            <a:pPr algn="ctr"/>
            <a:r>
              <a:rPr lang="en-US" altLang="zh-CN">
                <a:solidFill>
                  <a:srgbClr val="FFFFFF"/>
                </a:solidFill>
              </a:rPr>
              <a:t>learning as a rehearsal for decentralized planning. Neurocomputing, 190:82–94, 2016.</a:t>
            </a: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1084016"/>
          </a:xfrm>
          <a:prstGeom prst="rect">
            <a:avLst/>
          </a:prstGeom>
          <a:ln w="12700">
            <a:noFill/>
            <a:prstDash val="solid"/>
          </a:ln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6" y="6494538"/>
            <a:ext cx="12191254" cy="369043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id="3" name="文本框 2"/>
          <p:cNvSpPr txBox="1"/>
          <p:nvPr/>
        </p:nvSpPr>
        <p:spPr>
          <a:xfrm>
            <a:off x="409677" y="228387"/>
            <a:ext cx="2479225" cy="46891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1.2 </a:t>
            </a:r>
            <a:r>
              <a:rPr lang="zh-CN" altLang="en-US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发展历程</a:t>
            </a:r>
            <a:r>
              <a:rPr lang="en-US" altLang="zh-CN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lang="zh-CN" altLang="en-US" sz="24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6678295" y="1487805"/>
            <a:ext cx="5386070" cy="748030"/>
          </a:xfrm>
          <a:prstGeom prst="roundRect">
            <a:avLst/>
          </a:prstGeom>
          <a:solidFill>
            <a:srgbClr val="ED2D93">
              <a:alpha val="100000"/>
            </a:srgbClr>
          </a:solidFill>
          <a:ln w="25400" cap="flat" cmpd="sng" algn="ctr">
            <a:solidFill>
              <a:srgbClr val="990864">
                <a:alpha val="100000"/>
              </a:srgb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en-US" altLang="zh-CN">
              <a:solidFill>
                <a:srgbClr val="FFFFFF"/>
              </a:solidFill>
            </a:endParaRPr>
          </a:p>
          <a:p>
            <a:pPr algn="ctr"/>
            <a:r>
              <a:rPr lang="en-US" altLang="zh-CN">
                <a:solidFill>
                  <a:srgbClr val="FFFFFF"/>
                </a:solidFill>
              </a:rPr>
              <a:t>Tan, M. Multi-agent reinforcement learning: Independent</a:t>
            </a:r>
            <a:endParaRPr lang="en-US" altLang="zh-CN">
              <a:solidFill>
                <a:srgbClr val="FFFFFF"/>
              </a:solidFill>
            </a:endParaRPr>
          </a:p>
          <a:p>
            <a:pPr algn="ctr"/>
            <a:r>
              <a:rPr lang="en-US" altLang="zh-CN">
                <a:solidFill>
                  <a:srgbClr val="FFFFFF"/>
                </a:solidFill>
              </a:rPr>
              <a:t>vs. cooperative agents. In Proceedings of the Tenth International</a:t>
            </a:r>
            <a:endParaRPr lang="en-US" altLang="zh-CN">
              <a:solidFill>
                <a:srgbClr val="FFFFFF"/>
              </a:solidFill>
            </a:endParaRPr>
          </a:p>
          <a:p>
            <a:pPr algn="ctr"/>
            <a:r>
              <a:rPr lang="en-US" altLang="zh-CN">
                <a:solidFill>
                  <a:srgbClr val="FFFFFF"/>
                </a:solidFill>
              </a:rPr>
              <a:t>Conference on Machine Learning, pp. 330–337,1993.</a:t>
            </a:r>
            <a:endParaRPr lang="en-US" altLang="zh-CN">
              <a:solidFill>
                <a:srgbClr val="FFFFFF"/>
              </a:solidFill>
            </a:endParaRPr>
          </a:p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" name="AutoShape 4"/>
          <p:cNvSpPr/>
          <p:nvPr/>
        </p:nvSpPr>
        <p:spPr>
          <a:xfrm>
            <a:off x="8347699" y="2398846"/>
            <a:ext cx="2004595" cy="369043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80055">
                  <a:alpha val="100000"/>
                </a:srgbClr>
              </a:gs>
              <a:gs pos="67000">
                <a:srgbClr val="A20068">
                  <a:alpha val="100000"/>
                </a:srgbClr>
              </a:gs>
            </a:gsLst>
            <a:lin ang="5400000"/>
          </a:gradFill>
          <a:ln w="12700" cap="flat">
            <a:noFill/>
            <a:prstDash val="solid"/>
          </a:ln>
        </p:spPr>
        <p:txBody>
          <a:bodyPr lIns="91440" tIns="45720" rIns="91440" bIns="45720" rtlCol="0" anchor="ctr"/>
          <a:p>
            <a:pPr indent="0" algn="ctr">
              <a:lnSpc>
                <a:spcPct val="100000"/>
              </a:lnSpc>
              <a:defRPr/>
            </a:pPr>
            <a:r>
              <a:rPr lang="en-US" sz="18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Noto Sans SC" panose="020B0200000000000000" charset="-122"/>
              </a:rPr>
              <a:t>I</a:t>
            </a:r>
            <a:r>
              <a:rPr lang="en-US" altLang="zh-CN" sz="18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Noto Sans SC" panose="020B0200000000000000" charset="-122"/>
              </a:rPr>
              <a:t>QL</a:t>
            </a:r>
            <a:r>
              <a:rPr lang="zh-CN" altLang="en-US" sz="18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Noto Sans SC" panose="020B0200000000000000" charset="-122"/>
              </a:rPr>
              <a:t>完全分布式</a:t>
            </a:r>
            <a:endParaRPr 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1" name="AutoShape 4"/>
          <p:cNvSpPr/>
          <p:nvPr/>
        </p:nvSpPr>
        <p:spPr>
          <a:xfrm>
            <a:off x="1611457" y="3387415"/>
            <a:ext cx="2004595" cy="369043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80055">
                  <a:alpha val="100000"/>
                </a:srgbClr>
              </a:gs>
              <a:gs pos="67000">
                <a:srgbClr val="A20068">
                  <a:alpha val="100000"/>
                </a:srgbClr>
              </a:gs>
            </a:gsLst>
            <a:lin ang="5400000"/>
          </a:gradFill>
          <a:ln w="12700" cap="flat">
            <a:noFill/>
            <a:prstDash val="solid"/>
          </a:ln>
        </p:spPr>
        <p:txBody>
          <a:bodyPr lIns="91440" tIns="45720" rIns="91440" bIns="45720" rtlCol="0" anchor="ctr"/>
          <a:p>
            <a:pPr indent="0" algn="ctr">
              <a:lnSpc>
                <a:spcPct val="100000"/>
              </a:lnSpc>
              <a:defRPr/>
            </a:pPr>
            <a:r>
              <a:rPr lang="en-US" altLang="zh-CN" sz="18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Noto Sans SC" panose="020B0200000000000000" charset="-122"/>
              </a:rPr>
              <a:t>COMA</a:t>
            </a:r>
            <a:r>
              <a:rPr lang="zh-CN" altLang="en-US" sz="18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Noto Sans SC" panose="020B0200000000000000" charset="-122"/>
              </a:rPr>
              <a:t>完全集中式</a:t>
            </a:r>
            <a:endParaRPr 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" name="圆角矩形 11"/>
          <p:cNvSpPr/>
          <p:nvPr userDrawn="1"/>
        </p:nvSpPr>
        <p:spPr>
          <a:xfrm>
            <a:off x="268160" y="1407961"/>
            <a:ext cx="4818163" cy="828260"/>
          </a:xfrm>
          <a:prstGeom prst="roundRect">
            <a:avLst/>
          </a:prstGeom>
          <a:solidFill>
            <a:srgbClr val="ED2D93">
              <a:alpha val="100000"/>
            </a:srgbClr>
          </a:solidFill>
          <a:ln w="25400" cap="flat" cmpd="sng" algn="ctr">
            <a:solidFill>
              <a:srgbClr val="990864">
                <a:alpha val="100000"/>
              </a:srgb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en-US" altLang="zh-CN">
              <a:solidFill>
                <a:srgbClr val="FFFFFF"/>
              </a:solidFill>
            </a:endParaRPr>
          </a:p>
          <a:p>
            <a:pPr algn="ctr"/>
            <a:r>
              <a:rPr lang="en-US" altLang="zh-CN">
                <a:solidFill>
                  <a:srgbClr val="FFFFFF"/>
                </a:solidFill>
              </a:rPr>
              <a:t>Foerster, J., Farquhar, G., Afouras, T., Nardelli, N., and</a:t>
            </a:r>
            <a:endParaRPr lang="en-US" altLang="zh-CN">
              <a:solidFill>
                <a:srgbClr val="FFFFFF"/>
              </a:solidFill>
            </a:endParaRPr>
          </a:p>
          <a:p>
            <a:pPr algn="ctr"/>
            <a:r>
              <a:rPr lang="en-US" altLang="zh-CN">
                <a:solidFill>
                  <a:srgbClr val="FFFFFF"/>
                </a:solidFill>
              </a:rPr>
              <a:t>Whiteson, S. Counterfactual multi-agent policy gradients.</a:t>
            </a:r>
            <a:endParaRPr lang="en-US" altLang="zh-CN">
              <a:solidFill>
                <a:srgbClr val="FFFFFF"/>
              </a:solidFill>
            </a:endParaRPr>
          </a:p>
          <a:p>
            <a:pPr algn="ctr"/>
            <a:r>
              <a:rPr lang="en-US" altLang="zh-CN">
                <a:solidFill>
                  <a:srgbClr val="FFFFFF"/>
                </a:solidFill>
              </a:rPr>
              <a:t>In Proceedings of the Thirty-Second AAAI Conference on</a:t>
            </a:r>
            <a:endParaRPr lang="en-US" altLang="zh-CN">
              <a:solidFill>
                <a:srgbClr val="FFFFFF"/>
              </a:solidFill>
            </a:endParaRPr>
          </a:p>
          <a:p>
            <a:pPr algn="ctr"/>
            <a:r>
              <a:rPr lang="en-US" altLang="zh-CN">
                <a:solidFill>
                  <a:srgbClr val="FFFFFF"/>
                </a:solidFill>
              </a:rPr>
              <a:t>Arti</a:t>
            </a:r>
            <a:r>
              <a:rPr lang="en-US" altLang="en-US">
                <a:solidFill>
                  <a:srgbClr val="FFFFFF"/>
                </a:solidFill>
              </a:rPr>
              <a:t>ﬁ</a:t>
            </a:r>
            <a:r>
              <a:rPr lang="en-US" altLang="zh-CN">
                <a:solidFill>
                  <a:srgbClr val="FFFFFF"/>
                </a:solidFill>
              </a:rPr>
              <a:t>cial Intelligence, 2018.</a:t>
            </a:r>
            <a:endParaRPr lang="en-US" altLang="zh-CN">
              <a:solidFill>
                <a:srgbClr val="FFFFFF"/>
              </a:solidFill>
            </a:endParaRPr>
          </a:p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70180" y="2399030"/>
            <a:ext cx="5006340" cy="828040"/>
          </a:xfrm>
          <a:prstGeom prst="roundRect">
            <a:avLst/>
          </a:prstGeom>
          <a:solidFill>
            <a:srgbClr val="ED2D93">
              <a:alpha val="100000"/>
            </a:srgbClr>
          </a:solidFill>
          <a:ln w="25400" cap="flat" cmpd="sng" algn="ctr">
            <a:solidFill>
              <a:srgbClr val="990864">
                <a:alpha val="100000"/>
              </a:srgb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en-US" altLang="zh-CN">
              <a:solidFill>
                <a:srgbClr val="FFFFFF"/>
              </a:solidFill>
            </a:endParaRPr>
          </a:p>
          <a:p>
            <a:pPr algn="ctr"/>
            <a:r>
              <a:rPr lang="en-US" altLang="zh-CN">
                <a:solidFill>
                  <a:srgbClr val="FFFFFF"/>
                </a:solidFill>
              </a:rPr>
              <a:t>Gupta, J. K., Egorov, M., and Kochenderfer, M. Cooperative</a:t>
            </a:r>
            <a:endParaRPr lang="en-US" altLang="zh-CN">
              <a:solidFill>
                <a:srgbClr val="FFFFFF"/>
              </a:solidFill>
            </a:endParaRPr>
          </a:p>
          <a:p>
            <a:pPr algn="ctr"/>
            <a:r>
              <a:rPr lang="en-US" altLang="zh-CN">
                <a:solidFill>
                  <a:srgbClr val="FFFFFF"/>
                </a:solidFill>
              </a:rPr>
              <a:t>Multi-agent Control Using Deep Reinforcement Learning.</a:t>
            </a:r>
            <a:endParaRPr lang="en-US" altLang="zh-CN">
              <a:solidFill>
                <a:srgbClr val="FFFFFF"/>
              </a:solidFill>
            </a:endParaRPr>
          </a:p>
          <a:p>
            <a:pPr algn="ctr"/>
            <a:r>
              <a:rPr lang="en-US" altLang="zh-CN">
                <a:solidFill>
                  <a:srgbClr val="FFFFFF"/>
                </a:solidFill>
              </a:rPr>
              <a:t>In Autonomous Agents and Multiagent Systems, pp. 66–</a:t>
            </a:r>
            <a:endParaRPr lang="en-US" altLang="zh-CN">
              <a:solidFill>
                <a:srgbClr val="FFFFFF"/>
              </a:solidFill>
            </a:endParaRPr>
          </a:p>
          <a:p>
            <a:pPr algn="ctr"/>
            <a:r>
              <a:rPr lang="en-US" altLang="zh-CN">
                <a:solidFill>
                  <a:srgbClr val="FFFFFF"/>
                </a:solidFill>
              </a:rPr>
              <a:t>83. Springer, 2017.</a:t>
            </a:r>
            <a:endParaRPr lang="en-US" altLang="zh-CN">
              <a:solidFill>
                <a:srgbClr val="FFFFFF"/>
              </a:solidFill>
            </a:endParaRPr>
          </a:p>
          <a:p>
            <a:pPr algn="ctr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AutoShape 4"/>
          <p:cNvSpPr/>
          <p:nvPr/>
        </p:nvSpPr>
        <p:spPr>
          <a:xfrm>
            <a:off x="5176559" y="4155237"/>
            <a:ext cx="2004595" cy="369043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80055">
                  <a:alpha val="100000"/>
                </a:srgbClr>
              </a:gs>
              <a:gs pos="67000">
                <a:srgbClr val="A20068">
                  <a:alpha val="100000"/>
                </a:srgbClr>
              </a:gs>
            </a:gsLst>
            <a:lin ang="5400000"/>
          </a:gradFill>
          <a:ln w="12700" cap="flat">
            <a:noFill/>
            <a:prstDash val="solid"/>
          </a:ln>
        </p:spPr>
        <p:txBody>
          <a:bodyPr lIns="91440" tIns="45720" rIns="91440" bIns="45720" rtlCol="0" anchor="ctr"/>
          <a:p>
            <a:pPr indent="0" algn="ctr">
              <a:lnSpc>
                <a:spcPct val="100000"/>
              </a:lnSpc>
              <a:defRPr/>
            </a:pPr>
            <a:r>
              <a:rPr lang="en-US" sz="18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Noto Sans SC" panose="020B0200000000000000" charset="-122"/>
              </a:rPr>
              <a:t>V</a:t>
            </a:r>
            <a:r>
              <a:rPr lang="en-US" altLang="zh-CN" sz="18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Noto Sans SC" panose="020B0200000000000000" charset="-122"/>
              </a:rPr>
              <a:t>DN</a:t>
            </a:r>
            <a:endParaRPr 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圆角矩形 16"/>
          <p:cNvSpPr/>
          <p:nvPr userDrawn="1"/>
        </p:nvSpPr>
        <p:spPr>
          <a:xfrm>
            <a:off x="3292475" y="4765675"/>
            <a:ext cx="5608320" cy="1383030"/>
          </a:xfrm>
          <a:prstGeom prst="roundRect">
            <a:avLst/>
          </a:prstGeom>
          <a:solidFill>
            <a:srgbClr val="ED2D93">
              <a:alpha val="100000"/>
            </a:srgbClr>
          </a:solidFill>
          <a:ln w="25400" cap="flat" cmpd="sng" algn="ctr">
            <a:solidFill>
              <a:srgbClr val="990864">
                <a:alpha val="100000"/>
              </a:srgb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FFFFFF"/>
                </a:solidFill>
              </a:rPr>
              <a:t>Sunehag, P., Lever, G., Gruslys, A., Czarnecki, W. M., Zambaldi,</a:t>
            </a:r>
            <a:endParaRPr lang="en-US" altLang="zh-CN">
              <a:solidFill>
                <a:srgbClr val="FFFFFF"/>
              </a:solidFill>
            </a:endParaRPr>
          </a:p>
          <a:p>
            <a:pPr algn="ctr"/>
            <a:r>
              <a:rPr lang="en-US" altLang="zh-CN">
                <a:solidFill>
                  <a:srgbClr val="FFFFFF"/>
                </a:solidFill>
              </a:rPr>
              <a:t>V., Jaderberg, M., Lanctot, M., Sonnerat, N., Leibo,</a:t>
            </a:r>
            <a:endParaRPr lang="en-US" altLang="zh-CN">
              <a:solidFill>
                <a:srgbClr val="FFFFFF"/>
              </a:solidFill>
            </a:endParaRPr>
          </a:p>
          <a:p>
            <a:pPr algn="ctr"/>
            <a:r>
              <a:rPr lang="en-US" altLang="zh-CN">
                <a:solidFill>
                  <a:srgbClr val="FFFFFF"/>
                </a:solidFill>
              </a:rPr>
              <a:t>J. Z., Tuyls, K., and Graepel, T. Value-Decomposition</a:t>
            </a:r>
            <a:endParaRPr lang="en-US" altLang="zh-CN">
              <a:solidFill>
                <a:srgbClr val="FFFFFF"/>
              </a:solidFill>
            </a:endParaRPr>
          </a:p>
          <a:p>
            <a:pPr algn="ctr"/>
            <a:r>
              <a:rPr lang="en-US" altLang="zh-CN">
                <a:solidFill>
                  <a:srgbClr val="FFFFFF"/>
                </a:solidFill>
              </a:rPr>
              <a:t>Networks For Cooperative Multi-Agent Learning Based</a:t>
            </a:r>
            <a:endParaRPr lang="en-US" altLang="zh-CN">
              <a:solidFill>
                <a:srgbClr val="FFFFFF"/>
              </a:solidFill>
            </a:endParaRPr>
          </a:p>
          <a:p>
            <a:pPr algn="ctr"/>
            <a:r>
              <a:rPr lang="en-US" altLang="zh-CN">
                <a:solidFill>
                  <a:srgbClr val="FFFFFF"/>
                </a:solidFill>
              </a:rPr>
              <a:t>On Team Reward. In Proceedings of the 17th International</a:t>
            </a:r>
            <a:endParaRPr lang="en-US" altLang="zh-CN">
              <a:solidFill>
                <a:srgbClr val="FFFFFF"/>
              </a:solidFill>
            </a:endParaRPr>
          </a:p>
          <a:p>
            <a:pPr algn="ctr"/>
            <a:r>
              <a:rPr lang="en-US" altLang="zh-CN">
                <a:solidFill>
                  <a:srgbClr val="FFFFFF"/>
                </a:solidFill>
              </a:rPr>
              <a:t>Conference on Autonomous Agents and Multiagent Systems, 2017.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9" name="AutoShape 4"/>
          <p:cNvSpPr/>
          <p:nvPr/>
        </p:nvSpPr>
        <p:spPr>
          <a:xfrm>
            <a:off x="4560854" y="771737"/>
            <a:ext cx="2645829" cy="369043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80055">
                  <a:alpha val="100000"/>
                </a:srgbClr>
              </a:gs>
              <a:gs pos="67000">
                <a:srgbClr val="A20068">
                  <a:alpha val="100000"/>
                </a:srgbClr>
              </a:gs>
            </a:gsLst>
            <a:lin ang="5400000"/>
          </a:gradFill>
          <a:ln w="12700" cap="flat">
            <a:noFill/>
            <a:prstDash val="solid"/>
          </a:ln>
        </p:spPr>
        <p:txBody>
          <a:bodyPr lIns="91440" tIns="45720" rIns="91440" bIns="45720" rtlCol="0" anchor="ctr"/>
          <a:p>
            <a:pPr indent="0" algn="ctr">
              <a:lnSpc>
                <a:spcPct val="100000"/>
              </a:lnSpc>
              <a:defRPr/>
            </a:pPr>
            <a:r>
              <a:rPr lang="zh-CN" altLang="en-US" sz="18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表达和使用行为值函数</a:t>
            </a:r>
            <a:endParaRPr lang="zh-CN" altLang="en-US" sz="18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20" name="直接箭头连接符 19"/>
          <p:cNvCxnSpPr>
            <a:stCxn id="19" idx="2"/>
            <a:endCxn id="11" idx="0"/>
          </p:cNvCxnSpPr>
          <p:nvPr userDrawn="1"/>
        </p:nvCxnSpPr>
        <p:spPr>
          <a:xfrm flipH="1">
            <a:off x="2613754" y="1140780"/>
            <a:ext cx="3270015" cy="2246635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9" idx="2"/>
            <a:endCxn id="10" idx="0"/>
          </p:cNvCxnSpPr>
          <p:nvPr userDrawn="1"/>
        </p:nvCxnSpPr>
        <p:spPr>
          <a:xfrm>
            <a:off x="5883769" y="1140780"/>
            <a:ext cx="3466227" cy="1258066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16" idx="0"/>
          </p:cNvCxnSpPr>
          <p:nvPr userDrawn="1"/>
        </p:nvCxnSpPr>
        <p:spPr>
          <a:xfrm flipH="1">
            <a:off x="6179441" y="2768171"/>
            <a:ext cx="3171190" cy="1387475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2"/>
            <a:endCxn id="16" idx="0"/>
          </p:cNvCxnSpPr>
          <p:nvPr userDrawn="1"/>
        </p:nvCxnSpPr>
        <p:spPr>
          <a:xfrm>
            <a:off x="2614389" y="3756740"/>
            <a:ext cx="3564890" cy="39878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AutoShape 4"/>
          <p:cNvSpPr/>
          <p:nvPr/>
        </p:nvSpPr>
        <p:spPr>
          <a:xfrm>
            <a:off x="9208445" y="4155194"/>
            <a:ext cx="2004595" cy="369043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80055">
                  <a:alpha val="100000"/>
                </a:srgbClr>
              </a:gs>
              <a:gs pos="67000">
                <a:srgbClr val="A20068">
                  <a:alpha val="100000"/>
                </a:srgbClr>
              </a:gs>
            </a:gsLst>
            <a:lin ang="5400000"/>
          </a:gradFill>
          <a:ln w="12700" cap="flat">
            <a:noFill/>
            <a:prstDash val="solid"/>
          </a:ln>
        </p:spPr>
        <p:txBody>
          <a:bodyPr lIns="91440" tIns="45720" rIns="91440" bIns="45720" rtlCol="0" anchor="ctr"/>
          <a:p>
            <a:pPr indent="0" algn="ctr">
              <a:lnSpc>
                <a:spcPct val="100000"/>
              </a:lnSpc>
              <a:defRPr/>
            </a:pPr>
            <a:r>
              <a:rPr lang="en-US" altLang="zh-CN" sz="18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QMIX</a:t>
            </a:r>
            <a:endParaRPr lang="en-US" altLang="zh-CN" sz="18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32" name="直接箭头连接符 31"/>
          <p:cNvCxnSpPr>
            <a:stCxn id="16" idx="3"/>
            <a:endCxn id="28" idx="1"/>
          </p:cNvCxnSpPr>
          <p:nvPr userDrawn="1"/>
        </p:nvCxnSpPr>
        <p:spPr>
          <a:xfrm>
            <a:off x="7181154" y="4340394"/>
            <a:ext cx="2026920" cy="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1084016"/>
          </a:xfrm>
          <a:prstGeom prst="rect">
            <a:avLst/>
          </a:prstGeom>
          <a:ln w="12700">
            <a:noFill/>
            <a:prstDash val="solid"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6" y="6494538"/>
            <a:ext cx="12191254" cy="369043"/>
          </a:xfrm>
          <a:prstGeom prst="rect">
            <a:avLst/>
          </a:prstGeom>
          <a:ln w="12700">
            <a:noFill/>
            <a:prstDash val="solid"/>
          </a:ln>
        </p:spPr>
      </p:pic>
      <p:grpSp>
        <p:nvGrpSpPr>
          <p:cNvPr id="5" name="Group 5"/>
          <p:cNvGrpSpPr/>
          <p:nvPr/>
        </p:nvGrpSpPr>
        <p:grpSpPr>
          <a:xfrm>
            <a:off x="-34122" y="1844115"/>
            <a:ext cx="12245730" cy="2810952"/>
            <a:chOff x="-34122" y="1844115"/>
            <a:chExt cx="12245730" cy="2810952"/>
          </a:xfrm>
        </p:grpSpPr>
        <p:sp>
          <p:nvSpPr>
            <p:cNvPr id="6" name="AutoShape 6"/>
            <p:cNvSpPr/>
            <p:nvPr/>
          </p:nvSpPr>
          <p:spPr>
            <a:xfrm>
              <a:off x="-12700" y="1844115"/>
              <a:ext cx="12177487" cy="2810952"/>
            </a:xfrm>
            <a:prstGeom prst="roundRect">
              <a:avLst>
                <a:gd name="adj" fmla="val 0"/>
              </a:avLst>
            </a:prstGeom>
            <a:solidFill>
              <a:srgbClr val="73004D">
                <a:alpha val="65098"/>
              </a:srgbClr>
            </a:solidFill>
            <a:ln w="12700" cap="flat">
              <a:noFill/>
              <a:prstDash val="solid"/>
            </a:ln>
          </p:spPr>
          <p:txBody>
            <a:bodyPr lIns="91440" tIns="45720" rIns="91440" bIns="45720" rtlCol="0" anchor="ctr"/>
            <a:lstStyle/>
            <a:p>
              <a:pPr algn="ctr">
                <a:defRPr/>
              </a:pPr>
            </a:p>
          </p:txBody>
        </p:sp>
        <p:cxnSp>
          <p:nvCxnSpPr>
            <p:cNvPr id="7" name="Connector 7"/>
            <p:cNvCxnSpPr/>
            <p:nvPr/>
          </p:nvCxnSpPr>
          <p:spPr>
            <a:xfrm>
              <a:off x="-34122" y="2092005"/>
              <a:ext cx="12211608" cy="0"/>
            </a:xfrm>
            <a:prstGeom prst="line">
              <a:avLst/>
            </a:prstGeom>
            <a:noFill/>
            <a:ln w="25400" cap="flat">
              <a:solidFill>
                <a:srgbClr val="FFFFFF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" name="Connector 8"/>
            <p:cNvCxnSpPr/>
            <p:nvPr/>
          </p:nvCxnSpPr>
          <p:spPr>
            <a:xfrm>
              <a:off x="0" y="4414824"/>
              <a:ext cx="12211608" cy="0"/>
            </a:xfrm>
            <a:prstGeom prst="line">
              <a:avLst/>
            </a:prstGeom>
            <a:noFill/>
            <a:ln w="25400" cap="flat">
              <a:solidFill>
                <a:srgbClr val="FFFFFF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9" name="AutoShape 9"/>
          <p:cNvSpPr/>
          <p:nvPr/>
        </p:nvSpPr>
        <p:spPr>
          <a:xfrm>
            <a:off x="3495040" y="2726055"/>
            <a:ext cx="6558797" cy="10541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lIns="91440" tIns="45720" rIns="91440" bIns="45720" rtlCol="0" anchor="t">
            <a:noAutofit/>
          </a:bodyPr>
          <a:lstStyle/>
          <a:p>
            <a:pPr indent="0" algn="l">
              <a:lnSpc>
                <a:spcPct val="117000"/>
              </a:lnSpc>
              <a:defRPr/>
            </a:pPr>
            <a:r>
              <a:rPr lang="en-US" altLang="zh-CN" sz="5400">
                <a:solidFill>
                  <a:srgbClr val="FFFFFF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Algorithm</a:t>
            </a:r>
            <a:r>
              <a:rPr lang="en-US" altLang="zh-CN" sz="540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Arial" panose="020B0604020202020204" pitchFamily="34" charset="0"/>
              </a:rPr>
              <a:t> </a:t>
            </a:r>
            <a:r>
              <a:rPr lang="en-US" sz="5400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算法</a:t>
            </a:r>
            <a:endParaRPr 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647065" y="2030095"/>
            <a:ext cx="2183765" cy="22161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/>
          <a:lstStyle/>
          <a:p>
            <a:pPr indent="0" algn="l">
              <a:lnSpc>
                <a:spcPct val="100000"/>
              </a:lnSpc>
              <a:defRPr/>
            </a:pPr>
            <a:r>
              <a:rPr lang="en-US" sz="13800">
                <a:solidFill>
                  <a:srgbClr val="751D5B"/>
                </a:solidFill>
                <a:latin typeface="楷体" panose="02010609060101010101" charset="-122"/>
                <a:ea typeface="楷体" panose="02010609060101010101" charset="-122"/>
                <a:cs typeface="Arial" panose="020B0604020202020204" pitchFamily="34" charset="0"/>
              </a:rPr>
              <a:t>贰</a:t>
            </a:r>
            <a:endParaRPr lang="en-US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12" y="0"/>
            <a:ext cx="12192000" cy="1084016"/>
          </a:xfrm>
          <a:prstGeom prst="rect">
            <a:avLst/>
          </a:prstGeom>
          <a:ln w="12700">
            <a:noFill/>
            <a:prstDash val="solid"/>
          </a:ln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6" y="6494538"/>
            <a:ext cx="12191254" cy="369043"/>
          </a:xfrm>
          <a:prstGeom prst="rect">
            <a:avLst/>
          </a:prstGeom>
          <a:ln w="12700">
            <a:noFill/>
            <a:prstDash val="solid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19075" y="1549400"/>
                <a:ext cx="9966960" cy="11741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b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结构：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通常采用</a:t>
                </a:r>
                <a:r>
                  <a:rPr lang="zh-CN" altLang="en-US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深度循环</a:t>
                </a:r>
                <a:r>
                  <a:rPr lang="en-US" altLang="zh-CN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Q</a:t>
                </a:r>
                <a:r>
                  <a:rPr lang="zh-CN" altLang="en-US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网络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（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DRQN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），输入、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  <a:sym typeface="+mn-ea"/>
                  </a:rPr>
                  <a:t>输出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层为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MLP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多层神经网络，中间层为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GRU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门控循环神经网络。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r>
                  <a:rPr lang="zh-CN" altLang="en-US" b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输入：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当前个体观测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和上一时刻动作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，在部分可观测场景中可更好地处理时间序列信息，理解环境变化</a:t>
                </a:r>
                <a:r>
                  <a:rPr lang="zh-CN" altLang="en-US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。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r>
                  <a:rPr lang="zh-CN" altLang="en-US" b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输出：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个体</a:t>
                </a:r>
                <a:r>
                  <a:rPr lang="zh-CN" altLang="en-US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行为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0"/>
                        <a:cs typeface="Cambria Math" panose="0204050305040603020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，用于评估智能体在当前局部观测和动作下的价值。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r>
                  <a:rPr lang="zh-CN" altLang="en-US" b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训练方式：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根据任务需求，不同智能体的网络既可单独训练，也可</a:t>
                </a:r>
                <a:r>
                  <a:rPr lang="zh-CN" altLang="en-US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参数共享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。后者可提高训练效率，在智能体类型相同或相似的场景中效果显著。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" y="1549400"/>
                <a:ext cx="9966960" cy="11741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4"/>
          <p:cNvSpPr/>
          <p:nvPr/>
        </p:nvSpPr>
        <p:spPr>
          <a:xfrm>
            <a:off x="710484" y="1037300"/>
            <a:ext cx="1556141" cy="369043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80055">
                  <a:alpha val="100000"/>
                </a:srgbClr>
              </a:gs>
              <a:gs pos="67000">
                <a:srgbClr val="A20068">
                  <a:alpha val="100000"/>
                </a:srgbClr>
              </a:gs>
            </a:gsLst>
            <a:lin ang="5400000"/>
          </a:gradFill>
          <a:ln w="12700" cap="flat">
            <a:noFill/>
            <a:prstDash val="solid"/>
          </a:ln>
        </p:spPr>
        <p:txBody>
          <a:bodyPr lIns="91440" tIns="45720" rIns="91440" bIns="45720" rtlCol="0" anchor="ctr"/>
          <a:p>
            <a:pPr indent="0" algn="ctr">
              <a:lnSpc>
                <a:spcPct val="100000"/>
              </a:lnSpc>
              <a:defRPr/>
            </a:pPr>
            <a:r>
              <a:rPr lang="zh-CN" altLang="en-US" sz="18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智能体网络</a:t>
            </a:r>
            <a:endParaRPr lang="en-US" sz="18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219075" y="1549400"/>
            <a:ext cx="9966960" cy="1174115"/>
          </a:xfrm>
          <a:prstGeom prst="rect">
            <a:avLst/>
          </a:prstGeom>
          <a:noFill/>
          <a:ln w="25400" cap="flat">
            <a:solidFill>
              <a:srgbClr val="751D5B">
                <a:alpha val="79000"/>
              </a:srgbClr>
            </a:solidFill>
            <a:prstDash val="solid"/>
          </a:ln>
        </p:spPr>
        <p:txBody>
          <a:bodyPr lIns="91440" tIns="45720" rIns="91440" bIns="45720" rtlCol="0" anchor="ctr"/>
          <a:p>
            <a:pPr algn="ctr">
              <a:defRPr/>
            </a:pPr>
          </a:p>
        </p:txBody>
      </p:sp>
      <p:pic>
        <p:nvPicPr>
          <p:cNvPr id="4" name="图片 3"/>
          <p:cNvPicPr/>
          <p:nvPr/>
        </p:nvPicPr>
        <p:blipFill>
          <a:blip r:embed="rId4"/>
          <a:srcRect l="72794" t="1584" r="1549" b="21009"/>
          <a:stretch>
            <a:fillRect/>
          </a:stretch>
        </p:blipFill>
        <p:spPr>
          <a:xfrm>
            <a:off x="10259060" y="697230"/>
            <a:ext cx="1806575" cy="25133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09677" y="228387"/>
            <a:ext cx="2782030" cy="46891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2.1 QMIX</a:t>
            </a:r>
            <a:r>
              <a:rPr lang="zh-CN" altLang="en-US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网络结构</a:t>
            </a:r>
            <a:r>
              <a:rPr lang="en-US" altLang="zh-CN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lang="zh-CN" altLang="en-US" sz="24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266950" y="3321685"/>
                <a:ext cx="9797415" cy="116776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b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结构：</a:t>
                </a:r>
                <a:r>
                  <a:rPr lang="zh-CN" altLang="en-US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前馈神经网络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，权重与偏置由超网络产生。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r>
                  <a:rPr lang="zh-CN" altLang="en-US" b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输入：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各智能体网络输出的个体行为值</a:t>
                </a:r>
                <a:r>
                  <a:rPr lang="en-US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。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r>
                  <a:rPr lang="zh-CN" altLang="en-US" b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输出：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联合</a:t>
                </a:r>
                <a:r>
                  <a:rPr lang="zh-CN" altLang="en-US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行为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，满足单调性约束。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r>
                  <a:rPr lang="zh-CN" altLang="en-US" b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作用：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实现个体行为值到联合行为值的转换，满足单调性约束</a:t>
                </a:r>
                <a:r>
                  <a:rPr lang="zh-CN" altLang="en-US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，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使全局最优动作与个体最优动作保持一致，确保集中式和分散式策略的一致性。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950" y="3321685"/>
                <a:ext cx="9797415" cy="1167765"/>
              </a:xfrm>
              <a:prstGeom prst="rect">
                <a:avLst/>
              </a:prstGeom>
              <a:blipFill rotWithShape="1">
                <a:blip r:embed="rId5"/>
                <a:stretch>
                  <a:fillRect b="-13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/>
          <p:nvPr/>
        </p:nvPicPr>
        <p:blipFill>
          <a:blip r:embed="rId4"/>
          <a:srcRect t="919" r="70055" b="20289"/>
          <a:stretch>
            <a:fillRect/>
          </a:stretch>
        </p:blipFill>
        <p:spPr>
          <a:xfrm>
            <a:off x="360680" y="2841625"/>
            <a:ext cx="1815465" cy="2207895"/>
          </a:xfrm>
          <a:prstGeom prst="rect">
            <a:avLst/>
          </a:prstGeom>
        </p:spPr>
      </p:pic>
      <p:sp>
        <p:nvSpPr>
          <p:cNvPr id="12" name="AutoShape 4"/>
          <p:cNvSpPr/>
          <p:nvPr/>
        </p:nvSpPr>
        <p:spPr>
          <a:xfrm>
            <a:off x="2267260" y="2838009"/>
            <a:ext cx="1556141" cy="369043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80055">
                  <a:alpha val="100000"/>
                </a:srgbClr>
              </a:gs>
              <a:gs pos="67000">
                <a:srgbClr val="A20068">
                  <a:alpha val="100000"/>
                </a:srgbClr>
              </a:gs>
            </a:gsLst>
            <a:lin ang="5400000"/>
          </a:gradFill>
          <a:ln w="12700" cap="flat">
            <a:noFill/>
            <a:prstDash val="solid"/>
          </a:ln>
        </p:spPr>
        <p:txBody>
          <a:bodyPr lIns="91440" tIns="45720" rIns="91440" bIns="45720" rtlCol="0" anchor="ctr"/>
          <a:p>
            <a:pPr indent="0" algn="ctr">
              <a:lnSpc>
                <a:spcPct val="100000"/>
              </a:lnSpc>
              <a:defRPr/>
            </a:pPr>
            <a:r>
              <a:rPr lang="zh-CN" altLang="en-US" sz="18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</a:rPr>
              <a:t>混合网络</a:t>
            </a:r>
            <a:endParaRPr lang="en-US" sz="18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AutoShape 7"/>
          <p:cNvSpPr/>
          <p:nvPr/>
        </p:nvSpPr>
        <p:spPr>
          <a:xfrm>
            <a:off x="2266950" y="3321685"/>
            <a:ext cx="9797415" cy="1167765"/>
          </a:xfrm>
          <a:prstGeom prst="rect">
            <a:avLst/>
          </a:prstGeom>
          <a:noFill/>
          <a:ln w="25400" cap="flat">
            <a:solidFill>
              <a:srgbClr val="751D5B">
                <a:alpha val="79000"/>
              </a:srgbClr>
            </a:solidFill>
            <a:prstDash val="solid"/>
          </a:ln>
        </p:spPr>
        <p:txBody>
          <a:bodyPr lIns="91440" tIns="45720" rIns="91440" bIns="45720" rtlCol="0" anchor="ctr"/>
          <a:p>
            <a:pPr algn="ctr">
              <a:defRPr/>
            </a:p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219075" y="5192395"/>
                <a:ext cx="9274175" cy="115887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r>
                  <a:rPr lang="zh-CN" altLang="en-US" b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结构：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一层权重由一个线性层和一个绝对值激活函数（确保非负）产生。偏差由具有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ReLU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激活函数的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2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层超网络产生。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r>
                  <a:rPr lang="zh-CN" altLang="en-US" b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输入：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全局状态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s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。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r>
                  <a:rPr lang="zh-CN" altLang="en-US" b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输出：</a:t>
                </a:r>
                <a:r>
                  <a:rPr lang="zh-CN" altLang="en-US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目标网络参数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（权重和偏差）。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r>
                  <a:rPr lang="zh-CN" altLang="en-US" b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作用：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通过一个网络生成另一个网络的参数，而非直接学习任务的输入输出映射。允许目标网络的结构或参数随输入动态调整，增强模型的灵活性和适应性。在当前使用中，可以利用全局信息对联合行为值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进行更精准的估计。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" y="5192395"/>
                <a:ext cx="9274175" cy="11588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utoShape 7"/>
          <p:cNvSpPr/>
          <p:nvPr/>
        </p:nvSpPr>
        <p:spPr>
          <a:xfrm>
            <a:off x="219075" y="5192395"/>
            <a:ext cx="9274175" cy="1158875"/>
          </a:xfrm>
          <a:prstGeom prst="rect">
            <a:avLst/>
          </a:prstGeom>
          <a:noFill/>
          <a:ln w="25400" cap="flat">
            <a:solidFill>
              <a:srgbClr val="751D5B">
                <a:alpha val="79000"/>
              </a:srgbClr>
            </a:solidFill>
            <a:prstDash val="solid"/>
          </a:ln>
        </p:spPr>
        <p:txBody>
          <a:bodyPr lIns="91440" tIns="45720" rIns="91440" bIns="45720" rtlCol="0" anchor="ctr"/>
          <a:p>
            <a:pPr algn="ctr">
              <a:defRPr/>
            </a:pPr>
          </a:p>
        </p:txBody>
      </p:sp>
      <p:pic>
        <p:nvPicPr>
          <p:cNvPr id="16" name="图片 15"/>
          <p:cNvPicPr/>
          <p:nvPr/>
        </p:nvPicPr>
        <p:blipFill>
          <a:blip r:embed="rId4"/>
          <a:srcRect l="34386" t="1544" r="30791" b="20431"/>
          <a:stretch>
            <a:fillRect/>
          </a:stretch>
        </p:blipFill>
        <p:spPr>
          <a:xfrm>
            <a:off x="9724368" y="4604220"/>
            <a:ext cx="2154488" cy="2186361"/>
          </a:xfrm>
          <a:prstGeom prst="rect">
            <a:avLst/>
          </a:prstGeom>
        </p:spPr>
      </p:pic>
      <p:sp>
        <p:nvSpPr>
          <p:cNvPr id="17" name="AutoShape 4"/>
          <p:cNvSpPr/>
          <p:nvPr/>
        </p:nvSpPr>
        <p:spPr>
          <a:xfrm>
            <a:off x="3822557" y="4656435"/>
            <a:ext cx="2994395" cy="369043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80055">
                  <a:alpha val="100000"/>
                </a:srgbClr>
              </a:gs>
              <a:gs pos="67000">
                <a:srgbClr val="A20068">
                  <a:alpha val="100000"/>
                </a:srgbClr>
              </a:gs>
            </a:gsLst>
            <a:lin ang="5400000"/>
          </a:gradFill>
          <a:ln w="12700" cap="flat">
            <a:noFill/>
            <a:prstDash val="solid"/>
          </a:ln>
        </p:spPr>
        <p:txBody>
          <a:bodyPr lIns="91440" tIns="45720" rIns="91440" bIns="45720" rtlCol="0" anchor="ctr"/>
          <a:p>
            <a:pPr indent="0" algn="ctr">
              <a:lnSpc>
                <a:spcPct val="100000"/>
              </a:lnSpc>
              <a:defRPr/>
            </a:pPr>
            <a:r>
              <a:rPr lang="zh-CN" altLang="en-US" sz="1800" b="1" i="0" u="none" strike="noStrike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Noto Sans SC" panose="020B0200000000000000" charset="-122"/>
              </a:rPr>
              <a:t>超网络（</a:t>
            </a:r>
            <a:r>
              <a:rPr lang="en-US" altLang="zh-CN" sz="1800" b="1" i="0" u="none" strike="noStrike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Noto Sans SC" panose="020B0200000000000000" charset="-122"/>
              </a:rPr>
              <a:t>Hypernetwork</a:t>
            </a:r>
            <a:r>
              <a:rPr lang="zh-CN" altLang="en-US" sz="1800" b="1" i="0" u="none" strike="noStrike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Noto Sans SC" panose="020B0200000000000000" charset="-122"/>
              </a:rPr>
              <a:t>）</a:t>
            </a:r>
            <a:endParaRPr lang="en-US" sz="1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8" name="圆角矩形 17"/>
          <p:cNvSpPr/>
          <p:nvPr userDrawn="1"/>
        </p:nvSpPr>
        <p:spPr>
          <a:xfrm>
            <a:off x="10674350" y="696595"/>
            <a:ext cx="979805" cy="269875"/>
          </a:xfrm>
          <a:prstGeom prst="roundRect">
            <a:avLst/>
          </a:prstGeom>
          <a:noFill/>
          <a:ln w="25400" cap="flat" cmpd="sng" algn="ctr">
            <a:solidFill>
              <a:srgbClr val="990864">
                <a:alpha val="100000"/>
              </a:srgb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" name="圆角矩形 18"/>
          <p:cNvSpPr/>
          <p:nvPr userDrawn="1"/>
        </p:nvSpPr>
        <p:spPr>
          <a:xfrm>
            <a:off x="360427" y="4831960"/>
            <a:ext cx="1505119" cy="217671"/>
          </a:xfrm>
          <a:prstGeom prst="roundRect">
            <a:avLst/>
          </a:prstGeom>
          <a:noFill/>
          <a:ln w="25400" cap="flat" cmpd="sng" algn="ctr">
            <a:solidFill>
              <a:srgbClr val="990864">
                <a:alpha val="100000"/>
              </a:srgb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" name="圆角矩形 19"/>
          <p:cNvSpPr/>
          <p:nvPr userDrawn="1"/>
        </p:nvSpPr>
        <p:spPr>
          <a:xfrm>
            <a:off x="9747250" y="5568315"/>
            <a:ext cx="1888490" cy="245745"/>
          </a:xfrm>
          <a:prstGeom prst="roundRect">
            <a:avLst/>
          </a:prstGeom>
          <a:noFill/>
          <a:ln w="25400" cap="flat" cmpd="sng" algn="ctr">
            <a:solidFill>
              <a:srgbClr val="990864">
                <a:alpha val="100000"/>
              </a:srgb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" name="圆角矩形 20"/>
          <p:cNvSpPr/>
          <p:nvPr userDrawn="1"/>
        </p:nvSpPr>
        <p:spPr>
          <a:xfrm>
            <a:off x="360680" y="2866390"/>
            <a:ext cx="783590" cy="234950"/>
          </a:xfrm>
          <a:prstGeom prst="roundRect">
            <a:avLst/>
          </a:prstGeom>
          <a:noFill/>
          <a:ln w="25400" cap="flat" cmpd="sng" algn="ctr">
            <a:solidFill>
              <a:srgbClr val="00B050">
                <a:alpha val="100000"/>
              </a:srgb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" name="圆角矩形 21"/>
          <p:cNvSpPr/>
          <p:nvPr userDrawn="1"/>
        </p:nvSpPr>
        <p:spPr>
          <a:xfrm>
            <a:off x="10216515" y="4608195"/>
            <a:ext cx="809625" cy="246380"/>
          </a:xfrm>
          <a:prstGeom prst="roundRect">
            <a:avLst/>
          </a:prstGeom>
          <a:noFill/>
          <a:ln w="25400" cap="flat" cmpd="sng" algn="ctr">
            <a:solidFill>
              <a:srgbClr val="00B050">
                <a:alpha val="100000"/>
              </a:srgb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圆角矩形 22"/>
          <p:cNvSpPr/>
          <p:nvPr userDrawn="1"/>
        </p:nvSpPr>
        <p:spPr>
          <a:xfrm>
            <a:off x="1980565" y="3849370"/>
            <a:ext cx="195580" cy="217805"/>
          </a:xfrm>
          <a:prstGeom prst="roundRect">
            <a:avLst/>
          </a:prstGeom>
          <a:noFill/>
          <a:ln w="25400" cap="flat" cmpd="sng" algn="ctr">
            <a:solidFill>
              <a:srgbClr val="2E75B6">
                <a:alpha val="100000"/>
              </a:srgb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圆角矩形 23"/>
          <p:cNvSpPr/>
          <p:nvPr userDrawn="1"/>
        </p:nvSpPr>
        <p:spPr>
          <a:xfrm>
            <a:off x="11692899" y="5120657"/>
            <a:ext cx="186849" cy="217671"/>
          </a:xfrm>
          <a:prstGeom prst="roundRect">
            <a:avLst/>
          </a:prstGeom>
          <a:noFill/>
          <a:ln w="25400" cap="flat" cmpd="sng" algn="ctr">
            <a:solidFill>
              <a:srgbClr val="2E75B6">
                <a:alpha val="100000"/>
              </a:srgb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1084016"/>
          </a:xfrm>
          <a:prstGeom prst="rect">
            <a:avLst/>
          </a:prstGeom>
          <a:ln w="12700">
            <a:noFill/>
            <a:prstDash val="solid"/>
          </a:ln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6" y="6494538"/>
            <a:ext cx="12191254" cy="369043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id="5" name="文本框 4"/>
          <p:cNvSpPr txBox="1"/>
          <p:nvPr/>
        </p:nvSpPr>
        <p:spPr>
          <a:xfrm>
            <a:off x="409677" y="228387"/>
            <a:ext cx="2782030" cy="46891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en-US" altLang="zh-CN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 </a:t>
            </a:r>
            <a:r>
              <a:rPr lang="zh-CN" altLang="en-US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算法核心原理</a:t>
            </a:r>
            <a:r>
              <a:rPr lang="en-US" altLang="zh-CN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lang="zh-CN" altLang="en-US" sz="24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582930" y="1083945"/>
                <a:ext cx="3608705" cy="1294765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p>
                <a:pPr marL="0" lvl="0" indent="0" algn="l">
                  <a:buFont typeface="Arial" panose="020B0604020202020204" pitchFamily="34" charset="0"/>
                  <a:buNone/>
                </a:pPr>
                <a:r>
                  <a:rPr lang="en-US" altLang="zh-CN" sz="1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    VDN</a:t>
                </a:r>
                <a:r>
                  <a:rPr lang="zh-CN" altLang="en-US" sz="1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en-US" altLang="zh-CN" sz="1600">
                    <a:latin typeface="楷体" panose="02010609060101010101" charset="-122"/>
                    <a:ea typeface="楷体" panose="02010609060101010101" charset="-122"/>
                    <a:cs typeface="Cambria Math" panose="02040503050406030204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1600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  <a:cs typeface="Cambria Math" panose="02040503050406030204" charset="0"/>
                  </a:rPr>
                  <a:t>简单求和</a:t>
                </a:r>
                <a:r>
                  <a:rPr lang="en-US" altLang="zh-CN" sz="1600">
                    <a:latin typeface="楷体" panose="02010609060101010101" charset="-122"/>
                    <a:ea typeface="楷体" panose="02010609060101010101" charset="-122"/>
                    <a:cs typeface="Cambria Math" panose="02040503050406030204" charset="0"/>
                  </a:rPr>
                  <a:t>获得</a:t>
                </a:r>
                <a:r>
                  <a:rPr lang="zh-CN" altLang="en-US" sz="1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，通过完全因子分解提取分散式策略。</a:t>
                </a:r>
                <a:endParaRPr lang="zh-CN" altLang="en-US" sz="16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pPr marL="0" lvl="0" indent="0"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𝑡𝑜𝑡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𝜏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𝑢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𝜏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;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 sz="16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1083945"/>
                <a:ext cx="3608705" cy="12947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utoShape 7"/>
          <p:cNvSpPr/>
          <p:nvPr/>
        </p:nvSpPr>
        <p:spPr>
          <a:xfrm>
            <a:off x="582930" y="1083945"/>
            <a:ext cx="3608705" cy="1294765"/>
          </a:xfrm>
          <a:prstGeom prst="rect">
            <a:avLst/>
          </a:prstGeom>
          <a:noFill/>
          <a:ln w="25400" cap="flat">
            <a:solidFill>
              <a:srgbClr val="751D5B">
                <a:alpha val="79000"/>
              </a:srgbClr>
            </a:solidFill>
            <a:prstDash val="solid"/>
          </a:ln>
        </p:spPr>
        <p:txBody>
          <a:bodyPr lIns="91440" tIns="45720" rIns="91440" bIns="45720" rtlCol="0" anchor="ctr"/>
          <a:p>
            <a:pPr algn="ctr">
              <a:defRPr/>
            </a:p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4657943" y="843615"/>
                <a:ext cx="7139163" cy="2425735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1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    QMIX</a:t>
                </a:r>
                <a:r>
                  <a:rPr lang="zh-CN" altLang="en-US" sz="1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en-US" altLang="zh-CN" sz="1600">
                    <a:latin typeface="楷体" panose="02010609060101010101" charset="-122"/>
                    <a:ea typeface="楷体" panose="02010609060101010101" charset="-122"/>
                    <a:cs typeface="Cambria Math" panose="02040503050406030204" charset="0"/>
                  </a:rPr>
                  <a:t>由</a:t>
                </a:r>
                <a:r>
                  <a:rPr lang="zh-CN" altLang="en-US" sz="1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混合网络对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1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进行非线性组合，只需确保对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zh-CN" altLang="en-US" sz="1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:r>
                  <a:rPr lang="en-US" altLang="zh-CN" sz="1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argmax</a:t>
                </a:r>
                <a:r>
                  <a:rPr lang="zh-CN" altLang="en-US" sz="1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操作与对每个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1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的</a:t>
                </a:r>
                <a:r>
                  <a:rPr lang="en-US" altLang="zh-CN" sz="1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argmax</a:t>
                </a:r>
                <a:r>
                  <a:rPr lang="zh-CN" altLang="en-US" sz="1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操作产生相同的结果。为此，需对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zh-CN" altLang="en-US" sz="1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和每个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1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施加</a:t>
                </a:r>
                <a:r>
                  <a:rPr lang="zh-CN" altLang="en-US" sz="1600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单调性约束</a:t>
                </a:r>
                <a:r>
                  <a:rPr lang="zh-CN" altLang="en-US" sz="1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charset="0"/>
                            <a:ea typeface="MS Mincho" panose="02020609040205080304" charset="0"/>
                            <a:cs typeface="Cambria Math" panose="0204050305040603020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𝑡𝑜𝑡</m:t>
                            </m:r>
                          </m:sub>
                        </m:sSub>
                      </m:num>
                      <m:den>
                        <m:r>
                          <a:rPr lang="en-US" altLang="zh-CN" sz="1600" i="1">
                            <a:latin typeface="Cambria Math" panose="02040503050406030204" charset="0"/>
                            <a:ea typeface="MS Mincho" panose="02020609040205080304" charset="0"/>
                            <a:cs typeface="Cambria Math" panose="0204050305040603020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en-US" altLang="zh-CN" sz="1600" i="1">
                        <a:latin typeface="Cambria Math" panose="02040503050406030204" charset="0"/>
                        <a:ea typeface="MS Mincho" panose="020206090402050803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sz="1600" i="1">
                        <a:latin typeface="Cambria Math" panose="02040503050406030204" charset="0"/>
                        <a:ea typeface="MS Mincho" panose="020206090402050803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1600" i="1">
                        <a:latin typeface="Cambria Math" panose="02040503050406030204" charset="0"/>
                        <a:ea typeface="MS Mincho" panose="02020609040205080304" charset="0"/>
                        <a:cs typeface="Cambria Math" panose="02040503050406030204" charset="0"/>
                      </a:rPr>
                      <m:t>;∀</m:t>
                    </m:r>
                    <m:r>
                      <a:rPr lang="en-US" altLang="zh-CN" sz="1600" i="1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𝑎</m:t>
                    </m:r>
                  </m:oMath>
                </a14:m>
                <a:r>
                  <a:rPr lang="zh-CN" altLang="en-US" sz="1600">
                    <a:latin typeface="楷体" panose="02010609060101010101" charset="-122"/>
                    <a:ea typeface="楷体" panose="02010609060101010101" charset="-122"/>
                    <a:cs typeface="Cambria Math" panose="02040503050406030204" charset="0"/>
                  </a:rPr>
                  <a:t>，这可由</a:t>
                </a:r>
                <a:r>
                  <a:rPr lang="zh-CN" altLang="en-US" sz="1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限制混合网络权重非负来实现。</a:t>
                </a:r>
                <a:endParaRPr lang="zh-CN" altLang="en-US" sz="16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确保集中式和分散式策略的一致性。</a:t>
                </a:r>
                <a:endParaRPr lang="zh-CN" altLang="en-US" sz="16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𝑎𝑟𝑔𝑚𝑎𝑥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𝑡𝑜𝑡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𝑢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𝑎𝑟𝑔𝑚𝑎𝑥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sz="16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𝑎𝑟𝑔𝑚𝑎𝑥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sz="16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对智能体数量具有良好的扩展性，并允许通过线性时间的个体</a:t>
                </a:r>
                <a:r>
                  <a:rPr lang="en-US" altLang="zh-CN" sz="1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argmax</a:t>
                </a:r>
                <a:r>
                  <a:rPr lang="zh-CN" altLang="en-US" sz="1600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操作轻松提取分散式策略。</a:t>
                </a:r>
                <a:endParaRPr lang="zh-CN" altLang="en-US" sz="160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943" y="843615"/>
                <a:ext cx="7139163" cy="2425735"/>
              </a:xfrm>
              <a:prstGeom prst="rect">
                <a:avLst/>
              </a:prstGeom>
              <a:blipFill rotWithShape="1">
                <a:blip r:embed="rId4"/>
                <a:stretch>
                  <a:fillRect l="-3" t="-14" r="1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utoShape 7"/>
          <p:cNvSpPr/>
          <p:nvPr/>
        </p:nvSpPr>
        <p:spPr>
          <a:xfrm>
            <a:off x="4657943" y="843579"/>
            <a:ext cx="7139163" cy="2425798"/>
          </a:xfrm>
          <a:prstGeom prst="rect">
            <a:avLst/>
          </a:prstGeom>
          <a:noFill/>
          <a:ln w="25400" cap="flat">
            <a:solidFill>
              <a:srgbClr val="751D5B">
                <a:alpha val="79000"/>
              </a:srgbClr>
            </a:solidFill>
            <a:prstDash val="solid"/>
          </a:ln>
        </p:spPr>
        <p:txBody>
          <a:bodyPr lIns="91440" tIns="45720" rIns="91440" bIns="45720" rtlCol="0" anchor="ctr"/>
          <a:p>
            <a:pPr algn="ctr">
              <a:defRPr/>
            </a:pPr>
          </a:p>
        </p:txBody>
      </p:sp>
      <p:pic>
        <p:nvPicPr>
          <p:cNvPr id="20" name="图片 19" descr="post_object_image_3227543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70" y="2463165"/>
            <a:ext cx="2561590" cy="3888740"/>
          </a:xfrm>
          <a:prstGeom prst="rect">
            <a:avLst/>
          </a:prstGeom>
        </p:spPr>
      </p:pic>
      <p:pic>
        <p:nvPicPr>
          <p:cNvPr id="21" name="图片 20" descr="post_object_image_12951829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0804" y="3376250"/>
            <a:ext cx="7848636" cy="30133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1084016"/>
          </a:xfrm>
          <a:prstGeom prst="rect">
            <a:avLst/>
          </a:prstGeom>
          <a:ln w="12700">
            <a:noFill/>
            <a:prstDash val="solid"/>
          </a:ln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6" y="6494538"/>
            <a:ext cx="12191254" cy="369043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id="7" name="文本框 6"/>
          <p:cNvSpPr txBox="1"/>
          <p:nvPr/>
        </p:nvSpPr>
        <p:spPr>
          <a:xfrm>
            <a:off x="131275" y="1631338"/>
            <a:ext cx="11970596" cy="316609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全局集中式训练，依托全局状态信息和联合动作历史，构建对多智能体协作的整体理解，使智能体在执行时仅依赖局部观测即可实现有效协同。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AutoShape 7"/>
          <p:cNvSpPr/>
          <p:nvPr/>
        </p:nvSpPr>
        <p:spPr>
          <a:xfrm>
            <a:off x="151881" y="1631318"/>
            <a:ext cx="11970565" cy="316629"/>
          </a:xfrm>
          <a:prstGeom prst="rect">
            <a:avLst/>
          </a:prstGeom>
          <a:noFill/>
          <a:ln w="25400" cap="flat">
            <a:solidFill>
              <a:srgbClr val="751D5B">
                <a:alpha val="79000"/>
              </a:srgbClr>
            </a:solidFill>
            <a:prstDash val="solid"/>
          </a:ln>
        </p:spPr>
        <p:txBody>
          <a:bodyPr lIns="91440" tIns="45720" rIns="91440" bIns="45720" rtlCol="0" anchor="ctr"/>
          <a:p>
            <a:pPr algn="ctr">
              <a:defRPr/>
            </a:pPr>
          </a:p>
        </p:txBody>
      </p:sp>
      <p:sp>
        <p:nvSpPr>
          <p:cNvPr id="5" name="文本框 4"/>
          <p:cNvSpPr txBox="1"/>
          <p:nvPr/>
        </p:nvSpPr>
        <p:spPr>
          <a:xfrm>
            <a:off x="409677" y="228387"/>
            <a:ext cx="2782030" cy="46891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</a:t>
            </a:r>
            <a:r>
              <a:rPr lang="en-US" altLang="zh-CN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 </a:t>
            </a:r>
            <a:r>
              <a:rPr lang="zh-CN" altLang="en-US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训练</a:t>
            </a:r>
            <a:r>
              <a:rPr lang="en-US" altLang="zh-CN" sz="24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endParaRPr lang="zh-CN" altLang="en-US" sz="24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31275" y="4913546"/>
                <a:ext cx="11970596" cy="14028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经验回放缓冲区：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存储过渡样本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 </m:t>
                    </m:r>
                    <m:r>
                      <a:rPr lang="en-US" altLang="en-US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⟨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τ</m:t>
                    </m:r>
                    <m:r>
                      <a:rPr lang="en-US" altLang="zh-CN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u</m:t>
                    </m:r>
                    <m:r>
                      <a:rPr lang="en-US" altLang="zh-CN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r</m:t>
                    </m:r>
                    <m:r>
                      <a:rPr lang="en-US" altLang="zh-CN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τ</m:t>
                    </m:r>
                    <m:r>
                      <a:rPr lang="en-US" altLang="zh-CN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',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s</m:t>
                    </m:r>
                    <m:r>
                      <a:rPr lang="en-US" altLang="zh-CN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'</m:t>
                    </m:r>
                    <m:r>
                      <a:rPr lang="en-US" altLang="en-US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⟩</m:t>
                    </m:r>
                  </m:oMath>
                </a14:m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，通过均匀采样或优先采样高误差样本，缓解智能体策略更新的相关性，提升样本利用效率。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独立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𝛆</m:t>
                    </m:r>
                    <m:r>
                      <a:rPr lang="en-US" altLang="zh-CN" b="1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b="1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𝐠𝐫𝐞</m:t>
                    </m:r>
                    <m:r>
                      <a:rPr lang="en-US" altLang="zh-CN" b="1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𝐞𝐝𝐲</m:t>
                    </m:r>
                  </m:oMath>
                </a14:m>
                <a:r>
                  <a:rPr lang="zh-CN" altLang="en-US" b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探索：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每个智能体独立执行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ε</m:t>
                    </m:r>
                    <m:r>
                      <a:rPr lang="en-US" altLang="zh-CN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greedy</m:t>
                    </m:r>
                  </m:oMath>
                </a14:m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策略，初期以全随机探索（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ε</m:t>
                    </m:r>
                    <m:r>
                      <a:rPr lang="en-US" altLang="zh-CN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=1.0</m:t>
                    </m:r>
                  </m:oMath>
                </a14:m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）覆盖复杂场景，后期逐步衰减，平衡探索新策略与利用已知最优动作。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参数共享：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相同类型的智能体共享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DRQN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参数，减少总参数量，尤其适用于大规模同质智能体场景。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超网络全局信息注入：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超网络以全局状态为输入，通过线性层与绝对值激活函数生成混合网络权重（确保非负），使混合逻辑随环境动态调整。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梯度优化算法：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采用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RMSprop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优化器（学习率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e</m:t>
                    </m:r>
                    <m:r>
                      <a:rPr lang="en-US" altLang="zh-CN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−4</m:t>
                    </m:r>
                  </m:oMath>
                </a14:m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），结合梯度裁剪技术，抑制训练过程中的参数震荡，加速收敛。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" y="4913546"/>
                <a:ext cx="11970596" cy="1402871"/>
              </a:xfrm>
              <a:prstGeom prst="rect">
                <a:avLst/>
              </a:prstGeom>
              <a:blipFill rotWithShape="1">
                <a:blip r:embed="rId3"/>
                <a:stretch>
                  <a:fillRect l="-4" t="-39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7"/>
          <p:cNvSpPr/>
          <p:nvPr/>
        </p:nvSpPr>
        <p:spPr>
          <a:xfrm>
            <a:off x="131275" y="2669336"/>
            <a:ext cx="11970565" cy="1518926"/>
          </a:xfrm>
          <a:prstGeom prst="rect">
            <a:avLst/>
          </a:prstGeom>
          <a:noFill/>
          <a:ln w="25400" cap="flat">
            <a:solidFill>
              <a:srgbClr val="751D5B">
                <a:alpha val="79000"/>
              </a:srgbClr>
            </a:solidFill>
            <a:prstDash val="solid"/>
          </a:ln>
        </p:spPr>
        <p:txBody>
          <a:bodyPr lIns="91440" tIns="45720" rIns="91440" bIns="45720" rtlCol="0" anchor="ctr"/>
          <a:p>
            <a:pPr algn="ctr">
              <a:defRPr/>
            </a:p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31275" y="2669336"/>
                <a:ext cx="11970596" cy="151892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indent="457200"/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基于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Q-Learning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优化框架，采用</a:t>
                </a:r>
                <a:r>
                  <a:rPr lang="zh-CN" altLang="en-US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时序差分（</a:t>
                </a:r>
                <a:r>
                  <a:rPr lang="en-US" altLang="zh-CN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TD</a:t>
                </a:r>
                <a:r>
                  <a:rPr lang="zh-CN" altLang="en-US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）学习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优化网络参数，损失函数为：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panose="020206090402050803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panose="02020609040205080304" charset="0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panose="02020609040205080304" charset="0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ea typeface="MS Mincho" panose="020206090402050803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ea typeface="MS Mincho" panose="020206090402050803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𝑏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  <m:t>𝑡𝑜𝑡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ea typeface="MS Mincho" panose="020206090402050803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  <m:t>𝑡𝑜𝑡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ea typeface="MS Mincho" panose="020206090402050803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ea typeface="MS Mincho" panose="02020609040205080304" charset="0"/>
                                      <a:cs typeface="Cambria Math" panose="02040503050406030204" charset="0"/>
                                    </a:rPr>
                                    <m:t>𝜏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ea typeface="MS Mincho" panose="020206090402050803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ea typeface="MS Mincho" panose="020206090402050803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ea typeface="MS Mincho" panose="02020609040205080304" charset="0"/>
                                      <a:cs typeface="Cambria Math" panose="02040503050406030204" charset="0"/>
                                    </a:rPr>
                                    <m:t>;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ea typeface="MS Mincho" panose="02020609040205080304" charset="0"/>
                                      <a:cs typeface="Cambria Math" panose="02040503050406030204" charset="0"/>
                                    </a:rPr>
                                    <m:t>𝜃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ea typeface="MS Mincho" panose="020206090402050803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ea typeface="MS Mincho" panose="020206090402050803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i="1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    其中，目标值</a:t>
                </a:r>
                <a:r>
                  <a:rPr lang="en-US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𝑡𝑜𝑡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0"/>
                        <a:cs typeface="Cambria Math" panose="02040503050406030204" charset="0"/>
                      </a:rPr>
                      <m:t>𝛾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</m:ctrlPr>
                          </m:limLow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𝑚𝑎𝑥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ea typeface="MS Mincho" panose="02020609040205080304" charset="0"/>
                                <a:cs typeface="Cambria Math" panose="02040503050406030204" charset="0"/>
                              </a:rPr>
                              <m:t>'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𝑡𝑜𝑡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0"/>
                        <a:cs typeface="Cambria Math" panose="02040503050406030204" charset="0"/>
                      </a:rPr>
                      <m:t>𝜏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0"/>
                        <a:cs typeface="Cambria Math" panose="02040503050406030204" charset="0"/>
                      </a:rPr>
                      <m:t>',</m:t>
                    </m:r>
                    <m:r>
                      <a:rPr lang="en-US" altLang="zh-CN" i="1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0"/>
                        <a:cs typeface="Cambria Math" panose="02040503050406030204" charset="0"/>
                      </a:rPr>
                      <m:t>',</m:t>
                    </m:r>
                    <m:r>
                      <a:rPr lang="en-US" altLang="zh-CN" i="1"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0"/>
                        <a:cs typeface="Cambria Math" panose="02040503050406030204" charset="0"/>
                      </a:rPr>
                      <m:t>';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结合了即时奖励</a:t>
                </a:r>
                <a:r>
                  <a:rPr lang="en-US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 </a:t>
                </a:r>
                <a:r>
                  <a:rPr lang="en-US" altLang="zh-CN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r</a:t>
                </a:r>
                <a:r>
                  <a:rPr lang="en-US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 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与未来折扣奖励；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MS Mincho" panose="020206090402050803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 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为定期更新的目标网络参数，借鉴目标网络机制，</a:t>
                </a:r>
                <a:r>
                  <a:rPr lang="zh-CN" altLang="en-US">
                    <a:solidFill>
                      <a:srgbClr val="FF0000"/>
                    </a:solidFill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解耦</a:t>
                </a:r>
                <a:r>
                  <a:rPr lang="zh-CN" altLang="en-US">
                    <a:latin typeface="楷体" panose="02010609060101010101" charset="-122"/>
                    <a:ea typeface="楷体" panose="02010609060101010101" charset="-122"/>
                    <a:cs typeface="楷体" panose="02010609060101010101" charset="-122"/>
                  </a:rPr>
                  <a:t>当前网络与目标值计算，避免参数频繁更新导致的震荡。</a:t>
                </a:r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  <a:p>
                <a:endParaRPr lang="zh-CN" altLang="en-US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5" y="2669336"/>
                <a:ext cx="11970596" cy="1518924"/>
              </a:xfrm>
              <a:prstGeom prst="rect">
                <a:avLst/>
              </a:prstGeom>
              <a:blipFill rotWithShape="1">
                <a:blip r:embed="rId4"/>
                <a:stretch>
                  <a:fillRect l="-4" t="-28" b="-8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utoShape 4"/>
          <p:cNvSpPr/>
          <p:nvPr/>
        </p:nvSpPr>
        <p:spPr>
          <a:xfrm>
            <a:off x="481099" y="4366383"/>
            <a:ext cx="2994395" cy="369043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80055">
                  <a:alpha val="100000"/>
                </a:srgbClr>
              </a:gs>
              <a:gs pos="67000">
                <a:srgbClr val="A20068">
                  <a:alpha val="100000"/>
                </a:srgbClr>
              </a:gs>
            </a:gsLst>
            <a:lin ang="5400000"/>
          </a:gradFill>
          <a:ln w="12700" cap="flat">
            <a:noFill/>
            <a:prstDash val="solid"/>
          </a:ln>
        </p:spPr>
        <p:txBody>
          <a:bodyPr lIns="91440" tIns="45720" rIns="91440" bIns="45720" rtlCol="0" anchor="ctr"/>
          <a:p>
            <a:pPr indent="0" algn="ctr">
              <a:lnSpc>
                <a:spcPct val="100000"/>
              </a:lnSpc>
              <a:defRPr/>
            </a:pPr>
            <a:endParaRPr lang="zh-CN" altLang="en-US" sz="18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 algn="ctr">
              <a:lnSpc>
                <a:spcPct val="100000"/>
              </a:lnSpc>
              <a:defRPr/>
            </a:pPr>
            <a:r>
              <a:rPr lang="zh-CN" altLang="en-US" sz="18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关键训练技术与策略</a:t>
            </a:r>
            <a:endParaRPr lang="zh-CN" altLang="en-US" sz="18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indent="0" algn="ctr">
              <a:lnSpc>
                <a:spcPct val="100000"/>
              </a:lnSpc>
              <a:defRPr/>
            </a:pPr>
            <a:endParaRPr lang="zh-CN" altLang="en-US" sz="18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AutoShape 7"/>
          <p:cNvSpPr/>
          <p:nvPr/>
        </p:nvSpPr>
        <p:spPr>
          <a:xfrm>
            <a:off x="131275" y="4913543"/>
            <a:ext cx="11970565" cy="1402881"/>
          </a:xfrm>
          <a:prstGeom prst="rect">
            <a:avLst/>
          </a:prstGeom>
          <a:noFill/>
          <a:ln w="25400" cap="flat">
            <a:solidFill>
              <a:srgbClr val="751D5B">
                <a:alpha val="79000"/>
              </a:srgbClr>
            </a:solidFill>
            <a:prstDash val="solid"/>
          </a:ln>
        </p:spPr>
        <p:txBody>
          <a:bodyPr lIns="91440" tIns="45720" rIns="91440" bIns="45720" rtlCol="0" anchor="ctr"/>
          <a:p>
            <a:pPr algn="ctr">
              <a:defRPr/>
            </a:pPr>
          </a:p>
        </p:txBody>
      </p:sp>
      <p:sp>
        <p:nvSpPr>
          <p:cNvPr id="13" name="AutoShape 4"/>
          <p:cNvSpPr/>
          <p:nvPr/>
        </p:nvSpPr>
        <p:spPr>
          <a:xfrm>
            <a:off x="481104" y="2126068"/>
            <a:ext cx="2994395" cy="369043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80055">
                  <a:alpha val="100000"/>
                </a:srgbClr>
              </a:gs>
              <a:gs pos="67000">
                <a:srgbClr val="A20068">
                  <a:alpha val="100000"/>
                </a:srgbClr>
              </a:gs>
            </a:gsLst>
            <a:lin ang="5400000"/>
          </a:gradFill>
          <a:ln w="12700" cap="flat">
            <a:noFill/>
            <a:prstDash val="solid"/>
          </a:ln>
        </p:spPr>
        <p:txBody>
          <a:bodyPr lIns="91440" tIns="45720" rIns="91440" bIns="45720" rtlCol="0" anchor="ctr"/>
          <a:p>
            <a:pPr indent="0" algn="ctr">
              <a:lnSpc>
                <a:spcPct val="100000"/>
              </a:lnSpc>
              <a:defRPr/>
            </a:pPr>
            <a:r>
              <a:rPr lang="zh-CN" altLang="en-US" sz="18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损失函数</a:t>
            </a:r>
            <a:endParaRPr lang="zh-CN" altLang="en-US" sz="18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4" name="AutoShape 4"/>
          <p:cNvSpPr/>
          <p:nvPr/>
        </p:nvSpPr>
        <p:spPr>
          <a:xfrm>
            <a:off x="481104" y="1084174"/>
            <a:ext cx="2994395" cy="369043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80055">
                  <a:alpha val="100000"/>
                </a:srgbClr>
              </a:gs>
              <a:gs pos="67000">
                <a:srgbClr val="A20068">
                  <a:alpha val="100000"/>
                </a:srgbClr>
              </a:gs>
            </a:gsLst>
            <a:lin ang="5400000"/>
          </a:gradFill>
          <a:ln w="12700" cap="flat">
            <a:noFill/>
            <a:prstDash val="solid"/>
          </a:ln>
        </p:spPr>
        <p:txBody>
          <a:bodyPr lIns="91440" tIns="45720" rIns="91440" bIns="45720" rtlCol="0" anchor="ctr"/>
          <a:p>
            <a:pPr indent="0" algn="ctr">
              <a:lnSpc>
                <a:spcPct val="100000"/>
              </a:lnSpc>
              <a:defRPr/>
            </a:pPr>
            <a:r>
              <a:rPr lang="zh-CN" altLang="en-US" sz="18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集中式训练</a:t>
            </a:r>
            <a:r>
              <a:rPr lang="en-US" altLang="zh-CN" sz="18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- </a:t>
            </a:r>
            <a:r>
              <a:rPr lang="zh-CN" altLang="en-US" sz="1800" b="1">
                <a:solidFill>
                  <a:srgbClr val="FFFFFF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分散式执行</a:t>
            </a:r>
            <a:endParaRPr lang="zh-CN" altLang="en-US" sz="1800" b="1">
              <a:solidFill>
                <a:srgbClr val="FFFFFF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resource_record_key" val="{&quot;10&quot;:[50001574,20211663]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5686</Words>
  <Application>WPS 演示</Application>
  <PresentationFormat/>
  <Paragraphs>298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Arial</vt:lpstr>
      <vt:lpstr>Noto Sans SC</vt:lpstr>
      <vt:lpstr>Times New Roman</vt:lpstr>
      <vt:lpstr>楷体</vt:lpstr>
      <vt:lpstr>Cambria Math</vt:lpstr>
      <vt:lpstr>MS Mincho</vt:lpstr>
      <vt:lpstr>Segoe Print</vt:lpstr>
      <vt:lpstr>微软雅黑</vt:lpstr>
      <vt:lpstr>Arial Unicode MS</vt:lpstr>
      <vt:lpstr>Office 主题​​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张恒硕</cp:lastModifiedBy>
  <cp:revision>3</cp:revision>
  <dcterms:created xsi:type="dcterms:W3CDTF">2025-06-09T11:31:00Z</dcterms:created>
  <dcterms:modified xsi:type="dcterms:W3CDTF">2025-06-10T08:18:19Z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93A68868874447E5A5AEC1FB0725BE06_12</vt:lpwstr>
  </property>
  <property fmtid="{D5CDD505-2E9C-101B-9397-08002B2CF9AE}" pid="3" name="KSOProductBuildVer">
    <vt:lpwstr>2052-12.1.0.19302</vt:lpwstr>
  </property>
</Properties>
</file>