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18" r:id="rId4"/>
    <p:sldMasterId id="2147483737" r:id="rId5"/>
  </p:sldMasterIdLst>
  <p:notesMasterIdLst>
    <p:notesMasterId r:id="rId23"/>
  </p:notesMasterIdLst>
  <p:sldIdLst>
    <p:sldId id="256" r:id="rId6"/>
    <p:sldId id="257" r:id="rId7"/>
    <p:sldId id="267" r:id="rId8"/>
    <p:sldId id="264" r:id="rId9"/>
    <p:sldId id="289" r:id="rId10"/>
    <p:sldId id="272" r:id="rId11"/>
    <p:sldId id="270" r:id="rId12"/>
    <p:sldId id="293" r:id="rId13"/>
    <p:sldId id="292" r:id="rId14"/>
    <p:sldId id="275" r:id="rId15"/>
    <p:sldId id="291" r:id="rId16"/>
    <p:sldId id="283" r:id="rId17"/>
    <p:sldId id="277" r:id="rId18"/>
    <p:sldId id="294" r:id="rId19"/>
    <p:sldId id="271" r:id="rId20"/>
    <p:sldId id="263" r:id="rId21"/>
    <p:sldId id="295" r:id="rId22"/>
  </p:sldIdLst>
  <p:sldSz cx="14630400" cy="8229600"/>
  <p:notesSz cx="8229600" cy="14630400"/>
  <p:embeddedFontLst>
    <p:embeddedFont>
      <p:font typeface="Roboto" panose="02000000000000000000" pitchFamily="2" charset="0"/>
      <p:regular r:id="rId24"/>
      <p:bold r:id="rId25"/>
      <p:italic r:id="rId26"/>
      <p:boldItalic r:id="rId27"/>
    </p:embeddedFont>
    <p:embeddedFont>
      <p:font typeface="Roboto Bold" panose="02000000000000000000" charset="0"/>
      <p:bold r:id="rId28"/>
    </p:embeddedFont>
    <p:embeddedFont>
      <p:font typeface="Roboto Slab" pitchFamily="2" charset="0"/>
      <p:regular r:id="rId29"/>
      <p:bold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3257B8"/>
    <a:srgbClr val="536596"/>
    <a:srgbClr val="E9E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4" d="100"/>
          <a:sy n="84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2" d="100"/>
        <a:sy n="15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510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7DB59-E152-9183-00BE-B8D57E9E7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66E994-1238-D6E4-01EA-0F9369E80C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50CC26-AE9E-6B25-5D90-612AD9C355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6A786-796D-3DAE-67AB-454FE89879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9952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32F09-9287-152B-64B2-C35246AD4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D08BDD-B65C-D572-DB09-1FA2DE61BA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58EAF7-0988-4FF4-542B-0BF761D821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E1151-CDA6-82BD-E6C8-E78601276F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49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23BCA-6F1C-4355-D127-0E9157C5E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F584D8-E9CB-DB71-3ED8-894C38A60E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D1E4A8-0EE9-F32E-2B53-5296C02AE3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6FA02-048E-0140-173E-77EEFD7D2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11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BE7E3-349A-47E0-5E27-EABC35FE8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A1BF0B-5ED7-2942-F475-B1945083AD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406B8E-C076-1CC8-BF9C-000DFFA90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1DB64-9530-ED8C-8CA3-39BB2ACACF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310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77870-ED77-0010-DC5B-F9F09AF70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12D75A-402D-C1F0-72AD-678E69BE2C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7F861D-7D29-5C85-CB6E-DC20D2EE5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4C7BC-224B-DB01-CC62-D9B068BAFE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658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DFC55-314F-DCA6-64EC-585D4C3D4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3B3711-B8D1-200C-0849-18CA5CD733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0FDF52-30AA-E686-0D9B-3B86E271E3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D5178-C53A-656B-BAF5-29EC947DD3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5484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0C60D-F635-3E1C-5696-F0BBCC2F4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C15BFB-D085-4F2A-AF32-DC1A1E6F2C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E1D0C2-45DD-5A36-BA02-6FB2617333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092F9-0AE2-ECA1-66FB-D74B0ED22F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88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D9E15-9EDD-5DC1-2F7E-ED675421D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5F35CD-9841-A837-4660-0B0595167E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63DB9D-597A-0578-0793-721758C482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DE024-917D-F476-4808-0A2842B86C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66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CC813-6F53-6A73-02A2-B397FD4AE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1B23CE-FB7F-B82B-74E9-0CBAE9CE24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320C22-6068-FB79-4496-1A6B297148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109B4-900D-B822-6C90-32B8021BB8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24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7C51C-E63D-0ED1-51E4-BFA318B4F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E72B2C-C8CD-0772-73FA-7188DCE7F2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F76D93-DE53-FA3E-7B8A-AD5C3ED01C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558EB-786C-326B-3553-482A49F821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90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C748B-DDB0-D9B6-DFBD-E90E080DD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B3DDAC-CDD0-FDAE-8C4E-634A34FFBE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7900E3-B6D8-0075-0E84-08DBC88FF4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E560F-8EA0-4BA9-DFA4-89A4F8CCED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50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C28C6-8927-7F91-AD62-F8CBB299C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9BEF29-241F-F5EF-94C2-144594DE3E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CA32E9-5D30-E2F7-2CD0-F3888546A6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4FB4F-C35B-DFAB-238C-4F6AD8D327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2837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12366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6960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085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086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5517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790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9113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222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76420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41603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6266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075895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404750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227726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147728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30814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09515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871361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70277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385826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1598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76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90219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82290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1828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93941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79212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8316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4062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870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87858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92567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83787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8055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3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4" r:id="rId15"/>
    <p:sldLayoutId id="2147483756" r:id="rId16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91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  <p:sldLayoutId id="2147483755" r:id="rId18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63.png"/><Relationship Id="rId4" Type="http://schemas.openxmlformats.org/officeDocument/2006/relationships/hyperlink" Target="https://medium.com/@sjacks/using-rds-on-aws-with-jupyter-notebooks-c2703299fcc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jpe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68409" y="215171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chemeClr val="bg1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Brazilian </a:t>
            </a:r>
            <a:r>
              <a:rPr lang="en-US" sz="4450" dirty="0" err="1">
                <a:solidFill>
                  <a:schemeClr val="bg1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Olist</a:t>
            </a:r>
            <a:r>
              <a:rPr lang="en-US" sz="4450" dirty="0">
                <a:solidFill>
                  <a:schemeClr val="bg1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E-Commerce Data Analysis (2016-2018)</a:t>
            </a:r>
            <a:endParaRPr lang="en-US" sz="4450" dirty="0">
              <a:solidFill>
                <a:schemeClr val="bg1"/>
              </a:solidFill>
            </a:endParaRPr>
          </a:p>
        </p:txBody>
      </p:sp>
      <p:sp>
        <p:nvSpPr>
          <p:cNvPr id="4" name="Text 1"/>
          <p:cNvSpPr/>
          <p:nvPr/>
        </p:nvSpPr>
        <p:spPr>
          <a:xfrm>
            <a:off x="229553" y="7316947"/>
            <a:ext cx="7948984" cy="912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dirty="0">
                <a:solidFill>
                  <a:schemeClr val="bg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Olist is a significant player in Brazilian e-commerce. Small and medium enterprises can scale through this rich marketplace.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3"/>
          <p:cNvSpPr/>
          <p:nvPr/>
        </p:nvSpPr>
        <p:spPr>
          <a:xfrm>
            <a:off x="629666" y="4470050"/>
            <a:ext cx="6685534" cy="9126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900" b="1" dirty="0">
                <a:solidFill>
                  <a:schemeClr val="bg1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 Fantastic </a:t>
            </a:r>
            <a:r>
              <a:rPr lang="en-US" sz="2800" b="1" dirty="0">
                <a:solidFill>
                  <a:schemeClr val="bg1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Quartz</a:t>
            </a:r>
            <a:r>
              <a:rPr lang="en-US" sz="2900" b="1" dirty="0">
                <a:solidFill>
                  <a:schemeClr val="bg1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 : </a:t>
            </a:r>
            <a:r>
              <a:rPr lang="en-US" sz="2900" b="1" dirty="0" err="1">
                <a:solidFill>
                  <a:schemeClr val="bg1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Szu</a:t>
            </a:r>
            <a:r>
              <a:rPr lang="en-US" sz="2900" b="1" dirty="0">
                <a:solidFill>
                  <a:schemeClr val="bg1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 Wei, </a:t>
            </a:r>
            <a:r>
              <a:rPr lang="en-US" sz="2900" b="1" dirty="0" err="1">
                <a:solidFill>
                  <a:schemeClr val="bg1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Vallabi</a:t>
            </a:r>
            <a:r>
              <a:rPr lang="en-US" sz="2900" b="1" dirty="0">
                <a:solidFill>
                  <a:schemeClr val="bg1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,</a:t>
            </a:r>
            <a:br>
              <a:rPr lang="en-US" sz="2900" b="1" dirty="0">
                <a:solidFill>
                  <a:schemeClr val="bg1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</a:br>
            <a:r>
              <a:rPr lang="en-US" sz="2900" b="1" dirty="0">
                <a:solidFill>
                  <a:schemeClr val="bg1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                                  Deepak &amp; </a:t>
            </a:r>
            <a:r>
              <a:rPr lang="en-US" sz="2900" b="1" dirty="0" err="1">
                <a:solidFill>
                  <a:schemeClr val="bg1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Yixun</a:t>
            </a:r>
            <a:r>
              <a:rPr lang="en-US" sz="2900" b="1" dirty="0">
                <a:solidFill>
                  <a:schemeClr val="bg1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 </a:t>
            </a:r>
            <a:endParaRPr lang="en-US" sz="29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5F0341-A5A4-BD36-32A0-3050BC3948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52" t="1302" r="12099" b="2267"/>
          <a:stretch/>
        </p:blipFill>
        <p:spPr>
          <a:xfrm>
            <a:off x="8350211" y="0"/>
            <a:ext cx="6279009" cy="82296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7E42F7-09B8-D908-0340-51AE38E01943}"/>
              </a:ext>
            </a:extLst>
          </p:cNvPr>
          <p:cNvCxnSpPr>
            <a:cxnSpLocks/>
          </p:cNvCxnSpPr>
          <p:nvPr/>
        </p:nvCxnSpPr>
        <p:spPr>
          <a:xfrm>
            <a:off x="175846" y="7181263"/>
            <a:ext cx="78310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3677A-861C-D7BA-5525-52E6D4C44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1">
            <a:extLst>
              <a:ext uri="{FF2B5EF4-FFF2-40B4-BE49-F238E27FC236}">
                <a16:creationId xmlns:a16="http://schemas.microsoft.com/office/drawing/2014/main" id="{8895EBB0-81AE-87D7-2637-B0A5A3652855}"/>
              </a:ext>
            </a:extLst>
          </p:cNvPr>
          <p:cNvSpPr/>
          <p:nvPr/>
        </p:nvSpPr>
        <p:spPr>
          <a:xfrm>
            <a:off x="11787922" y="11485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marR="0" lvl="0" indent="0" algn="l" defTabSz="457200" rtl="0" eaLnBrk="1" fontAlgn="auto" latinLnBrk="0" hangingPunct="1">
              <a:lnSpc>
                <a:spcPts val="2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 2">
            <a:extLst>
              <a:ext uri="{FF2B5EF4-FFF2-40B4-BE49-F238E27FC236}">
                <a16:creationId xmlns:a16="http://schemas.microsoft.com/office/drawing/2014/main" id="{FBFE0F0B-B142-A8D4-9AFB-ADF7936060F3}"/>
              </a:ext>
            </a:extLst>
          </p:cNvPr>
          <p:cNvSpPr/>
          <p:nvPr/>
        </p:nvSpPr>
        <p:spPr>
          <a:xfrm>
            <a:off x="8665296" y="2441419"/>
            <a:ext cx="2430646" cy="26795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R="0" lvl="0" algn="l" defTabSz="457200" rtl="0" eaLnBrk="1" fontAlgn="auto" latinLnBrk="0" hangingPunct="1">
              <a:lnSpc>
                <a:spcPts val="285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750" b="1" i="0" u="none" strike="noStrike" kern="1200" cap="none" spc="0" normalizeH="0" baseline="0" noProof="0" dirty="0">
                <a:ln>
                  <a:noFill/>
                </a:ln>
                <a:solidFill>
                  <a:srgbClr val="15213F"/>
                </a:solidFill>
                <a:effectLst/>
                <a:uLnTx/>
                <a:uFillTx/>
                <a:latin typeface="Roboto" pitchFamily="34" charset="0"/>
                <a:ea typeface="Roboto" pitchFamily="34" charset="-122"/>
                <a:cs typeface="Roboto" pitchFamily="34" charset="-120"/>
              </a:rPr>
              <a:t>Delivery Performance </a:t>
            </a:r>
          </a:p>
          <a:p>
            <a:pPr marL="285750" marR="0" lvl="0" indent="-285750" algn="l" defTabSz="457200" rtl="0" eaLnBrk="1" fontAlgn="auto" latinLnBrk="0" hangingPunct="1">
              <a:lnSpc>
                <a:spcPts val="28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50" b="0" i="0" u="none" strike="noStrike" kern="1200" cap="none" spc="0" normalizeH="0" baseline="0" noProof="0" dirty="0">
                <a:ln>
                  <a:noFill/>
                </a:ln>
                <a:solidFill>
                  <a:srgbClr val="15213F"/>
                </a:solidFill>
                <a:effectLst/>
                <a:uLnTx/>
                <a:uFillTx/>
                <a:latin typeface="Roboto" pitchFamily="34" charset="0"/>
                <a:ea typeface="Roboto" pitchFamily="34" charset="-122"/>
                <a:cs typeface="Roboto" pitchFamily="34" charset="-120"/>
              </a:rPr>
              <a:t>92 % on time delivery </a:t>
            </a:r>
            <a:endParaRPr lang="en-US" sz="1750" dirty="0">
              <a:solidFill>
                <a:srgbClr val="15213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285750" marR="0" lvl="0" indent="-285750" algn="l" defTabSz="457200" rtl="0" eaLnBrk="1" fontAlgn="auto" latinLnBrk="0" hangingPunct="1">
              <a:lnSpc>
                <a:spcPts val="28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50" b="0" i="0" u="none" strike="noStrike" kern="1200" cap="none" spc="0" normalizeH="0" baseline="0" noProof="0" dirty="0">
                <a:ln>
                  <a:noFill/>
                </a:ln>
                <a:solidFill>
                  <a:srgbClr val="15213F"/>
                </a:solidFill>
                <a:effectLst/>
                <a:uLnTx/>
                <a:uFillTx/>
                <a:latin typeface="Roboto" pitchFamily="34" charset="0"/>
                <a:ea typeface="Roboto" pitchFamily="34" charset="-122"/>
                <a:cs typeface="Roboto" pitchFamily="34" charset="-120"/>
              </a:rPr>
              <a:t>8% delayed delivery​</a:t>
            </a:r>
          </a:p>
          <a:p>
            <a:pPr marR="0" lvl="0" algn="l" defTabSz="457200" rtl="0" eaLnBrk="1" fontAlgn="auto" latinLnBrk="0" hangingPunct="1">
              <a:lnSpc>
                <a:spcPts val="285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750" b="1" i="0" u="none" strike="noStrike" kern="1200" cap="none" spc="0" normalizeH="0" baseline="0" noProof="0" dirty="0">
                <a:ln>
                  <a:noFill/>
                </a:ln>
                <a:solidFill>
                  <a:srgbClr val="15213F"/>
                </a:solidFill>
                <a:effectLst/>
                <a:uLnTx/>
                <a:uFillTx/>
                <a:latin typeface="Roboto" pitchFamily="34" charset="0"/>
                <a:ea typeface="Roboto" pitchFamily="34" charset="-122"/>
                <a:cs typeface="Roboto" pitchFamily="34" charset="-120"/>
              </a:rPr>
              <a:t>No. of orders (2018)</a:t>
            </a:r>
            <a:r>
              <a:rPr kumimoji="0" lang="en-US" sz="1750" b="0" i="0" u="none" strike="noStrike" kern="1200" cap="none" spc="0" normalizeH="0" baseline="0" noProof="0" dirty="0">
                <a:ln>
                  <a:noFill/>
                </a:ln>
                <a:solidFill>
                  <a:srgbClr val="15213F"/>
                </a:solidFill>
                <a:effectLst/>
                <a:uLnTx/>
                <a:uFillTx/>
                <a:latin typeface="Roboto" pitchFamily="34" charset="0"/>
                <a:ea typeface="Roboto" pitchFamily="34" charset="-122"/>
                <a:cs typeface="Roboto" pitchFamily="34" charset="-120"/>
              </a:rPr>
              <a:t>:​</a:t>
            </a:r>
          </a:p>
          <a:p>
            <a:pPr marL="285750" marR="0" lvl="0" indent="-285750" algn="l" defTabSz="457200" rtl="0" eaLnBrk="1" fontAlgn="auto" latinLnBrk="0" hangingPunct="1">
              <a:lnSpc>
                <a:spcPts val="28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May -</a:t>
            </a:r>
            <a:r>
              <a:rPr kumimoji="0" lang="en-US" sz="1750" b="0" i="0" u="none" strike="noStrike" kern="1200" cap="none" spc="0" normalizeH="0" baseline="0" noProof="0" dirty="0">
                <a:ln>
                  <a:noFill/>
                </a:ln>
                <a:solidFill>
                  <a:srgbClr val="15213F"/>
                </a:solidFill>
                <a:effectLst/>
                <a:uLnTx/>
                <a:uFillTx/>
                <a:latin typeface="Roboto" pitchFamily="34" charset="0"/>
                <a:ea typeface="Roboto" pitchFamily="34" charset="-122"/>
                <a:cs typeface="Roboto" pitchFamily="34" charset="-120"/>
              </a:rPr>
              <a:t> 6873​</a:t>
            </a:r>
          </a:p>
          <a:p>
            <a:pPr marL="285750" marR="0" lvl="0" indent="-285750" algn="l" defTabSz="457200" rtl="0" eaLnBrk="1" fontAlgn="auto" latinLnBrk="0" hangingPunct="1">
              <a:lnSpc>
                <a:spcPts val="28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50" b="0" i="0" u="none" strike="noStrike" kern="1200" cap="none" spc="0" normalizeH="0" baseline="0" noProof="0" dirty="0">
                <a:ln>
                  <a:noFill/>
                </a:ln>
                <a:solidFill>
                  <a:srgbClr val="15213F"/>
                </a:solidFill>
                <a:effectLst/>
                <a:uLnTx/>
                <a:uFillTx/>
                <a:latin typeface="Roboto" pitchFamily="34" charset="0"/>
                <a:ea typeface="Roboto" pitchFamily="34" charset="-122"/>
                <a:cs typeface="Roboto" pitchFamily="34" charset="-120"/>
              </a:rPr>
              <a:t>June - 6167 (-10.3%)​</a:t>
            </a:r>
          </a:p>
          <a:p>
            <a:pPr marL="285750" marR="0" lvl="0" indent="-285750" algn="l" defTabSz="457200" rtl="0" eaLnBrk="1" fontAlgn="auto" latinLnBrk="0" hangingPunct="1">
              <a:lnSpc>
                <a:spcPts val="28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50" b="0" i="0" u="none" strike="noStrike" kern="1200" cap="none" spc="0" normalizeH="0" baseline="0" noProof="0" dirty="0">
                <a:ln>
                  <a:noFill/>
                </a:ln>
                <a:solidFill>
                  <a:srgbClr val="15213F"/>
                </a:solidFill>
                <a:effectLst/>
                <a:uLnTx/>
                <a:uFillTx/>
                <a:latin typeface="Roboto" pitchFamily="34" charset="0"/>
                <a:ea typeface="Roboto" pitchFamily="34" charset="-122"/>
                <a:cs typeface="Roboto" pitchFamily="34" charset="-120"/>
              </a:rPr>
              <a:t>Jul - 6292 (+2.0%)​</a:t>
            </a:r>
          </a:p>
          <a:p>
            <a:pPr marL="285750" marR="0" lvl="0" indent="-285750" algn="l" defTabSz="457200" rtl="0" eaLnBrk="1" fontAlgn="auto" latinLnBrk="0" hangingPunct="1">
              <a:lnSpc>
                <a:spcPts val="28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750" b="0" i="0" u="none" strike="noStrike" kern="1200" cap="none" spc="0" normalizeH="0" baseline="0" noProof="0" dirty="0">
              <a:ln>
                <a:noFill/>
              </a:ln>
              <a:solidFill>
                <a:srgbClr val="15213F"/>
              </a:solidFill>
              <a:effectLst/>
              <a:uLnTx/>
              <a:uFillTx/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285750" marR="0" lvl="0" indent="-285750" algn="l" defTabSz="457200" rtl="0" eaLnBrk="1" fontAlgn="auto" latinLnBrk="0" hangingPunct="1">
              <a:lnSpc>
                <a:spcPts val="28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750" b="0" i="0" u="none" strike="noStrike" kern="1200" cap="none" spc="0" normalizeH="0" baseline="0" noProof="0" dirty="0">
              <a:ln>
                <a:noFill/>
              </a:ln>
              <a:solidFill>
                <a:srgbClr val="15213F"/>
              </a:solidFill>
              <a:effectLst/>
              <a:uLnTx/>
              <a:uFillTx/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19" name="Text 1">
            <a:extLst>
              <a:ext uri="{FF2B5EF4-FFF2-40B4-BE49-F238E27FC236}">
                <a16:creationId xmlns:a16="http://schemas.microsoft.com/office/drawing/2014/main" id="{A51180C6-F989-CA62-D893-523620DFACE1}"/>
              </a:ext>
            </a:extLst>
          </p:cNvPr>
          <p:cNvSpPr/>
          <p:nvPr/>
        </p:nvSpPr>
        <p:spPr>
          <a:xfrm>
            <a:off x="8593284" y="2087089"/>
            <a:ext cx="418983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marR="0" lvl="0" indent="0" algn="l" defTabSz="457200" rtl="0" eaLnBrk="1" fontAlgn="auto" latinLnBrk="0" hangingPunct="1">
              <a:lnSpc>
                <a:spcPts val="2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3257B8"/>
                </a:solidFill>
                <a:effectLst/>
                <a:uLnTx/>
                <a:uFillTx/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Findings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7ECE1C41-64DF-E5BF-7031-617B0F03EB9B}"/>
              </a:ext>
            </a:extLst>
          </p:cNvPr>
          <p:cNvSpPr/>
          <p:nvPr/>
        </p:nvSpPr>
        <p:spPr>
          <a:xfrm>
            <a:off x="707333" y="410987"/>
            <a:ext cx="831973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Analysis &amp; Implementation  </a:t>
            </a:r>
            <a:endParaRPr lang="en-US" sz="445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F4BB121C-C211-33F1-A76B-160ED019F13F}"/>
              </a:ext>
            </a:extLst>
          </p:cNvPr>
          <p:cNvSpPr/>
          <p:nvPr/>
        </p:nvSpPr>
        <p:spPr>
          <a:xfrm>
            <a:off x="8593284" y="5145021"/>
            <a:ext cx="232034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Strategies</a:t>
            </a:r>
            <a:endParaRPr lang="en-US" sz="2200" dirty="0">
              <a:solidFill>
                <a:srgbClr val="536596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699820-ACC2-E8A9-E87F-48A001308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118" y="4880391"/>
            <a:ext cx="6340082" cy="32823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D824B6-AAD5-8AE5-3757-C6C0345EA897}"/>
              </a:ext>
            </a:extLst>
          </p:cNvPr>
          <p:cNvSpPr txBox="1"/>
          <p:nvPr/>
        </p:nvSpPr>
        <p:spPr>
          <a:xfrm>
            <a:off x="8468703" y="1010342"/>
            <a:ext cx="53111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Data Analysis &amp; Delivery Optimization</a:t>
            </a:r>
            <a:endParaRPr lang="en-SG" sz="3000" b="1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79D8DFD4-3E02-71E1-86CF-28A64523DB7A}"/>
              </a:ext>
            </a:extLst>
          </p:cNvPr>
          <p:cNvSpPr/>
          <p:nvPr/>
        </p:nvSpPr>
        <p:spPr>
          <a:xfrm>
            <a:off x="8665296" y="5549206"/>
            <a:ext cx="5715722" cy="23873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b="1" dirty="0">
                <a:latin typeface="Roboto "/>
                <a:ea typeface="Roboto Slab" pitchFamily="2" charset="0"/>
                <a:cs typeface="Roboto Slab" pitchFamily="2" charset="0"/>
              </a:rPr>
              <a:t>Utilize More Historical Data</a:t>
            </a:r>
            <a:r>
              <a:rPr lang="en-US" sz="1750" dirty="0">
                <a:latin typeface="Roboto "/>
                <a:ea typeface="Roboto Slab" pitchFamily="2" charset="0"/>
                <a:cs typeface="Roboto Slab" pitchFamily="2" charset="0"/>
              </a:rPr>
              <a:t>: Analyze past, existing order records, delivery times, and customer reviews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b="1" dirty="0">
                <a:latin typeface="Roboto "/>
                <a:ea typeface="Roboto Slab" pitchFamily="2" charset="0"/>
                <a:cs typeface="Roboto Slab" pitchFamily="2" charset="0"/>
              </a:rPr>
              <a:t>Predictive Analytics with ML</a:t>
            </a:r>
            <a:r>
              <a:rPr lang="en-US" sz="1750" dirty="0">
                <a:latin typeface="Roboto "/>
                <a:ea typeface="Roboto Slab" pitchFamily="2" charset="0"/>
                <a:cs typeface="Roboto Slab" pitchFamily="2" charset="0"/>
              </a:rPr>
              <a:t>: Track key metrics and forecast delays using ML models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b="1" dirty="0">
                <a:latin typeface="Roboto "/>
                <a:ea typeface="Roboto Slab" pitchFamily="2" charset="0"/>
                <a:cs typeface="Roboto Slab" pitchFamily="2" charset="0"/>
              </a:rPr>
              <a:t>Innovative Delivery</a:t>
            </a:r>
            <a:r>
              <a:rPr lang="en-US" sz="1750" dirty="0">
                <a:latin typeface="Roboto "/>
                <a:ea typeface="Roboto Slab" pitchFamily="2" charset="0"/>
                <a:cs typeface="Roboto Slab" pitchFamily="2" charset="0"/>
              </a:rPr>
              <a:t>: Offer strategic freight discounts and explore drone options</a:t>
            </a:r>
            <a:endParaRPr lang="en-US" sz="17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71CAE9-7BB9-3C77-5709-98272948E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330" y="4853043"/>
            <a:ext cx="4190459" cy="20453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378687-96B2-23B7-EBF3-BF30C293AC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534" y="1331159"/>
            <a:ext cx="7587762" cy="32823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D03074B-6C5E-1A57-85C5-C341A57017F3}"/>
              </a:ext>
            </a:extLst>
          </p:cNvPr>
          <p:cNvSpPr/>
          <p:nvPr/>
        </p:nvSpPr>
        <p:spPr>
          <a:xfrm>
            <a:off x="1383030" y="5431420"/>
            <a:ext cx="777240" cy="2511950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50080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AECF0-431A-25BA-A463-1A5C63AA9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1">
            <a:extLst>
              <a:ext uri="{FF2B5EF4-FFF2-40B4-BE49-F238E27FC236}">
                <a16:creationId xmlns:a16="http://schemas.microsoft.com/office/drawing/2014/main" id="{71479537-8DA3-159B-81FA-FDAFC45C2225}"/>
              </a:ext>
            </a:extLst>
          </p:cNvPr>
          <p:cNvSpPr/>
          <p:nvPr/>
        </p:nvSpPr>
        <p:spPr>
          <a:xfrm>
            <a:off x="11787922" y="11485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marR="0" lvl="0" indent="0" algn="l" defTabSz="457200" rtl="0" eaLnBrk="1" fontAlgn="auto" latinLnBrk="0" hangingPunct="1">
              <a:lnSpc>
                <a:spcPts val="2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70EAECE6-AFCC-59C3-3660-605A29BFD151}"/>
              </a:ext>
            </a:extLst>
          </p:cNvPr>
          <p:cNvSpPr/>
          <p:nvPr/>
        </p:nvSpPr>
        <p:spPr>
          <a:xfrm>
            <a:off x="707333" y="410987"/>
            <a:ext cx="831973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Analysis &amp; Implementation  </a:t>
            </a:r>
            <a:endParaRPr lang="en-US" sz="445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E034E168-4180-320D-755A-4B43F85AC9A6}"/>
              </a:ext>
            </a:extLst>
          </p:cNvPr>
          <p:cNvSpPr/>
          <p:nvPr/>
        </p:nvSpPr>
        <p:spPr>
          <a:xfrm>
            <a:off x="8419433" y="5101793"/>
            <a:ext cx="221346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Strategies</a:t>
            </a:r>
            <a:endParaRPr lang="en-US" sz="2200" dirty="0">
              <a:solidFill>
                <a:srgbClr val="536596"/>
              </a:solidFill>
            </a:endParaRPr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FC131C91-E4C5-C8B3-DC89-0DC8F25F6BA8}"/>
              </a:ext>
            </a:extLst>
          </p:cNvPr>
          <p:cNvSpPr/>
          <p:nvPr/>
        </p:nvSpPr>
        <p:spPr>
          <a:xfrm>
            <a:off x="8437833" y="5473450"/>
            <a:ext cx="5815335" cy="24578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b="1" dirty="0">
                <a:latin typeface="Roboto "/>
                <a:ea typeface="Roboto Slab" pitchFamily="2" charset="0"/>
                <a:cs typeface="Roboto Slab" pitchFamily="2" charset="0"/>
              </a:rPr>
              <a:t>Real-Time GPS Tracking</a:t>
            </a:r>
            <a:r>
              <a:rPr lang="en-US" sz="1750" dirty="0">
                <a:latin typeface="Roboto "/>
                <a:ea typeface="Roboto Slab" pitchFamily="2" charset="0"/>
                <a:cs typeface="Roboto Slab" pitchFamily="2" charset="0"/>
              </a:rPr>
              <a:t>: Implement order tracking with GPS integration for live updates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b="1" dirty="0">
                <a:latin typeface="Roboto "/>
                <a:ea typeface="Roboto Slab" pitchFamily="2" charset="0"/>
                <a:cs typeface="Roboto Slab" pitchFamily="2" charset="0"/>
              </a:rPr>
              <a:t>Automated Notifications</a:t>
            </a:r>
            <a:r>
              <a:rPr lang="en-US" sz="1750" dirty="0">
                <a:latin typeface="Roboto "/>
                <a:ea typeface="Roboto Slab" pitchFamily="2" charset="0"/>
                <a:cs typeface="Roboto Slab" pitchFamily="2" charset="0"/>
              </a:rPr>
              <a:t>: Status notifications via SMS, email, and in-app messages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b="1" dirty="0">
                <a:latin typeface="Roboto "/>
                <a:ea typeface="Roboto Slab" pitchFamily="2" charset="0"/>
                <a:cs typeface="Roboto Slab" pitchFamily="2" charset="0"/>
              </a:rPr>
              <a:t>Self-Service Portal</a:t>
            </a:r>
            <a:r>
              <a:rPr lang="en-US" sz="1750" dirty="0">
                <a:latin typeface="Roboto "/>
                <a:ea typeface="Roboto Slab" pitchFamily="2" charset="0"/>
                <a:cs typeface="Roboto Slab" pitchFamily="2" charset="0"/>
              </a:rPr>
              <a:t>: Offer customer portal for order tracking and history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E64469-117A-3F64-5286-5FECDB083A29}"/>
              </a:ext>
            </a:extLst>
          </p:cNvPr>
          <p:cNvSpPr txBox="1"/>
          <p:nvPr/>
        </p:nvSpPr>
        <p:spPr>
          <a:xfrm>
            <a:off x="8280528" y="1318056"/>
            <a:ext cx="581533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Real-Time Tracking &amp; Updates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FEDDD9-F61F-1EC4-E104-AC5A9F0D0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32" y="1318055"/>
            <a:ext cx="4856889" cy="34911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 1">
            <a:extLst>
              <a:ext uri="{FF2B5EF4-FFF2-40B4-BE49-F238E27FC236}">
                <a16:creationId xmlns:a16="http://schemas.microsoft.com/office/drawing/2014/main" id="{9776462F-4242-2776-E08C-C65A1873B006}"/>
              </a:ext>
            </a:extLst>
          </p:cNvPr>
          <p:cNvSpPr/>
          <p:nvPr/>
        </p:nvSpPr>
        <p:spPr>
          <a:xfrm>
            <a:off x="8419433" y="2003927"/>
            <a:ext cx="221346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Findings</a:t>
            </a:r>
            <a:endParaRPr lang="en-US" sz="2200" dirty="0">
              <a:solidFill>
                <a:srgbClr val="536596"/>
              </a:solidFill>
            </a:endParaRPr>
          </a:p>
        </p:txBody>
      </p:sp>
      <p:sp>
        <p:nvSpPr>
          <p:cNvPr id="11" name="Text 2">
            <a:extLst>
              <a:ext uri="{FF2B5EF4-FFF2-40B4-BE49-F238E27FC236}">
                <a16:creationId xmlns:a16="http://schemas.microsoft.com/office/drawing/2014/main" id="{7B4E46F7-6962-0E41-6554-1F88B73F815A}"/>
              </a:ext>
            </a:extLst>
          </p:cNvPr>
          <p:cNvSpPr/>
          <p:nvPr/>
        </p:nvSpPr>
        <p:spPr>
          <a:xfrm>
            <a:off x="8401033" y="2261287"/>
            <a:ext cx="5815335" cy="15033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endParaRPr lang="en-US" sz="1750" dirty="0">
              <a:latin typeface="Roboto 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id="{286117BD-A5D0-4DB6-AB6F-108650B2B586}"/>
              </a:ext>
            </a:extLst>
          </p:cNvPr>
          <p:cNvSpPr/>
          <p:nvPr/>
        </p:nvSpPr>
        <p:spPr>
          <a:xfrm>
            <a:off x="8419433" y="2498573"/>
            <a:ext cx="1936038" cy="22414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b="1" dirty="0">
                <a:latin typeface="Roboto "/>
                <a:ea typeface="Roboto Slab" pitchFamily="2" charset="0"/>
                <a:cs typeface="Roboto Slab" pitchFamily="2" charset="0"/>
              </a:rPr>
              <a:t>Brazil Map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latin typeface="Roboto "/>
                <a:ea typeface="Roboto Slab" pitchFamily="2" charset="0"/>
                <a:cs typeface="Roboto Slab" pitchFamily="2" charset="0"/>
              </a:rPr>
              <a:t>Concentration of customer orders  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latin typeface="Roboto "/>
                <a:ea typeface="Roboto Slab" pitchFamily="2" charset="0"/>
                <a:cs typeface="Roboto Slab" pitchFamily="2" charset="0"/>
              </a:rPr>
              <a:t>Around populous state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endParaRPr lang="en-US" sz="1750" dirty="0">
              <a:latin typeface="Roboto "/>
              <a:ea typeface="Roboto Slab" pitchFamily="2" charset="0"/>
              <a:cs typeface="Roboto Slab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CC9A43B-FBEB-08E2-09C8-EF60E7D84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333" y="4784433"/>
            <a:ext cx="4642880" cy="3146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829CAF-9103-08D8-FF9A-2CFBBB8FF93D}"/>
              </a:ext>
            </a:extLst>
          </p:cNvPr>
          <p:cNvSpPr txBox="1"/>
          <p:nvPr/>
        </p:nvSpPr>
        <p:spPr>
          <a:xfrm>
            <a:off x="10337071" y="2435593"/>
            <a:ext cx="4156721" cy="191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</a:pPr>
            <a:r>
              <a:rPr lang="en-US" sz="1800" b="1" dirty="0">
                <a:latin typeface="Roboto "/>
                <a:ea typeface="Roboto Slab" pitchFamily="2" charset="0"/>
                <a:cs typeface="Roboto Slab" pitchFamily="2" charset="0"/>
              </a:rPr>
              <a:t>Scatter Plot Graph (DT vs RS)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 "/>
                <a:ea typeface="Roboto Slab" pitchFamily="2" charset="0"/>
                <a:cs typeface="Roboto Slab" pitchFamily="2" charset="0"/>
              </a:rPr>
              <a:t>D</a:t>
            </a:r>
            <a:r>
              <a:rPr lang="en-US" sz="1800" dirty="0">
                <a:latin typeface="Roboto "/>
                <a:ea typeface="Roboto Slab" pitchFamily="2" charset="0"/>
                <a:cs typeface="Roboto Slab" pitchFamily="2" charset="0"/>
              </a:rPr>
              <a:t>eliveries 0-60 days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Roboto "/>
                <a:ea typeface="Roboto Slab" pitchFamily="2" charset="0"/>
                <a:cs typeface="Roboto Slab" pitchFamily="2" charset="0"/>
              </a:rPr>
              <a:t>&gt; 60 days outlier deliveries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 "/>
                <a:ea typeface="Roboto Slab" pitchFamily="2" charset="0"/>
                <a:cs typeface="Roboto Slab" pitchFamily="2" charset="0"/>
              </a:rPr>
              <a:t>Longer delivery time  ≠ Low satisfaction</a:t>
            </a:r>
            <a:endParaRPr lang="en-US" sz="1800" dirty="0">
              <a:latin typeface="Roboto "/>
              <a:ea typeface="Roboto Slab" pitchFamily="2" charset="0"/>
              <a:cs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221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2DD6A-4F1F-4C59-8A58-473C528A5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818D070-324B-65FF-3F1D-6E795C4AA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56" y="4172309"/>
            <a:ext cx="7033850" cy="3690628"/>
          </a:xfrm>
          <a:prstGeom prst="rect">
            <a:avLst/>
          </a:prstGeom>
        </p:spPr>
      </p:pic>
      <p:sp>
        <p:nvSpPr>
          <p:cNvPr id="14" name="Text 1">
            <a:extLst>
              <a:ext uri="{FF2B5EF4-FFF2-40B4-BE49-F238E27FC236}">
                <a16:creationId xmlns:a16="http://schemas.microsoft.com/office/drawing/2014/main" id="{36B6B3F2-CA11-F03C-6598-C07E8B74279F}"/>
              </a:ext>
            </a:extLst>
          </p:cNvPr>
          <p:cNvSpPr/>
          <p:nvPr/>
        </p:nvSpPr>
        <p:spPr>
          <a:xfrm>
            <a:off x="8740671" y="20350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Findings</a:t>
            </a:r>
            <a:endParaRPr lang="en-US" sz="2200" dirty="0"/>
          </a:p>
        </p:txBody>
      </p:sp>
      <p:sp>
        <p:nvSpPr>
          <p:cNvPr id="17" name="Text 2">
            <a:extLst>
              <a:ext uri="{FF2B5EF4-FFF2-40B4-BE49-F238E27FC236}">
                <a16:creationId xmlns:a16="http://schemas.microsoft.com/office/drawing/2014/main" id="{C2423479-E179-E7C1-86DA-20EE10848B79}"/>
              </a:ext>
            </a:extLst>
          </p:cNvPr>
          <p:cNvSpPr/>
          <p:nvPr/>
        </p:nvSpPr>
        <p:spPr>
          <a:xfrm>
            <a:off x="8740671" y="2418059"/>
            <a:ext cx="2370674" cy="15825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Top 3 States By Orders 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 (São Paulo)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RJ (Rio de Janeiro)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MG (Minas Gerais)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endParaRPr lang="en-US" sz="1750" dirty="0">
              <a:solidFill>
                <a:srgbClr val="15213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endParaRPr lang="en-US" sz="1750" dirty="0"/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B8F855A3-7341-A140-5D36-84348DA44F44}"/>
              </a:ext>
            </a:extLst>
          </p:cNvPr>
          <p:cNvSpPr/>
          <p:nvPr/>
        </p:nvSpPr>
        <p:spPr>
          <a:xfrm>
            <a:off x="707333" y="410987"/>
            <a:ext cx="742528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Analysis &amp; Implementation</a:t>
            </a:r>
            <a:endParaRPr lang="en-US" sz="4450" dirty="0"/>
          </a:p>
        </p:txBody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54163D8F-92FB-9637-3752-B9C0DDB19CD7}"/>
              </a:ext>
            </a:extLst>
          </p:cNvPr>
          <p:cNvSpPr/>
          <p:nvPr/>
        </p:nvSpPr>
        <p:spPr>
          <a:xfrm>
            <a:off x="8740671" y="46690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SG" sz="2200" i="0" dirty="0">
                <a:solidFill>
                  <a:srgbClr val="3257B8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Strategies</a:t>
            </a:r>
            <a:endParaRPr lang="en-SG" sz="2200" dirty="0">
              <a:solidFill>
                <a:srgbClr val="3257B8"/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C1D3BC-0CD0-029A-580C-C18D7467530A}"/>
              </a:ext>
            </a:extLst>
          </p:cNvPr>
          <p:cNvSpPr txBox="1"/>
          <p:nvPr/>
        </p:nvSpPr>
        <p:spPr>
          <a:xfrm>
            <a:off x="8632758" y="889046"/>
            <a:ext cx="57261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Delivery Time &amp; Customer Satisfaction</a:t>
            </a:r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A90A7035-94EC-77F2-E0B0-53C863350141}"/>
              </a:ext>
            </a:extLst>
          </p:cNvPr>
          <p:cNvSpPr/>
          <p:nvPr/>
        </p:nvSpPr>
        <p:spPr>
          <a:xfrm>
            <a:off x="8740670" y="5131217"/>
            <a:ext cx="5510352" cy="29736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b="1" dirty="0">
                <a:latin typeface="Roboto "/>
                <a:ea typeface="Roboto Slab" pitchFamily="2" charset="0"/>
                <a:cs typeface="Roboto Slab" pitchFamily="2" charset="0"/>
              </a:rPr>
              <a:t>Target High-Delay States</a:t>
            </a:r>
            <a:r>
              <a:rPr lang="en-US" sz="1750" dirty="0">
                <a:latin typeface="Roboto "/>
                <a:ea typeface="Roboto Slab" pitchFamily="2" charset="0"/>
                <a:cs typeface="Roboto Slab" pitchFamily="2" charset="0"/>
              </a:rPr>
              <a:t>: Prioritize states with longer delivery times for improvements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b="1" dirty="0">
                <a:latin typeface="Roboto "/>
                <a:ea typeface="Roboto Slab" pitchFamily="2" charset="0"/>
                <a:cs typeface="Roboto Slab" pitchFamily="2" charset="0"/>
              </a:rPr>
              <a:t>Strategic Distribution Centers</a:t>
            </a:r>
            <a:r>
              <a:rPr lang="en-US" sz="1750" dirty="0">
                <a:latin typeface="Roboto "/>
                <a:ea typeface="Roboto Slab" pitchFamily="2" charset="0"/>
                <a:cs typeface="Roboto Slab" pitchFamily="2" charset="0"/>
              </a:rPr>
              <a:t>: Place hubs in high-volume areas (e.g. SP, RJ, MG)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b="1" dirty="0">
                <a:latin typeface="Roboto "/>
                <a:ea typeface="Roboto Slab" pitchFamily="2" charset="0"/>
                <a:cs typeface="Roboto Slab" pitchFamily="2" charset="0"/>
              </a:rPr>
              <a:t>Local Partnerships</a:t>
            </a:r>
            <a:r>
              <a:rPr lang="en-US" sz="1750" dirty="0">
                <a:latin typeface="Roboto "/>
                <a:ea typeface="Roboto Slab" pitchFamily="2" charset="0"/>
                <a:cs typeface="Roboto Slab" pitchFamily="2" charset="0"/>
              </a:rPr>
              <a:t>:</a:t>
            </a:r>
            <a:r>
              <a:rPr lang="en-US" sz="1750" b="1" dirty="0">
                <a:latin typeface="Roboto "/>
                <a:ea typeface="Roboto Slab" pitchFamily="2" charset="0"/>
                <a:cs typeface="Roboto Slab" pitchFamily="2" charset="0"/>
              </a:rPr>
              <a:t> </a:t>
            </a:r>
            <a:r>
              <a:rPr lang="en-US" sz="1750" dirty="0">
                <a:latin typeface="Roboto "/>
                <a:ea typeface="Roboto Slab" pitchFamily="2" charset="0"/>
                <a:cs typeface="Roboto Slab" pitchFamily="2" charset="0"/>
              </a:rPr>
              <a:t>Partner with regional delivery services in remote areas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318C06-0CB5-3C34-14EB-4EB3FF675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333" y="1089852"/>
            <a:ext cx="6877575" cy="29107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51B16F-C428-F069-426F-135A016569B8}"/>
              </a:ext>
            </a:extLst>
          </p:cNvPr>
          <p:cNvSpPr txBox="1"/>
          <p:nvPr/>
        </p:nvSpPr>
        <p:spPr>
          <a:xfrm>
            <a:off x="11300752" y="2389408"/>
            <a:ext cx="2370674" cy="1544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</a:pPr>
            <a:r>
              <a:rPr lang="en-US" sz="180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Satisfaction By State 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Avg delivery satisfaction 3.6 to 4.2 </a:t>
            </a:r>
          </a:p>
        </p:txBody>
      </p:sp>
    </p:spTree>
    <p:extLst>
      <p:ext uri="{BB962C8B-B14F-4D97-AF65-F5344CB8AC3E}">
        <p14:creationId xmlns:p14="http://schemas.microsoft.com/office/powerpoint/2010/main" val="2586129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09CC0-2AA0-4E07-4AE7-851CAAECF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96897B2A-7DF1-4F4D-A0BA-B749E6FB61C0}"/>
              </a:ext>
            </a:extLst>
          </p:cNvPr>
          <p:cNvSpPr/>
          <p:nvPr/>
        </p:nvSpPr>
        <p:spPr>
          <a:xfrm>
            <a:off x="707333" y="410987"/>
            <a:ext cx="831973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Analysis &amp; Implementation</a:t>
            </a:r>
            <a:endParaRPr lang="en-SG" sz="4800" b="1" i="0" dirty="0">
              <a:solidFill>
                <a:srgbClr val="404040"/>
              </a:solidFill>
              <a:effectLst/>
              <a:latin typeface="Inter"/>
            </a:endParaRPr>
          </a:p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</a:t>
            </a:r>
            <a:endParaRPr lang="en-US" sz="4450" dirty="0"/>
          </a:p>
        </p:txBody>
      </p:sp>
      <p:sp>
        <p:nvSpPr>
          <p:cNvPr id="14" name="Text 1">
            <a:extLst>
              <a:ext uri="{FF2B5EF4-FFF2-40B4-BE49-F238E27FC236}">
                <a16:creationId xmlns:a16="http://schemas.microsoft.com/office/drawing/2014/main" id="{6CCE83CA-CD48-2FDB-3EC4-4E8EFD68416D}"/>
              </a:ext>
            </a:extLst>
          </p:cNvPr>
          <p:cNvSpPr/>
          <p:nvPr/>
        </p:nvSpPr>
        <p:spPr>
          <a:xfrm>
            <a:off x="10204314" y="18565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Findings</a:t>
            </a:r>
            <a:endParaRPr lang="en-US" sz="2200" dirty="0"/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AC5141BD-352C-FEE3-F282-6C2E21F564F2}"/>
              </a:ext>
            </a:extLst>
          </p:cNvPr>
          <p:cNvSpPr/>
          <p:nvPr/>
        </p:nvSpPr>
        <p:spPr>
          <a:xfrm>
            <a:off x="10204315" y="4803505"/>
            <a:ext cx="4338536" cy="25988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endParaRPr lang="en-US" sz="17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0B2F62-6CE5-35B9-AAC8-D8C3DAB6E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10" y="1500554"/>
            <a:ext cx="9503467" cy="299849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AB2173A-7848-58E3-1CA6-6DDDBAC30C32}"/>
              </a:ext>
            </a:extLst>
          </p:cNvPr>
          <p:cNvSpPr txBox="1"/>
          <p:nvPr/>
        </p:nvSpPr>
        <p:spPr>
          <a:xfrm>
            <a:off x="2913078" y="1408405"/>
            <a:ext cx="565786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SG" sz="1500" kern="100" dirty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Match Days: June 17, June 22, June 27, July 2, July 6 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1EAA98D-BD4A-95B5-84B2-35552CA08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0031" y="1622212"/>
            <a:ext cx="314940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02C972-802C-8A54-A946-75B5C83D9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691" y="4479945"/>
            <a:ext cx="4338536" cy="32570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B7A9E7-A2D3-58DD-D689-A65667AADA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492" y="4567572"/>
            <a:ext cx="4498706" cy="3070746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36C9F55-0F61-7AFD-4DFA-173394ED5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85296"/>
              </p:ext>
            </p:extLst>
          </p:nvPr>
        </p:nvGraphicFramePr>
        <p:xfrm>
          <a:off x="10204314" y="2560550"/>
          <a:ext cx="4329766" cy="1919395"/>
        </p:xfrm>
        <a:graphic>
          <a:graphicData uri="http://schemas.openxmlformats.org/drawingml/2006/table">
            <a:tbl>
              <a:tblPr/>
              <a:tblGrid>
                <a:gridCol w="2115922">
                  <a:extLst>
                    <a:ext uri="{9D8B030D-6E8A-4147-A177-3AD203B41FA5}">
                      <a16:colId xmlns:a16="http://schemas.microsoft.com/office/drawing/2014/main" val="962275"/>
                    </a:ext>
                  </a:extLst>
                </a:gridCol>
                <a:gridCol w="2213844">
                  <a:extLst>
                    <a:ext uri="{9D8B030D-6E8A-4147-A177-3AD203B41FA5}">
                      <a16:colId xmlns:a16="http://schemas.microsoft.com/office/drawing/2014/main" val="3563047603"/>
                    </a:ext>
                  </a:extLst>
                </a:gridCol>
              </a:tblGrid>
              <a:tr h="335715">
                <a:tc>
                  <a:txBody>
                    <a:bodyPr/>
                    <a:lstStyle/>
                    <a:p>
                      <a:pPr algn="l" fontAlgn="base">
                        <a:lnSpc>
                          <a:spcPts val="1950"/>
                        </a:lnSpc>
                      </a:pPr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Normal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 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day</a:t>
                      </a:r>
                      <a:endParaRPr lang="en-US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950"/>
                        </a:lnSpc>
                      </a:pPr>
                      <a:r>
                        <a:rPr lang="en-US" sz="1600" b="1" i="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</a:rPr>
                        <a:t>World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 Cup’18 </a:t>
                      </a:r>
                      <a:endParaRPr lang="en-US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830700"/>
                  </a:ext>
                </a:extLst>
              </a:tr>
              <a:tr h="315410">
                <a:tc>
                  <a:txBody>
                    <a:bodyPr/>
                    <a:lstStyle/>
                    <a:p>
                      <a:pPr algn="l" fontAlgn="base">
                        <a:lnSpc>
                          <a:spcPts val="1950"/>
                        </a:lnSpc>
                      </a:pP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Higher orders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950"/>
                        </a:lnSpc>
                      </a:pP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Lower orders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3185843"/>
                  </a:ext>
                </a:extLst>
              </a:tr>
              <a:tr h="559394">
                <a:tc>
                  <a:txBody>
                    <a:bodyPr/>
                    <a:lstStyle/>
                    <a:p>
                      <a:pPr algn="l" fontAlgn="base">
                        <a:lnSpc>
                          <a:spcPts val="1950"/>
                        </a:lnSpc>
                      </a:pP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Avg 17 days to deliver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950"/>
                        </a:lnSpc>
                      </a:pP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Avg 13 days</a:t>
                      </a:r>
                      <a:b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</a:b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 to deliver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451138"/>
                  </a:ext>
                </a:extLst>
              </a:tr>
              <a:tr h="672962">
                <a:tc>
                  <a:txBody>
                    <a:bodyPr/>
                    <a:lstStyle/>
                    <a:p>
                      <a:pPr algn="l" fontAlgn="base">
                        <a:lnSpc>
                          <a:spcPts val="1950"/>
                        </a:lnSpc>
                      </a:pP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Avg delivery satisfaction 3.8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950"/>
                        </a:lnSpc>
                      </a:pP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Avg delivery satisfaction 4.0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4625081"/>
                  </a:ext>
                </a:extLst>
              </a:tr>
            </a:tbl>
          </a:graphicData>
        </a:graphic>
      </p:graphicFrame>
      <p:sp>
        <p:nvSpPr>
          <p:cNvPr id="6" name="Text 2">
            <a:extLst>
              <a:ext uri="{FF2B5EF4-FFF2-40B4-BE49-F238E27FC236}">
                <a16:creationId xmlns:a16="http://schemas.microsoft.com/office/drawing/2014/main" id="{E9931E86-5E63-B18B-A04A-EB846234444F}"/>
              </a:ext>
            </a:extLst>
          </p:cNvPr>
          <p:cNvSpPr/>
          <p:nvPr/>
        </p:nvSpPr>
        <p:spPr>
          <a:xfrm>
            <a:off x="10204314" y="4812322"/>
            <a:ext cx="4257341" cy="12906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latin typeface="Roboto "/>
                <a:ea typeface="Roboto Slab" pitchFamily="2" charset="0"/>
                <a:cs typeface="Roboto Slab" pitchFamily="2" charset="0"/>
              </a:rPr>
              <a:t>Data shows events can cause order to drop 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latin typeface="Roboto "/>
                <a:ea typeface="Roboto Slab" pitchFamily="2" charset="0"/>
                <a:cs typeface="Roboto Slab" pitchFamily="2" charset="0"/>
              </a:rPr>
              <a:t>Order delivery time is shortened, satisfaction improves</a:t>
            </a:r>
          </a:p>
        </p:txBody>
      </p:sp>
    </p:spTree>
    <p:extLst>
      <p:ext uri="{BB962C8B-B14F-4D97-AF65-F5344CB8AC3E}">
        <p14:creationId xmlns:p14="http://schemas.microsoft.com/office/powerpoint/2010/main" val="1774177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07B20-0E75-1822-2DE7-19E4CC28E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CB1C65F6-E88E-0FFC-149F-15D60CC8C646}"/>
              </a:ext>
            </a:extLst>
          </p:cNvPr>
          <p:cNvSpPr/>
          <p:nvPr/>
        </p:nvSpPr>
        <p:spPr>
          <a:xfrm>
            <a:off x="314744" y="180234"/>
            <a:ext cx="979493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Summary</a:t>
            </a:r>
            <a:endParaRPr lang="en-US" sz="4450" dirty="0"/>
          </a:p>
        </p:txBody>
      </p:sp>
      <p:sp>
        <p:nvSpPr>
          <p:cNvPr id="2" name="Shape 1">
            <a:extLst>
              <a:ext uri="{FF2B5EF4-FFF2-40B4-BE49-F238E27FC236}">
                <a16:creationId xmlns:a16="http://schemas.microsoft.com/office/drawing/2014/main" id="{CF9DF423-186D-3F2B-687F-C33467AF673A}"/>
              </a:ext>
            </a:extLst>
          </p:cNvPr>
          <p:cNvSpPr/>
          <p:nvPr/>
        </p:nvSpPr>
        <p:spPr>
          <a:xfrm>
            <a:off x="6399992" y="992437"/>
            <a:ext cx="8089859" cy="7004054"/>
          </a:xfrm>
          <a:prstGeom prst="roundRect">
            <a:avLst>
              <a:gd name="adj" fmla="val 2038"/>
            </a:avLst>
          </a:prstGeom>
          <a:solidFill>
            <a:srgbClr val="E9ECF2"/>
          </a:solidFill>
          <a:ln/>
        </p:spPr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438189FB-CAB1-6D39-6155-AA9B8DB279D9}"/>
              </a:ext>
            </a:extLst>
          </p:cNvPr>
          <p:cNvSpPr/>
          <p:nvPr/>
        </p:nvSpPr>
        <p:spPr>
          <a:xfrm>
            <a:off x="6527604" y="3029325"/>
            <a:ext cx="5233617" cy="5553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000" b="1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Route Optimization</a:t>
            </a:r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CAEAB664-6FA7-4568-792D-B9F55A9AB321}"/>
              </a:ext>
            </a:extLst>
          </p:cNvPr>
          <p:cNvSpPr/>
          <p:nvPr/>
        </p:nvSpPr>
        <p:spPr>
          <a:xfrm>
            <a:off x="6501547" y="1100818"/>
            <a:ext cx="4999106" cy="326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000" b="1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Real-Time Tracking &amp; Updates</a:t>
            </a:r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F0804ED1-33A8-9A60-AE99-D078C244B2FD}"/>
              </a:ext>
            </a:extLst>
          </p:cNvPr>
          <p:cNvSpPr/>
          <p:nvPr/>
        </p:nvSpPr>
        <p:spPr>
          <a:xfrm>
            <a:off x="6769176" y="1433185"/>
            <a:ext cx="7418887" cy="15961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60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Transparency on Demand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Live tracking and automated alerts to keep customers informed at every stage</a:t>
            </a:r>
          </a:p>
          <a:p>
            <a:pPr>
              <a:lnSpc>
                <a:spcPts val="2850"/>
              </a:lnSpc>
            </a:pPr>
            <a:r>
              <a:rPr lang="en-US" sz="1600" b="1" dirty="0">
                <a:solidFill>
                  <a:srgbClr val="3257B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Impact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6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Boosts efficiency &amp; Customer Experience.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id="{6DB2772F-46D3-7BA1-1E22-DD6E6E8536FD}"/>
              </a:ext>
            </a:extLst>
          </p:cNvPr>
          <p:cNvSpPr/>
          <p:nvPr/>
        </p:nvSpPr>
        <p:spPr>
          <a:xfrm>
            <a:off x="6501547" y="5411101"/>
            <a:ext cx="4752470" cy="4677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000" b="1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Delivery Time &amp; Customer Satisfaction</a:t>
            </a:r>
          </a:p>
        </p:txBody>
      </p:sp>
      <p:sp>
        <p:nvSpPr>
          <p:cNvPr id="13" name="Text 3">
            <a:extLst>
              <a:ext uri="{FF2B5EF4-FFF2-40B4-BE49-F238E27FC236}">
                <a16:creationId xmlns:a16="http://schemas.microsoft.com/office/drawing/2014/main" id="{FBA38282-F0A6-7F49-B931-DF8F3D276873}"/>
              </a:ext>
            </a:extLst>
          </p:cNvPr>
          <p:cNvSpPr/>
          <p:nvPr/>
        </p:nvSpPr>
        <p:spPr>
          <a:xfrm>
            <a:off x="6527604" y="5865036"/>
            <a:ext cx="8210712" cy="21655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600" b="1" dirty="0">
                <a:latin typeface="Roboto" pitchFamily="34" charset="0"/>
                <a:ea typeface="Roboto" pitchFamily="34" charset="-122"/>
                <a:cs typeface="Roboto" pitchFamily="34" charset="-120"/>
              </a:rPr>
              <a:t>Delivery Improvements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Prioritize hubs in SP, RJ, and MG, partnering with regional experts for faster delivery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Increase manpower - delivery staff</a:t>
            </a:r>
          </a:p>
          <a:p>
            <a:pPr>
              <a:lnSpc>
                <a:spcPts val="2850"/>
              </a:lnSpc>
            </a:pPr>
            <a:r>
              <a:rPr lang="en-US" sz="1600" b="1" dirty="0">
                <a:solidFill>
                  <a:srgbClr val="3257B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Cost Efficiency &amp; Localized Speed</a:t>
            </a:r>
            <a:endParaRPr lang="en-US" sz="1600" dirty="0">
              <a:solidFill>
                <a:srgbClr val="3257B8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Partnering with regional centers helps to reduce operational costs &amp; delivery delays. </a:t>
            </a:r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014EE0E4-171D-58EB-F9E1-0FC61D876964}"/>
              </a:ext>
            </a:extLst>
          </p:cNvPr>
          <p:cNvSpPr/>
          <p:nvPr/>
        </p:nvSpPr>
        <p:spPr>
          <a:xfrm>
            <a:off x="6688051" y="3452935"/>
            <a:ext cx="7801800" cy="15905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60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AI-Powered Efficiency</a:t>
            </a:r>
            <a:endParaRPr lang="en-US" sz="1600" dirty="0">
              <a:solidFill>
                <a:srgbClr val="15213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Using more past order data and ML to predict delays and optimize delivery routes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Drones delivery</a:t>
            </a:r>
          </a:p>
          <a:p>
            <a:pPr>
              <a:lnSpc>
                <a:spcPts val="2850"/>
              </a:lnSpc>
            </a:pPr>
            <a:r>
              <a:rPr lang="en-US" sz="1600" b="1" dirty="0">
                <a:solidFill>
                  <a:srgbClr val="3257B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Improved Delivery Performance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Reduced delays and faster shipping</a:t>
            </a:r>
            <a:endParaRPr lang="en-US" sz="1600" dirty="0">
              <a:solidFill>
                <a:srgbClr val="15213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10" name="Shape 1">
            <a:extLst>
              <a:ext uri="{FF2B5EF4-FFF2-40B4-BE49-F238E27FC236}">
                <a16:creationId xmlns:a16="http://schemas.microsoft.com/office/drawing/2014/main" id="{625A1D2C-A32A-27B0-3232-B7CBD755F618}"/>
              </a:ext>
            </a:extLst>
          </p:cNvPr>
          <p:cNvSpPr/>
          <p:nvPr/>
        </p:nvSpPr>
        <p:spPr>
          <a:xfrm>
            <a:off x="314744" y="1009204"/>
            <a:ext cx="5929975" cy="3585655"/>
          </a:xfrm>
          <a:prstGeom prst="roundRect">
            <a:avLst>
              <a:gd name="adj" fmla="val 2038"/>
            </a:avLst>
          </a:prstGeom>
          <a:solidFill>
            <a:srgbClr val="E9ECF2"/>
          </a:solidFill>
          <a:ln/>
        </p:spPr>
      </p:sp>
      <p:sp>
        <p:nvSpPr>
          <p:cNvPr id="20" name="Text 2">
            <a:extLst>
              <a:ext uri="{FF2B5EF4-FFF2-40B4-BE49-F238E27FC236}">
                <a16:creationId xmlns:a16="http://schemas.microsoft.com/office/drawing/2014/main" id="{FF42BAE4-F038-A33D-9D81-E5FA8E95719F}"/>
              </a:ext>
            </a:extLst>
          </p:cNvPr>
          <p:cNvSpPr/>
          <p:nvPr/>
        </p:nvSpPr>
        <p:spPr>
          <a:xfrm>
            <a:off x="574781" y="1098845"/>
            <a:ext cx="3687757" cy="4128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2000" b="1" dirty="0">
                <a:latin typeface="Roboto "/>
                <a:ea typeface="Roboto Slab" pitchFamily="2" charset="0"/>
                <a:cs typeface="Roboto Slab" pitchFamily="2" charset="0"/>
              </a:rPr>
              <a:t>Event-Driven Scalability</a:t>
            </a:r>
          </a:p>
        </p:txBody>
      </p:sp>
      <p:sp>
        <p:nvSpPr>
          <p:cNvPr id="21" name="Text 3">
            <a:extLst>
              <a:ext uri="{FF2B5EF4-FFF2-40B4-BE49-F238E27FC236}">
                <a16:creationId xmlns:a16="http://schemas.microsoft.com/office/drawing/2014/main" id="{B11B069E-294C-4423-BBB1-A0353C1BC1D2}"/>
              </a:ext>
            </a:extLst>
          </p:cNvPr>
          <p:cNvSpPr/>
          <p:nvPr/>
        </p:nvSpPr>
        <p:spPr>
          <a:xfrm>
            <a:off x="574781" y="1452107"/>
            <a:ext cx="5510604" cy="22080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600" b="1" dirty="0">
                <a:latin typeface="Roboto "/>
                <a:ea typeface="Roboto Slab" pitchFamily="2" charset="0"/>
                <a:cs typeface="Roboto Slab" pitchFamily="2" charset="0"/>
              </a:rPr>
              <a:t>Event Day 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"/>
                <a:ea typeface="Roboto Slab" pitchFamily="2" charset="0"/>
                <a:cs typeface="Roboto Slab" pitchFamily="2" charset="0"/>
              </a:rPr>
              <a:t>Scale up delivery capacity for major events e.g. World Cup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Incentivize off-peak orders during special events</a:t>
            </a:r>
          </a:p>
          <a:p>
            <a:pPr>
              <a:lnSpc>
                <a:spcPts val="2850"/>
              </a:lnSpc>
            </a:pPr>
            <a:r>
              <a:rPr lang="en-US" sz="1600" b="1" dirty="0">
                <a:solidFill>
                  <a:srgbClr val="3257B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Special Event Strategy Impact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Enhanced Customer Experience and sales during event periods.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15213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F2A48B-FD09-E134-E662-83F43D184B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6521"/>
          <a:stretch/>
        </p:blipFill>
        <p:spPr>
          <a:xfrm>
            <a:off x="749780" y="4685395"/>
            <a:ext cx="4828756" cy="334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74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CE271A-7DE3-B4D9-8630-58EB49AD6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0">
            <a:extLst>
              <a:ext uri="{FF2B5EF4-FFF2-40B4-BE49-F238E27FC236}">
                <a16:creationId xmlns:a16="http://schemas.microsoft.com/office/drawing/2014/main" id="{4C811DCD-5342-2110-DA86-772272282755}"/>
              </a:ext>
            </a:extLst>
          </p:cNvPr>
          <p:cNvSpPr/>
          <p:nvPr/>
        </p:nvSpPr>
        <p:spPr>
          <a:xfrm>
            <a:off x="462621" y="2090337"/>
            <a:ext cx="5572705" cy="7762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chemeClr val="bg1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End Of Presentation</a:t>
            </a:r>
            <a:endParaRPr lang="en-US" sz="43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F0C35A-973B-A95E-564A-52C7C95C7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845" y="-1"/>
            <a:ext cx="7391555" cy="8229601"/>
          </a:xfrm>
          <a:prstGeom prst="rect">
            <a:avLst/>
          </a:prstGeom>
        </p:spPr>
      </p:pic>
      <p:sp>
        <p:nvSpPr>
          <p:cNvPr id="2" name="Text 0">
            <a:extLst>
              <a:ext uri="{FF2B5EF4-FFF2-40B4-BE49-F238E27FC236}">
                <a16:creationId xmlns:a16="http://schemas.microsoft.com/office/drawing/2014/main" id="{5870D639-A66C-9A64-DEB2-460526E63DF4}"/>
              </a:ext>
            </a:extLst>
          </p:cNvPr>
          <p:cNvSpPr/>
          <p:nvPr/>
        </p:nvSpPr>
        <p:spPr>
          <a:xfrm>
            <a:off x="462621" y="2971232"/>
            <a:ext cx="6065408" cy="22339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2800" i="1" dirty="0">
                <a:solidFill>
                  <a:schemeClr val="bg1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Thank you ! We look forward to optimize </a:t>
            </a:r>
            <a:r>
              <a:rPr lang="en-US" sz="2800" i="1" dirty="0" err="1">
                <a:solidFill>
                  <a:schemeClr val="bg1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Olist</a:t>
            </a:r>
            <a:r>
              <a:rPr lang="en-US" sz="2800" i="1" dirty="0">
                <a:solidFill>
                  <a:schemeClr val="bg1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delivery performance and customer satisfaction</a:t>
            </a:r>
            <a:endParaRPr lang="en-US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772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69845" y="902538"/>
            <a:ext cx="11240239" cy="6786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marR="0" lvl="0" indent="0" algn="l" defTabSz="457200" rtl="0" eaLnBrk="1" fontAlgn="auto" latinLnBrk="0" hangingPunct="1">
              <a:lnSpc>
                <a:spcPts val="55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Next Step – Suggested  Implementation Plan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5"/>
          <p:cNvSpPr/>
          <p:nvPr/>
        </p:nvSpPr>
        <p:spPr>
          <a:xfrm>
            <a:off x="1237422" y="1818386"/>
            <a:ext cx="445770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marR="0" lvl="0" indent="0" algn="l" defTabSz="457200" rtl="0" eaLnBrk="1" fontAlgn="auto" latinLnBrk="0" hangingPunct="1">
              <a:lnSpc>
                <a:spcPts val="2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5213F"/>
                </a:solidFill>
                <a:effectLst/>
                <a:uLnTx/>
                <a:uFillTx/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Phase 1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 6"/>
          <p:cNvSpPr/>
          <p:nvPr/>
        </p:nvSpPr>
        <p:spPr>
          <a:xfrm>
            <a:off x="1237421" y="2308804"/>
            <a:ext cx="6099409" cy="415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marR="0" lvl="0" indent="-285750" algn="l" defTabSz="457200" rtl="0" eaLnBrk="1" fontAlgn="auto" latinLnBrk="0" hangingPunct="1">
              <a:lnSpc>
                <a:spcPts val="28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5213F"/>
                </a:solidFill>
                <a:effectLst/>
                <a:uLnTx/>
                <a:uFillTx/>
                <a:latin typeface="Roboto" pitchFamily="34" charset="0"/>
                <a:ea typeface="Roboto" pitchFamily="34" charset="-122"/>
                <a:cs typeface="Roboto" pitchFamily="34" charset="-120"/>
              </a:rPr>
              <a:t>Data Analysis &amp; Delivery Optimization</a:t>
            </a:r>
            <a:r>
              <a:rPr lang="en-US" sz="2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5213F"/>
                </a:solidFill>
                <a:effectLst/>
                <a:uLnTx/>
                <a:uFillTx/>
                <a:latin typeface="Roboto" pitchFamily="34" charset="0"/>
                <a:ea typeface="Roboto" pitchFamily="34" charset="-122"/>
                <a:cs typeface="Roboto" pitchFamily="34" charset="-120"/>
              </a:rPr>
              <a:t>(</a:t>
            </a:r>
            <a:r>
              <a:rPr lang="en-US" sz="2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5213F"/>
                </a:solidFill>
                <a:effectLst/>
                <a:uLnTx/>
                <a:uFillTx/>
                <a:latin typeface="Roboto" pitchFamily="34" charset="0"/>
                <a:ea typeface="Roboto" pitchFamily="34" charset="-122"/>
                <a:cs typeface="Roboto" pitchFamily="34" charset="-120"/>
              </a:rPr>
              <a:t>3 Months 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1237423" y="2950801"/>
            <a:ext cx="432915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marR="0" lvl="0" indent="0" algn="l" defTabSz="457200" rtl="0" eaLnBrk="1" fontAlgn="auto" latinLnBrk="0" hangingPunct="1">
              <a:lnSpc>
                <a:spcPts val="2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5213F"/>
                </a:solidFill>
                <a:effectLst/>
                <a:uLnTx/>
                <a:uFillTx/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Phase 2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1237422" y="3389000"/>
            <a:ext cx="6039891" cy="5945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marR="0" lvl="0" indent="-285750" algn="l" defTabSz="457200" rtl="0" eaLnBrk="1" fontAlgn="auto" latinLnBrk="0" hangingPunct="1">
              <a:lnSpc>
                <a:spcPts val="28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5213F"/>
                </a:solidFill>
                <a:effectLst/>
                <a:uLnTx/>
                <a:uFillTx/>
                <a:latin typeface="Roboto" pitchFamily="34" charset="0"/>
                <a:ea typeface="Roboto" pitchFamily="34" charset="-122"/>
                <a:cs typeface="Roboto" pitchFamily="34" charset="-120"/>
              </a:rPr>
              <a:t>Real-Time Tracking &amp; Updates (3 Months 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 15"/>
          <p:cNvSpPr/>
          <p:nvPr/>
        </p:nvSpPr>
        <p:spPr>
          <a:xfrm>
            <a:off x="1229620" y="4089258"/>
            <a:ext cx="763270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marR="0" lvl="0" indent="0" algn="l" defTabSz="457200" rtl="0" eaLnBrk="1" fontAlgn="auto" latinLnBrk="0" hangingPunct="1">
              <a:lnSpc>
                <a:spcPts val="2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5213F"/>
                </a:solidFill>
                <a:effectLst/>
                <a:uLnTx/>
                <a:uFillTx/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Phase 3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 16"/>
          <p:cNvSpPr/>
          <p:nvPr/>
        </p:nvSpPr>
        <p:spPr>
          <a:xfrm>
            <a:off x="1229619" y="4579676"/>
            <a:ext cx="4947965" cy="5103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marR="0" lvl="0" indent="-285750" algn="l" defTabSz="457200" rtl="0" eaLnBrk="1" fontAlgn="auto" latinLnBrk="0" hangingPunct="1">
              <a:lnSpc>
                <a:spcPts val="28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5213F"/>
                </a:solidFill>
                <a:effectLst/>
                <a:uLnTx/>
                <a:uFillTx/>
                <a:latin typeface="Roboto" pitchFamily="34" charset="0"/>
                <a:ea typeface="Roboto" pitchFamily="34" charset="-122"/>
                <a:cs typeface="Roboto" pitchFamily="34" charset="-120"/>
              </a:rPr>
              <a:t>Regional Distribution Centers (6 - 8 Months)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 15">
            <a:extLst>
              <a:ext uri="{FF2B5EF4-FFF2-40B4-BE49-F238E27FC236}">
                <a16:creationId xmlns:a16="http://schemas.microsoft.com/office/drawing/2014/main" id="{35AE8C9B-1310-E0BF-F55F-A7D6A30A5765}"/>
              </a:ext>
            </a:extLst>
          </p:cNvPr>
          <p:cNvSpPr/>
          <p:nvPr/>
        </p:nvSpPr>
        <p:spPr>
          <a:xfrm>
            <a:off x="1243893" y="5249454"/>
            <a:ext cx="763270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marR="0" lvl="0" indent="0" algn="l" defTabSz="457200" rtl="0" eaLnBrk="1" fontAlgn="auto" latinLnBrk="0" hangingPunct="1">
              <a:lnSpc>
                <a:spcPts val="2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5213F"/>
                </a:solidFill>
                <a:effectLst/>
                <a:uLnTx/>
                <a:uFillTx/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Phase 4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 16">
            <a:extLst>
              <a:ext uri="{FF2B5EF4-FFF2-40B4-BE49-F238E27FC236}">
                <a16:creationId xmlns:a16="http://schemas.microsoft.com/office/drawing/2014/main" id="{DAE1209A-7E77-3F0D-8679-2284BFAEECB7}"/>
              </a:ext>
            </a:extLst>
          </p:cNvPr>
          <p:cNvSpPr/>
          <p:nvPr/>
        </p:nvSpPr>
        <p:spPr>
          <a:xfrm>
            <a:off x="1243892" y="5739872"/>
            <a:ext cx="4457700" cy="5103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marR="0" lvl="0" indent="-285750" algn="l" defTabSz="457200" rtl="0" eaLnBrk="1" fontAlgn="auto" latinLnBrk="0" hangingPunct="1">
              <a:lnSpc>
                <a:spcPts val="28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5213F"/>
                </a:solidFill>
                <a:effectLst/>
                <a:uLnTx/>
                <a:uFillTx/>
                <a:latin typeface="Roboto" pitchFamily="34" charset="0"/>
                <a:ea typeface="Roboto" pitchFamily="34" charset="-122"/>
                <a:cs typeface="Roboto" pitchFamily="34" charset="-120"/>
              </a:rPr>
              <a:t>System Integration &amp; Scalability (3 Months)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ACC60BE-FF4A-014C-8B26-5063E04D0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7702" y="2764221"/>
            <a:ext cx="1569253" cy="108972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3781D99-CB05-546B-A844-D6D94C207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4945" y="6557758"/>
            <a:ext cx="1174604" cy="116505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F8441FE-00AD-631E-0A0D-6E43C6FDA3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8186" y="6600049"/>
            <a:ext cx="2216201" cy="1093710"/>
          </a:xfrm>
          <a:prstGeom prst="rect">
            <a:avLst/>
          </a:prstGeom>
        </p:spPr>
      </p:pic>
      <p:sp>
        <p:nvSpPr>
          <p:cNvPr id="28" name="Text 15">
            <a:extLst>
              <a:ext uri="{FF2B5EF4-FFF2-40B4-BE49-F238E27FC236}">
                <a16:creationId xmlns:a16="http://schemas.microsoft.com/office/drawing/2014/main" id="{8D7AB5B4-4D27-A658-DE7D-04F6221E951B}"/>
              </a:ext>
            </a:extLst>
          </p:cNvPr>
          <p:cNvSpPr/>
          <p:nvPr/>
        </p:nvSpPr>
        <p:spPr>
          <a:xfrm>
            <a:off x="1229620" y="6407006"/>
            <a:ext cx="763270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marR="0" lvl="0" indent="0" algn="l" defTabSz="457200" rtl="0" eaLnBrk="1" fontAlgn="auto" latinLnBrk="0" hangingPunct="1">
              <a:lnSpc>
                <a:spcPts val="2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5213F"/>
                </a:solidFill>
                <a:effectLst/>
                <a:uLnTx/>
                <a:uFillTx/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Phase 5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 16">
            <a:extLst>
              <a:ext uri="{FF2B5EF4-FFF2-40B4-BE49-F238E27FC236}">
                <a16:creationId xmlns:a16="http://schemas.microsoft.com/office/drawing/2014/main" id="{984E2CAC-8910-CAC1-865F-C2F8D30EF6FC}"/>
              </a:ext>
            </a:extLst>
          </p:cNvPr>
          <p:cNvSpPr/>
          <p:nvPr/>
        </p:nvSpPr>
        <p:spPr>
          <a:xfrm>
            <a:off x="1229618" y="6897424"/>
            <a:ext cx="5835019" cy="5103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marR="0" lvl="0" indent="-285750" algn="l" defTabSz="457200" rtl="0" eaLnBrk="1" fontAlgn="auto" latinLnBrk="0" hangingPunct="1">
              <a:lnSpc>
                <a:spcPts val="28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5213F"/>
                </a:solidFill>
                <a:effectLst/>
                <a:uLnTx/>
                <a:uFillTx/>
                <a:latin typeface="Roboto" pitchFamily="34" charset="0"/>
                <a:ea typeface="Roboto" pitchFamily="34" charset="-122"/>
                <a:cs typeface="Roboto" pitchFamily="34" charset="-120"/>
              </a:rPr>
              <a:t>Special Event Preparedness (6 - 8 Months)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4BDE5BD-5CA0-9258-C814-EF45F1F77F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82240" y="1624938"/>
            <a:ext cx="2216201" cy="10955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07E23D1-1C20-E789-B232-643CD0A22A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6844" y="4116430"/>
            <a:ext cx="1946994" cy="10822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D3DFF1B-BDCF-D156-65BC-5C4C8414BC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76386" y="5248915"/>
            <a:ext cx="1877087" cy="12675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 0">
            <a:extLst>
              <a:ext uri="{FF2B5EF4-FFF2-40B4-BE49-F238E27FC236}">
                <a16:creationId xmlns:a16="http://schemas.microsoft.com/office/drawing/2014/main" id="{3EF146FC-0798-A589-A1AD-141B920678F8}"/>
              </a:ext>
            </a:extLst>
          </p:cNvPr>
          <p:cNvSpPr/>
          <p:nvPr/>
        </p:nvSpPr>
        <p:spPr>
          <a:xfrm>
            <a:off x="669845" y="215510"/>
            <a:ext cx="979493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Appendix</a:t>
            </a:r>
            <a:endParaRPr lang="en-US" sz="445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A5197-36BD-25A4-7798-F599464DE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0B204A7A-3F75-756D-550F-E705CED146D1}"/>
              </a:ext>
            </a:extLst>
          </p:cNvPr>
          <p:cNvSpPr/>
          <p:nvPr/>
        </p:nvSpPr>
        <p:spPr>
          <a:xfrm>
            <a:off x="669846" y="902538"/>
            <a:ext cx="2987754" cy="6786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marR="0" lvl="0" indent="0" algn="l" defTabSz="457200" rtl="0" eaLnBrk="1" fontAlgn="auto" latinLnBrk="0" hangingPunct="1">
              <a:lnSpc>
                <a:spcPts val="55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Amazon RDS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4E858259-129F-CCB0-034F-320E53ED4DA5}"/>
              </a:ext>
            </a:extLst>
          </p:cNvPr>
          <p:cNvSpPr/>
          <p:nvPr/>
        </p:nvSpPr>
        <p:spPr>
          <a:xfrm>
            <a:off x="669845" y="215510"/>
            <a:ext cx="979493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Appendix</a:t>
            </a:r>
            <a:endParaRPr lang="en-US" sz="44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32D632-9D41-0519-EADB-98E2C6270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638" y="1720652"/>
            <a:ext cx="5744809" cy="4902592"/>
          </a:xfrm>
          <a:prstGeom prst="rect">
            <a:avLst/>
          </a:prstGeom>
        </p:spPr>
      </p:pic>
      <p:sp>
        <p:nvSpPr>
          <p:cNvPr id="6" name="Text 0">
            <a:extLst>
              <a:ext uri="{FF2B5EF4-FFF2-40B4-BE49-F238E27FC236}">
                <a16:creationId xmlns:a16="http://schemas.microsoft.com/office/drawing/2014/main" id="{2B00E888-F1F9-6714-1A4A-6AC314507A89}"/>
              </a:ext>
            </a:extLst>
          </p:cNvPr>
          <p:cNvSpPr/>
          <p:nvPr/>
        </p:nvSpPr>
        <p:spPr>
          <a:xfrm>
            <a:off x="554314" y="6426489"/>
            <a:ext cx="5264728" cy="198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marR="0" lvl="0" indent="0" algn="l" defTabSz="457200" rtl="0" eaLnBrk="1" fontAlgn="auto" latinLnBrk="0" hangingPunct="1">
              <a:lnSpc>
                <a:spcPts val="55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Setting up AWS RDS Link</a:t>
            </a:r>
          </a:p>
          <a:p>
            <a:pPr marL="0" marR="0" lvl="0" indent="0" algn="l" defTabSz="457200" rtl="0" eaLnBrk="1" fontAlgn="auto" latinLnBrk="0" hangingPunct="1">
              <a:lnSpc>
                <a:spcPts val="55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 Slab" pitchFamily="34" charset="0"/>
                <a:ea typeface="Roboto Slab" pitchFamily="34" charset="-122"/>
                <a:cs typeface="Roboto Slab" pitchFamily="34" charset="-120"/>
                <a:hlinkClick r:id="rId4"/>
              </a:rPr>
              <a:t>https://medium.com/@sjacks/using-rds-on-aws-with-jupyter-notebooks-c2703299fcc8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B91BF0-17B1-A2D7-5EBA-ED416CEFA4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845" y="1720652"/>
            <a:ext cx="2276793" cy="29722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2887F50-39FE-EE15-E7EF-29BE888E4373}"/>
              </a:ext>
            </a:extLst>
          </p:cNvPr>
          <p:cNvSpPr/>
          <p:nvPr/>
        </p:nvSpPr>
        <p:spPr>
          <a:xfrm>
            <a:off x="3005253" y="2764074"/>
            <a:ext cx="1426070" cy="550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488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77549" y="364375"/>
            <a:ext cx="6637651" cy="763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chemeClr val="bg1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Content</a:t>
            </a:r>
            <a:endParaRPr lang="en-US" sz="4300" dirty="0">
              <a:solidFill>
                <a:schemeClr val="bg1"/>
              </a:solidFill>
            </a:endParaRPr>
          </a:p>
        </p:txBody>
      </p:sp>
      <p:sp>
        <p:nvSpPr>
          <p:cNvPr id="2" name="Text 1">
            <a:extLst>
              <a:ext uri="{FF2B5EF4-FFF2-40B4-BE49-F238E27FC236}">
                <a16:creationId xmlns:a16="http://schemas.microsoft.com/office/drawing/2014/main" id="{912C38A0-31E5-32EC-A0B8-A9C2E0D904F2}"/>
              </a:ext>
            </a:extLst>
          </p:cNvPr>
          <p:cNvSpPr/>
          <p:nvPr/>
        </p:nvSpPr>
        <p:spPr>
          <a:xfrm>
            <a:off x="827551" y="1701982"/>
            <a:ext cx="4928480" cy="59531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2150" dirty="0">
              <a:solidFill>
                <a:schemeClr val="bg1"/>
              </a:solidFill>
              <a:latin typeface="Roboto Slab" pitchFamily="34" charset="0"/>
              <a:ea typeface="Roboto Slab" pitchFamily="34" charset="-122"/>
              <a:cs typeface="Roboto Slab" pitchFamily="34" charset="-120"/>
            </a:endParaRPr>
          </a:p>
          <a:p>
            <a:pPr marL="0" indent="0" algn="l">
              <a:lnSpc>
                <a:spcPts val="2700"/>
              </a:lnSpc>
              <a:buNone/>
            </a:pPr>
            <a:endParaRPr lang="en-US" sz="2150" dirty="0">
              <a:solidFill>
                <a:schemeClr val="bg1"/>
              </a:solidFill>
              <a:latin typeface="Roboto Slab" pitchFamily="34" charset="0"/>
              <a:ea typeface="Roboto Slab" pitchFamily="34" charset="-122"/>
              <a:cs typeface="Roboto Slab" pitchFamily="34" charset="-120"/>
            </a:endParaRPr>
          </a:p>
          <a:p>
            <a:pPr marL="0" indent="0" algn="l">
              <a:lnSpc>
                <a:spcPts val="2700"/>
              </a:lnSpc>
              <a:buNone/>
            </a:pPr>
            <a:endParaRPr lang="en-US" sz="2150" dirty="0">
              <a:solidFill>
                <a:schemeClr val="bg1"/>
              </a:solidFill>
              <a:latin typeface="Roboto Slab" pitchFamily="34" charset="0"/>
              <a:ea typeface="Roboto Slab" pitchFamily="34" charset="-122"/>
              <a:cs typeface="Roboto Slab" pitchFamily="34" charset="-120"/>
            </a:endParaRPr>
          </a:p>
          <a:p>
            <a:pPr marL="0" indent="0" algn="l">
              <a:lnSpc>
                <a:spcPts val="2700"/>
              </a:lnSpc>
              <a:buNone/>
            </a:pPr>
            <a:endParaRPr lang="en-US" sz="2150" dirty="0">
              <a:solidFill>
                <a:schemeClr val="bg1"/>
              </a:solidFill>
              <a:latin typeface="Roboto Slab" pitchFamily="34" charset="0"/>
              <a:ea typeface="Roboto Slab" pitchFamily="34" charset="-122"/>
              <a:cs typeface="Roboto Slab" pitchFamily="34" charset="-120"/>
            </a:endParaRPr>
          </a:p>
          <a:p>
            <a:pPr marL="0" indent="0" algn="l">
              <a:lnSpc>
                <a:spcPts val="2700"/>
              </a:lnSpc>
              <a:buNone/>
            </a:pPr>
            <a:endParaRPr lang="en-US" sz="215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5AE645-B31D-6847-FA2A-02510FBD6EF8}"/>
              </a:ext>
            </a:extLst>
          </p:cNvPr>
          <p:cNvSpPr txBox="1"/>
          <p:nvPr/>
        </p:nvSpPr>
        <p:spPr>
          <a:xfrm>
            <a:off x="599728" y="1229287"/>
            <a:ext cx="5444235" cy="6307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Brazil At A Glance</a:t>
            </a:r>
          </a:p>
          <a:p>
            <a:pPr marL="0" indent="0" algn="l">
              <a:lnSpc>
                <a:spcPts val="2700"/>
              </a:lnSpc>
              <a:buNone/>
            </a:pPr>
            <a:endParaRPr lang="en-US" sz="2200" dirty="0">
              <a:solidFill>
                <a:schemeClr val="bg1"/>
              </a:solidFill>
              <a:latin typeface="Roboto Slab" pitchFamily="34" charset="0"/>
              <a:ea typeface="Roboto Slab" pitchFamily="34" charset="-122"/>
              <a:cs typeface="Roboto Slab" pitchFamily="34" charset="-120"/>
            </a:endParaRPr>
          </a:p>
          <a:p>
            <a:pPr marL="0" indent="0" algn="l">
              <a:lnSpc>
                <a:spcPts val="27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About </a:t>
            </a:r>
            <a:r>
              <a:rPr lang="en-US" sz="2200" dirty="0" err="1">
                <a:solidFill>
                  <a:schemeClr val="bg1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Olist</a:t>
            </a:r>
            <a:endParaRPr lang="en-US" sz="2200" dirty="0">
              <a:solidFill>
                <a:schemeClr val="bg1"/>
              </a:solidFill>
              <a:latin typeface="Roboto Slab" pitchFamily="34" charset="0"/>
              <a:ea typeface="Roboto Slab" pitchFamily="34" charset="-122"/>
              <a:cs typeface="Roboto Slab" pitchFamily="34" charset="-120"/>
            </a:endParaRPr>
          </a:p>
          <a:p>
            <a:pPr marL="0" indent="0" algn="l">
              <a:lnSpc>
                <a:spcPts val="2700"/>
              </a:lnSpc>
              <a:buNone/>
            </a:pPr>
            <a:endParaRPr lang="en-US" sz="2200" dirty="0">
              <a:solidFill>
                <a:schemeClr val="bg1"/>
              </a:solidFill>
              <a:latin typeface="Roboto Slab" pitchFamily="34" charset="0"/>
              <a:ea typeface="Roboto Slab" pitchFamily="34" charset="-122"/>
              <a:cs typeface="Roboto Slab" pitchFamily="34" charset="-120"/>
            </a:endParaRPr>
          </a:p>
          <a:p>
            <a:pPr marL="0" indent="0" algn="l">
              <a:lnSpc>
                <a:spcPts val="27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Problem Statement</a:t>
            </a:r>
          </a:p>
          <a:p>
            <a:pPr marL="0" indent="0" algn="l">
              <a:lnSpc>
                <a:spcPts val="2700"/>
              </a:lnSpc>
              <a:buNone/>
            </a:pPr>
            <a:endParaRPr lang="en-US" sz="2200" dirty="0">
              <a:solidFill>
                <a:schemeClr val="bg1"/>
              </a:solidFill>
              <a:latin typeface="Roboto Slab" pitchFamily="34" charset="0"/>
              <a:ea typeface="Roboto Slab" pitchFamily="34" charset="-122"/>
              <a:cs typeface="Roboto Slab" pitchFamily="34" charset="-120"/>
            </a:endParaRPr>
          </a:p>
          <a:p>
            <a:pPr>
              <a:lnSpc>
                <a:spcPts val="2700"/>
              </a:lnSpc>
            </a:pPr>
            <a:r>
              <a:rPr lang="en-US" sz="2200" dirty="0">
                <a:solidFill>
                  <a:schemeClr val="bg1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Schema Diagram</a:t>
            </a:r>
          </a:p>
          <a:p>
            <a:pPr marL="0" indent="0" algn="l">
              <a:lnSpc>
                <a:spcPts val="2700"/>
              </a:lnSpc>
              <a:buNone/>
            </a:pPr>
            <a:endParaRPr lang="en-US" sz="2200" dirty="0">
              <a:solidFill>
                <a:schemeClr val="bg1"/>
              </a:solidFill>
              <a:latin typeface="Roboto Slab" pitchFamily="34" charset="0"/>
              <a:ea typeface="Roboto Slab" pitchFamily="34" charset="-122"/>
              <a:cs typeface="Roboto Slab" pitchFamily="34" charset="-120"/>
            </a:endParaRPr>
          </a:p>
          <a:p>
            <a:pPr marL="0" indent="0" algn="l">
              <a:lnSpc>
                <a:spcPts val="27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ETL Process</a:t>
            </a:r>
          </a:p>
          <a:p>
            <a:pPr marL="0" indent="0" algn="l">
              <a:lnSpc>
                <a:spcPts val="2700"/>
              </a:lnSpc>
              <a:buNone/>
            </a:pPr>
            <a:endParaRPr lang="en-US" sz="2200" dirty="0">
              <a:solidFill>
                <a:schemeClr val="bg1"/>
              </a:solidFill>
              <a:latin typeface="Roboto Slab" pitchFamily="34" charset="0"/>
              <a:ea typeface="Roboto Slab" pitchFamily="34" charset="-122"/>
              <a:cs typeface="Roboto Slab" pitchFamily="34" charset="-120"/>
            </a:endParaRPr>
          </a:p>
          <a:p>
            <a:pPr marL="0" indent="0" algn="l">
              <a:lnSpc>
                <a:spcPts val="27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Challenges</a:t>
            </a:r>
          </a:p>
          <a:p>
            <a:pPr marL="0" indent="0" algn="l">
              <a:lnSpc>
                <a:spcPts val="2700"/>
              </a:lnSpc>
              <a:buNone/>
            </a:pPr>
            <a:endParaRPr lang="en-US" sz="2200" dirty="0">
              <a:solidFill>
                <a:schemeClr val="bg1"/>
              </a:solidFill>
              <a:latin typeface="Roboto Slab" pitchFamily="34" charset="0"/>
              <a:ea typeface="Roboto Slab" pitchFamily="34" charset="-122"/>
              <a:cs typeface="Roboto Slab" pitchFamily="34" charset="-120"/>
            </a:endParaRPr>
          </a:p>
          <a:p>
            <a:pPr marL="0" indent="0" algn="l">
              <a:lnSpc>
                <a:spcPts val="27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Analysis &amp; Implementation</a:t>
            </a:r>
          </a:p>
          <a:p>
            <a:pPr marL="0" indent="0" algn="l">
              <a:lnSpc>
                <a:spcPts val="2700"/>
              </a:lnSpc>
              <a:buNone/>
            </a:pPr>
            <a:endParaRPr lang="en-US" sz="2200" dirty="0">
              <a:solidFill>
                <a:schemeClr val="bg1"/>
              </a:solidFill>
              <a:latin typeface="Roboto Slab" pitchFamily="34" charset="0"/>
              <a:ea typeface="Roboto Slab" pitchFamily="34" charset="-122"/>
              <a:cs typeface="Roboto Slab" pitchFamily="34" charset="-120"/>
            </a:endParaRPr>
          </a:p>
          <a:p>
            <a:pPr marL="0" indent="0" algn="l">
              <a:lnSpc>
                <a:spcPts val="27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Summary</a:t>
            </a:r>
          </a:p>
          <a:p>
            <a:pPr marL="0" indent="0" algn="l">
              <a:lnSpc>
                <a:spcPts val="2700"/>
              </a:lnSpc>
              <a:buNone/>
            </a:pPr>
            <a:endParaRPr lang="en-US" sz="2200" dirty="0">
              <a:solidFill>
                <a:schemeClr val="bg1"/>
              </a:solidFill>
              <a:latin typeface="Roboto Slab" pitchFamily="34" charset="0"/>
              <a:ea typeface="Roboto Slab" pitchFamily="34" charset="-122"/>
              <a:cs typeface="Roboto Slab" pitchFamily="34" charset="-120"/>
            </a:endParaRPr>
          </a:p>
          <a:p>
            <a:pPr marL="0" indent="0" algn="l">
              <a:lnSpc>
                <a:spcPts val="27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Appendix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sz="2200" dirty="0">
                <a:solidFill>
                  <a:schemeClr val="bg1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</a:t>
            </a:r>
          </a:p>
        </p:txBody>
      </p:sp>
      <p:pic>
        <p:nvPicPr>
          <p:cNvPr id="16" name="Picture 15" descr="A computer and shopping bags on a table&#10;&#10;Description automatically generated">
            <a:extLst>
              <a:ext uri="{FF2B5EF4-FFF2-40B4-BE49-F238E27FC236}">
                <a16:creationId xmlns:a16="http://schemas.microsoft.com/office/drawing/2014/main" id="{BC3BF258-C353-0D54-C397-BFD033D57E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42" r="50705" b="2135"/>
          <a:stretch/>
        </p:blipFill>
        <p:spPr>
          <a:xfrm>
            <a:off x="8586438" y="1"/>
            <a:ext cx="6043961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2D66C7-8688-0F16-3DFF-4C766712A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map of brazil with a flag&#10;&#10;Description automatically generated">
            <a:extLst>
              <a:ext uri="{FF2B5EF4-FFF2-40B4-BE49-F238E27FC236}">
                <a16:creationId xmlns:a16="http://schemas.microsoft.com/office/drawing/2014/main" id="{2EF11030-33DE-A245-FE51-402E1DE7D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52" y="2257390"/>
            <a:ext cx="4358368" cy="4358368"/>
          </a:xfrm>
          <a:prstGeom prst="rect">
            <a:avLst/>
          </a:prstGeom>
          <a:ln w="15875">
            <a:solidFill>
              <a:schemeClr val="bg1">
                <a:alpha val="93000"/>
              </a:schemeClr>
            </a:solidFill>
          </a:ln>
          <a:effectLst>
            <a:softEdge rad="114300"/>
          </a:effectLst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93B85FFB-11B1-80C5-8F10-853A05C3DB62}"/>
              </a:ext>
            </a:extLst>
          </p:cNvPr>
          <p:cNvSpPr/>
          <p:nvPr/>
        </p:nvSpPr>
        <p:spPr>
          <a:xfrm>
            <a:off x="874606" y="691828"/>
            <a:ext cx="4835674" cy="8259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chemeClr val="bg1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Brazil At A Glance</a:t>
            </a:r>
            <a:endParaRPr lang="en-US" sz="4300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4106EC-3ECE-3DB9-A95E-3E21A7D632DB}"/>
              </a:ext>
            </a:extLst>
          </p:cNvPr>
          <p:cNvGrpSpPr/>
          <p:nvPr/>
        </p:nvGrpSpPr>
        <p:grpSpPr>
          <a:xfrm>
            <a:off x="6576145" y="1394789"/>
            <a:ext cx="7179649" cy="5440022"/>
            <a:chOff x="7259834" y="1776976"/>
            <a:chExt cx="4978670" cy="4836096"/>
          </a:xfrm>
        </p:grpSpPr>
        <p:sp>
          <p:nvSpPr>
            <p:cNvPr id="5" name="Text 1">
              <a:extLst>
                <a:ext uri="{FF2B5EF4-FFF2-40B4-BE49-F238E27FC236}">
                  <a16:creationId xmlns:a16="http://schemas.microsoft.com/office/drawing/2014/main" id="{9C5E9AF5-03C3-D30B-89B6-A2BC3AF83801}"/>
                </a:ext>
              </a:extLst>
            </p:cNvPr>
            <p:cNvSpPr/>
            <p:nvPr/>
          </p:nvSpPr>
          <p:spPr>
            <a:xfrm>
              <a:off x="7315200" y="1776976"/>
              <a:ext cx="1721291" cy="44544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00"/>
                </a:lnSpc>
                <a:buNone/>
              </a:pPr>
              <a:r>
                <a:rPr lang="en-US" sz="3000" dirty="0">
                  <a:solidFill>
                    <a:schemeClr val="bg1"/>
                  </a:solidFill>
                  <a:latin typeface="Roboto Slab" pitchFamily="34" charset="0"/>
                  <a:ea typeface="Roboto Slab" pitchFamily="34" charset="-122"/>
                  <a:cs typeface="Roboto Slab" pitchFamily="34" charset="-120"/>
                </a:rPr>
                <a:t>Key Facts</a:t>
              </a:r>
              <a:endParaRPr lang="en-US" sz="30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 2">
              <a:extLst>
                <a:ext uri="{FF2B5EF4-FFF2-40B4-BE49-F238E27FC236}">
                  <a16:creationId xmlns:a16="http://schemas.microsoft.com/office/drawing/2014/main" id="{3B34BF74-080B-F900-4465-3A3C464C5AB3}"/>
                </a:ext>
              </a:extLst>
            </p:cNvPr>
            <p:cNvSpPr/>
            <p:nvPr/>
          </p:nvSpPr>
          <p:spPr>
            <a:xfrm>
              <a:off x="7315200" y="2254535"/>
              <a:ext cx="3463465" cy="112233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285750" indent="-285750" algn="l">
                <a:lnSpc>
                  <a:spcPts val="275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Population: 213M (São Paulo: 46M)</a:t>
              </a:r>
            </a:p>
            <a:p>
              <a:pPr marL="285750" indent="-285750" algn="l">
                <a:lnSpc>
                  <a:spcPts val="275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Area: 8.5M km² (5th largest country)</a:t>
              </a:r>
            </a:p>
            <a:p>
              <a:pPr marL="285750" indent="-285750" algn="l">
                <a:lnSpc>
                  <a:spcPts val="275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States: 26 + 1 federal district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 3">
              <a:extLst>
                <a:ext uri="{FF2B5EF4-FFF2-40B4-BE49-F238E27FC236}">
                  <a16:creationId xmlns:a16="http://schemas.microsoft.com/office/drawing/2014/main" id="{ABA3D242-25B9-FB1E-B25E-49618B5837B2}"/>
                </a:ext>
              </a:extLst>
            </p:cNvPr>
            <p:cNvSpPr/>
            <p:nvPr/>
          </p:nvSpPr>
          <p:spPr>
            <a:xfrm>
              <a:off x="7259834" y="5301397"/>
              <a:ext cx="2761178" cy="34504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00"/>
                </a:lnSpc>
                <a:buNone/>
              </a:pPr>
              <a:r>
                <a:rPr lang="en-US" sz="3000" dirty="0">
                  <a:solidFill>
                    <a:schemeClr val="bg1"/>
                  </a:solidFill>
                  <a:latin typeface="Roboto Slab" pitchFamily="34" charset="0"/>
                  <a:ea typeface="Roboto Slab" pitchFamily="34" charset="-122"/>
                  <a:cs typeface="Roboto Slab" pitchFamily="34" charset="-120"/>
                </a:rPr>
                <a:t>E-Commerce Growth</a:t>
              </a:r>
              <a:endParaRPr lang="en-US" sz="30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 4">
              <a:extLst>
                <a:ext uri="{FF2B5EF4-FFF2-40B4-BE49-F238E27FC236}">
                  <a16:creationId xmlns:a16="http://schemas.microsoft.com/office/drawing/2014/main" id="{67C36628-7277-6CE6-205A-714339C0ADF0}"/>
                </a:ext>
              </a:extLst>
            </p:cNvPr>
            <p:cNvSpPr/>
            <p:nvPr/>
          </p:nvSpPr>
          <p:spPr>
            <a:xfrm>
              <a:off x="7315200" y="5768765"/>
              <a:ext cx="4324454" cy="84430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285750" indent="-285750" algn="l">
                <a:lnSpc>
                  <a:spcPts val="275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14th largest market globally</a:t>
              </a:r>
            </a:p>
            <a:p>
              <a:pPr marL="285750" indent="-285750" algn="l">
                <a:lnSpc>
                  <a:spcPts val="275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14.3% estimated growth rate</a:t>
              </a:r>
            </a:p>
          </p:txBody>
        </p:sp>
        <p:sp>
          <p:nvSpPr>
            <p:cNvPr id="11" name="Text 5">
              <a:extLst>
                <a:ext uri="{FF2B5EF4-FFF2-40B4-BE49-F238E27FC236}">
                  <a16:creationId xmlns:a16="http://schemas.microsoft.com/office/drawing/2014/main" id="{9D1446BC-7CAB-608A-B298-D06D4F163032}"/>
                </a:ext>
              </a:extLst>
            </p:cNvPr>
            <p:cNvSpPr/>
            <p:nvPr/>
          </p:nvSpPr>
          <p:spPr>
            <a:xfrm>
              <a:off x="10889396" y="1776976"/>
              <a:ext cx="1349108" cy="34504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00"/>
                </a:lnSpc>
                <a:buNone/>
              </a:pPr>
              <a:endParaRPr lang="en-US" sz="215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 4">
              <a:extLst>
                <a:ext uri="{FF2B5EF4-FFF2-40B4-BE49-F238E27FC236}">
                  <a16:creationId xmlns:a16="http://schemas.microsoft.com/office/drawing/2014/main" id="{B7A5D861-ED09-FF36-3833-3815242A45EF}"/>
                </a:ext>
              </a:extLst>
            </p:cNvPr>
            <p:cNvSpPr/>
            <p:nvPr/>
          </p:nvSpPr>
          <p:spPr>
            <a:xfrm>
              <a:off x="7315199" y="4016373"/>
              <a:ext cx="4923304" cy="99056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285750" indent="-285750" algn="l">
                <a:lnSpc>
                  <a:spcPts val="275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Climate: Tropical, diverse ecosystems</a:t>
              </a:r>
            </a:p>
            <a:p>
              <a:pPr marL="285750" indent="-285750">
                <a:lnSpc>
                  <a:spcPts val="275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Mountains : Serra do Mar , Andes</a:t>
              </a:r>
            </a:p>
            <a:p>
              <a:pPr marL="285750" indent="-285750">
                <a:lnSpc>
                  <a:spcPts val="275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Major Rivers: Amazon, Paraná</a:t>
              </a:r>
            </a:p>
            <a:p>
              <a:pPr>
                <a:lnSpc>
                  <a:spcPts val="2750"/>
                </a:lnSpc>
              </a:pPr>
              <a:endParaRPr lang="en-US" sz="1700" dirty="0">
                <a:solidFill>
                  <a:schemeClr val="bg1"/>
                </a:solidFill>
                <a:latin typeface="Roboto" pitchFamily="34" charset="0"/>
                <a:ea typeface="Roboto" pitchFamily="34" charset="-122"/>
                <a:cs typeface="Roboto" pitchFamily="34" charset="-120"/>
              </a:endParaRPr>
            </a:p>
          </p:txBody>
        </p:sp>
        <p:sp>
          <p:nvSpPr>
            <p:cNvPr id="22" name="Text 3">
              <a:extLst>
                <a:ext uri="{FF2B5EF4-FFF2-40B4-BE49-F238E27FC236}">
                  <a16:creationId xmlns:a16="http://schemas.microsoft.com/office/drawing/2014/main" id="{03A5453C-2585-D9E6-4210-2395C8808BBD}"/>
                </a:ext>
              </a:extLst>
            </p:cNvPr>
            <p:cNvSpPr/>
            <p:nvPr/>
          </p:nvSpPr>
          <p:spPr>
            <a:xfrm>
              <a:off x="7315200" y="3524097"/>
              <a:ext cx="2761178" cy="34504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00"/>
                </a:lnSpc>
                <a:buNone/>
              </a:pPr>
              <a:r>
                <a:rPr lang="en-US" sz="3000" dirty="0">
                  <a:solidFill>
                    <a:schemeClr val="bg1"/>
                  </a:solidFill>
                  <a:latin typeface="Roboto Slab" pitchFamily="34" charset="0"/>
                  <a:ea typeface="Roboto Slab" pitchFamily="34" charset="-122"/>
                  <a:cs typeface="Roboto Slab" pitchFamily="34" charset="-120"/>
                </a:rPr>
                <a:t>Geography</a:t>
              </a:r>
              <a:endParaRPr lang="en-US" sz="3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178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16B17A-1359-606E-EDD1-B5C2364A9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>
            <a:extLst>
              <a:ext uri="{FF2B5EF4-FFF2-40B4-BE49-F238E27FC236}">
                <a16:creationId xmlns:a16="http://schemas.microsoft.com/office/drawing/2014/main" id="{1AA2F72B-7575-2704-78B7-471F43A58F95}"/>
              </a:ext>
            </a:extLst>
          </p:cNvPr>
          <p:cNvSpPr/>
          <p:nvPr/>
        </p:nvSpPr>
        <p:spPr>
          <a:xfrm>
            <a:off x="6712078" y="6011161"/>
            <a:ext cx="1614789" cy="3926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32AA422-60A0-D964-8094-BC6B759FE1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476" t="145" r="5961" b="-1"/>
          <a:stretch/>
        </p:blipFill>
        <p:spPr>
          <a:xfrm>
            <a:off x="0" y="0"/>
            <a:ext cx="5893757" cy="82296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2F01F5EF-AE2B-724D-C450-9B0D7AAA852A}"/>
              </a:ext>
            </a:extLst>
          </p:cNvPr>
          <p:cNvGrpSpPr/>
          <p:nvPr/>
        </p:nvGrpSpPr>
        <p:grpSpPr>
          <a:xfrm>
            <a:off x="6660516" y="1809287"/>
            <a:ext cx="6509383" cy="1851740"/>
            <a:chOff x="7849674" y="3345838"/>
            <a:chExt cx="6162199" cy="1565336"/>
          </a:xfrm>
        </p:grpSpPr>
        <p:sp>
          <p:nvSpPr>
            <p:cNvPr id="25" name="Text 3">
              <a:extLst>
                <a:ext uri="{FF2B5EF4-FFF2-40B4-BE49-F238E27FC236}">
                  <a16:creationId xmlns:a16="http://schemas.microsoft.com/office/drawing/2014/main" id="{B1496E5B-E42B-AA21-65F3-2DB3F42DFECE}"/>
                </a:ext>
              </a:extLst>
            </p:cNvPr>
            <p:cNvSpPr/>
            <p:nvPr/>
          </p:nvSpPr>
          <p:spPr>
            <a:xfrm>
              <a:off x="7924300" y="3345838"/>
              <a:ext cx="2761178" cy="69008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00"/>
                </a:lnSpc>
                <a:buNone/>
              </a:pPr>
              <a:r>
                <a:rPr lang="en-US" sz="3000" dirty="0">
                  <a:solidFill>
                    <a:schemeClr val="bg1"/>
                  </a:solidFill>
                  <a:latin typeface="Roboto Slab" pitchFamily="34" charset="0"/>
                  <a:ea typeface="Roboto Slab" pitchFamily="34" charset="-122"/>
                  <a:cs typeface="Roboto Slab" pitchFamily="34" charset="-120"/>
                </a:rPr>
                <a:t>Company</a:t>
              </a:r>
            </a:p>
            <a:p>
              <a:pPr marL="0" indent="0" algn="l">
                <a:lnSpc>
                  <a:spcPts val="2700"/>
                </a:lnSpc>
                <a:buNone/>
              </a:pPr>
              <a:endParaRPr lang="en-US" sz="3000" dirty="0">
                <a:solidFill>
                  <a:schemeClr val="bg1"/>
                </a:solidFill>
              </a:endParaRPr>
            </a:p>
          </p:txBody>
        </p:sp>
        <p:sp>
          <p:nvSpPr>
            <p:cNvPr id="26" name="Text 4">
              <a:extLst>
                <a:ext uri="{FF2B5EF4-FFF2-40B4-BE49-F238E27FC236}">
                  <a16:creationId xmlns:a16="http://schemas.microsoft.com/office/drawing/2014/main" id="{CAA95762-5013-2693-2CEA-4DC7840156EA}"/>
                </a:ext>
              </a:extLst>
            </p:cNvPr>
            <p:cNvSpPr/>
            <p:nvPr/>
          </p:nvSpPr>
          <p:spPr>
            <a:xfrm>
              <a:off x="7849674" y="3852967"/>
              <a:ext cx="6162199" cy="105820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285750" indent="-285750" algn="l">
                <a:lnSpc>
                  <a:spcPts val="275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Founded in 2015</a:t>
              </a:r>
            </a:p>
            <a:p>
              <a:pPr marL="285750" indent="-285750" algn="l">
                <a:lnSpc>
                  <a:spcPts val="275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Valued at $1.5 billion</a:t>
              </a:r>
            </a:p>
            <a:p>
              <a:pPr marL="285750" indent="-285750" algn="l">
                <a:lnSpc>
                  <a:spcPts val="275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Annual Revenue 50 Million to 75 Million</a:t>
              </a:r>
              <a:endParaRPr lang="en-US" sz="2800" dirty="0">
                <a:solidFill>
                  <a:schemeClr val="bg1"/>
                </a:solidFill>
              </a:endParaRPr>
            </a:p>
            <a:p>
              <a:pPr marL="285750" indent="-285750" algn="l">
                <a:lnSpc>
                  <a:spcPts val="2750"/>
                </a:lnSpc>
                <a:buFont typeface="Arial" panose="020B0604020202020204" pitchFamily="34" charset="0"/>
                <a:buChar char="•"/>
              </a:pP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5732D3B-6A1C-4BE4-F961-8D0D1C5B7D93}"/>
              </a:ext>
            </a:extLst>
          </p:cNvPr>
          <p:cNvGrpSpPr/>
          <p:nvPr/>
        </p:nvGrpSpPr>
        <p:grpSpPr>
          <a:xfrm>
            <a:off x="6660517" y="4136869"/>
            <a:ext cx="6763383" cy="1677797"/>
            <a:chOff x="7909003" y="2978008"/>
            <a:chExt cx="6816128" cy="1164021"/>
          </a:xfrm>
        </p:grpSpPr>
        <p:sp>
          <p:nvSpPr>
            <p:cNvPr id="28" name="Text 3">
              <a:extLst>
                <a:ext uri="{FF2B5EF4-FFF2-40B4-BE49-F238E27FC236}">
                  <a16:creationId xmlns:a16="http://schemas.microsoft.com/office/drawing/2014/main" id="{B95ADAF9-30B3-8C19-91DD-2960B40A7DF8}"/>
                </a:ext>
              </a:extLst>
            </p:cNvPr>
            <p:cNvSpPr/>
            <p:nvPr/>
          </p:nvSpPr>
          <p:spPr>
            <a:xfrm>
              <a:off x="7988458" y="2978008"/>
              <a:ext cx="3454315" cy="31854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00"/>
                </a:lnSpc>
                <a:buNone/>
              </a:pPr>
              <a:r>
                <a:rPr lang="en-US" sz="3000" dirty="0">
                  <a:solidFill>
                    <a:schemeClr val="bg1"/>
                  </a:solidFill>
                  <a:latin typeface="Roboto Slab" pitchFamily="34" charset="0"/>
                  <a:ea typeface="Roboto Slab" pitchFamily="34" charset="-122"/>
                  <a:cs typeface="Roboto Slab" pitchFamily="34" charset="-120"/>
                </a:rPr>
                <a:t>Competitors</a:t>
              </a:r>
              <a:endParaRPr lang="en-US" sz="30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 4">
              <a:extLst>
                <a:ext uri="{FF2B5EF4-FFF2-40B4-BE49-F238E27FC236}">
                  <a16:creationId xmlns:a16="http://schemas.microsoft.com/office/drawing/2014/main" id="{93F3A6E2-793E-AED3-6398-3B62C9D721A2}"/>
                </a:ext>
              </a:extLst>
            </p:cNvPr>
            <p:cNvSpPr/>
            <p:nvPr/>
          </p:nvSpPr>
          <p:spPr>
            <a:xfrm>
              <a:off x="7909003" y="3324761"/>
              <a:ext cx="6816128" cy="81726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285750" indent="-285750" algn="l">
                <a:lnSpc>
                  <a:spcPts val="275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Other competitors like Mercado Livre </a:t>
              </a:r>
            </a:p>
            <a:p>
              <a:pPr marL="285750" indent="-285750" algn="l">
                <a:lnSpc>
                  <a:spcPts val="275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Amazon, </a:t>
              </a:r>
              <a:r>
                <a:rPr lang="en-US" sz="2800" dirty="0" err="1">
                  <a:solidFill>
                    <a:schemeClr val="bg1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Vnda</a:t>
              </a:r>
              <a:r>
                <a:rPr lang="en-US" sz="2800" dirty="0">
                  <a:solidFill>
                    <a:schemeClr val="bg1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, Le Biscuit &amp; </a:t>
              </a:r>
              <a:r>
                <a:rPr lang="en-US" sz="2800" dirty="0" err="1">
                  <a:solidFill>
                    <a:schemeClr val="bg1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Melhor</a:t>
              </a:r>
              <a:r>
                <a:rPr lang="en-US" sz="2800" dirty="0">
                  <a:solidFill>
                    <a:schemeClr val="bg1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 </a:t>
              </a:r>
              <a:r>
                <a:rPr lang="en-US" sz="2800" dirty="0" err="1">
                  <a:solidFill>
                    <a:schemeClr val="bg1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Envio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 0">
            <a:extLst>
              <a:ext uri="{FF2B5EF4-FFF2-40B4-BE49-F238E27FC236}">
                <a16:creationId xmlns:a16="http://schemas.microsoft.com/office/drawing/2014/main" id="{F30F954B-D560-8F4C-1DDC-9854F69ED912}"/>
              </a:ext>
            </a:extLst>
          </p:cNvPr>
          <p:cNvSpPr/>
          <p:nvPr/>
        </p:nvSpPr>
        <p:spPr>
          <a:xfrm>
            <a:off x="6660517" y="500612"/>
            <a:ext cx="7310664" cy="9783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 err="1">
                <a:solidFill>
                  <a:schemeClr val="bg1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Olist</a:t>
            </a:r>
            <a:r>
              <a:rPr lang="en-US" sz="4300" dirty="0">
                <a:solidFill>
                  <a:schemeClr val="bg1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</a:t>
            </a:r>
            <a:endParaRPr lang="en-US" sz="4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936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3">
            <a:extLst>
              <a:ext uri="{FF2B5EF4-FFF2-40B4-BE49-F238E27FC236}">
                <a16:creationId xmlns:a16="http://schemas.microsoft.com/office/drawing/2014/main" id="{32EE8419-F474-F9EF-E8D0-6EE4C38800EF}"/>
              </a:ext>
            </a:extLst>
          </p:cNvPr>
          <p:cNvSpPr/>
          <p:nvPr/>
        </p:nvSpPr>
        <p:spPr>
          <a:xfrm>
            <a:off x="6716496" y="1671519"/>
            <a:ext cx="6977202" cy="15090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just">
              <a:lnSpc>
                <a:spcPts val="2700"/>
              </a:lnSpc>
            </a:pPr>
            <a:endParaRPr lang="en-US" sz="2500" dirty="0">
              <a:solidFill>
                <a:schemeClr val="bg1"/>
              </a:solidFill>
              <a:latin typeface="Roboto Slab" pitchFamily="34" charset="0"/>
              <a:ea typeface="Roboto Slab" pitchFamily="34" charset="-122"/>
              <a:cs typeface="Roboto Slab" pitchFamily="34" charset="-120"/>
            </a:endParaRPr>
          </a:p>
          <a:p>
            <a:pPr algn="just">
              <a:lnSpc>
                <a:spcPts val="2700"/>
              </a:lnSpc>
            </a:pPr>
            <a:endParaRPr lang="en-US" sz="2500" dirty="0">
              <a:solidFill>
                <a:schemeClr val="bg1"/>
              </a:solidFill>
              <a:latin typeface="Roboto Slab" pitchFamily="34" charset="0"/>
              <a:ea typeface="Roboto Slab" pitchFamily="34" charset="-122"/>
              <a:cs typeface="Roboto Slab" pitchFamily="34" charset="-120"/>
            </a:endParaRPr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71C98406-DD51-6D21-3C06-6FDF9094894E}"/>
              </a:ext>
            </a:extLst>
          </p:cNvPr>
          <p:cNvSpPr/>
          <p:nvPr/>
        </p:nvSpPr>
        <p:spPr>
          <a:xfrm>
            <a:off x="544547" y="416572"/>
            <a:ext cx="7310664" cy="9783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Problem Statement</a:t>
            </a:r>
            <a:endParaRPr lang="en-US" sz="4450" dirty="0">
              <a:solidFill>
                <a:srgbClr val="3257B8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55B608-03A9-0944-A905-E0F61BB0EA2C}"/>
              </a:ext>
            </a:extLst>
          </p:cNvPr>
          <p:cNvSpPr txBox="1"/>
          <p:nvPr/>
        </p:nvSpPr>
        <p:spPr>
          <a:xfrm>
            <a:off x="544548" y="1288165"/>
            <a:ext cx="7310664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000" b="1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Overview</a:t>
            </a:r>
          </a:p>
          <a:p>
            <a:r>
              <a:rPr lang="en-US" sz="28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Analysis of </a:t>
            </a:r>
            <a:r>
              <a:rPr lang="en-US" sz="2800" dirty="0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Olist’s</a:t>
            </a:r>
            <a:r>
              <a:rPr lang="en-US" sz="28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 100k orders dataset (2016-2018)</a:t>
            </a:r>
          </a:p>
          <a:p>
            <a:endParaRPr lang="en-US" sz="2000" dirty="0">
              <a:latin typeface="Roboto Slab" pitchFamily="2" charset="0"/>
              <a:ea typeface="Roboto Slab" pitchFamily="2" charset="0"/>
              <a:cs typeface="Roboto Slab" pitchFamily="2" charset="0"/>
            </a:endParaRPr>
          </a:p>
          <a:p>
            <a:endParaRPr lang="en-US" sz="2000" dirty="0">
              <a:latin typeface="Roboto Slab" pitchFamily="2" charset="0"/>
              <a:ea typeface="Roboto Slab" pitchFamily="2" charset="0"/>
              <a:cs typeface="Roboto Slab" pitchFamily="2" charset="0"/>
            </a:endParaRPr>
          </a:p>
          <a:p>
            <a:pPr algn="just"/>
            <a:r>
              <a:rPr lang="en-US" sz="3000" b="1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Analyze 8 % late deliveries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Find relationship between Customer’s Satisfaction and Late Deliveries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Compare World Cup vs Normal Day delivery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201ECD-C8D9-6C09-1999-B52025E84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1453" y="1356550"/>
            <a:ext cx="3178174" cy="22804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84780C-F1A8-5D68-32B6-B619F0A6B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0635" y="1340466"/>
            <a:ext cx="3153149" cy="26058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E3A141-72EA-AD0E-4CCF-D61C6BACD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635" y="4283295"/>
            <a:ext cx="6510613" cy="333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73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CFFFB-3447-9E06-5C26-F859EB6FC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2">
            <a:extLst>
              <a:ext uri="{FF2B5EF4-FFF2-40B4-BE49-F238E27FC236}">
                <a16:creationId xmlns:a16="http://schemas.microsoft.com/office/drawing/2014/main" id="{29409851-B236-E73D-2EB9-A438E2E089AC}"/>
              </a:ext>
            </a:extLst>
          </p:cNvPr>
          <p:cNvSpPr/>
          <p:nvPr/>
        </p:nvSpPr>
        <p:spPr>
          <a:xfrm>
            <a:off x="8020133" y="4123960"/>
            <a:ext cx="320266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Tables</a:t>
            </a:r>
          </a:p>
        </p:txBody>
      </p:sp>
      <p:sp>
        <p:nvSpPr>
          <p:cNvPr id="34" name="Text 3">
            <a:extLst>
              <a:ext uri="{FF2B5EF4-FFF2-40B4-BE49-F238E27FC236}">
                <a16:creationId xmlns:a16="http://schemas.microsoft.com/office/drawing/2014/main" id="{651490D6-564B-8A15-8398-0BA59E1B7505}"/>
              </a:ext>
            </a:extLst>
          </p:cNvPr>
          <p:cNvSpPr/>
          <p:nvPr/>
        </p:nvSpPr>
        <p:spPr>
          <a:xfrm>
            <a:off x="8028640" y="4546797"/>
            <a:ext cx="2178946" cy="14530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orders 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order_items</a:t>
            </a:r>
            <a:endParaRPr lang="en-US" sz="1600" dirty="0">
              <a:solidFill>
                <a:srgbClr val="15213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geolocation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reviews</a:t>
            </a:r>
            <a:endParaRPr lang="en-US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D4B6E8-5A2A-7652-0976-27ACE5113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83" y="905478"/>
            <a:ext cx="6962418" cy="7223509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5275E9D1-45C5-3FB3-3A31-A34DD9D3CE4E}"/>
              </a:ext>
            </a:extLst>
          </p:cNvPr>
          <p:cNvSpPr/>
          <p:nvPr/>
        </p:nvSpPr>
        <p:spPr>
          <a:xfrm>
            <a:off x="443283" y="278513"/>
            <a:ext cx="637436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Schema Diagram</a:t>
            </a:r>
            <a:endParaRPr lang="en-US" sz="4450" dirty="0">
              <a:solidFill>
                <a:srgbClr val="3257B8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164030-BFF2-7598-0BD6-227A4B18CB31}"/>
              </a:ext>
            </a:extLst>
          </p:cNvPr>
          <p:cNvSpPr/>
          <p:nvPr/>
        </p:nvSpPr>
        <p:spPr>
          <a:xfrm>
            <a:off x="3725693" y="6575897"/>
            <a:ext cx="1280859" cy="54475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CEC53EBA-FC7A-03DD-3DF5-9C9DB1D2549E}"/>
              </a:ext>
            </a:extLst>
          </p:cNvPr>
          <p:cNvSpPr/>
          <p:nvPr/>
        </p:nvSpPr>
        <p:spPr>
          <a:xfrm>
            <a:off x="11185750" y="4123960"/>
            <a:ext cx="333345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Orders Table (Added Columns)</a:t>
            </a: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94DBCC78-69C1-E269-4029-40D784CC23E4}"/>
              </a:ext>
            </a:extLst>
          </p:cNvPr>
          <p:cNvSpPr/>
          <p:nvPr/>
        </p:nvSpPr>
        <p:spPr>
          <a:xfrm>
            <a:off x="11222795" y="4630092"/>
            <a:ext cx="1992185" cy="10514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delivery_delay</a:t>
            </a:r>
            <a:endParaRPr lang="en-US" sz="1600" dirty="0">
              <a:solidFill>
                <a:srgbClr val="15213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delay_category</a:t>
            </a:r>
            <a:endParaRPr lang="en-US" sz="1600" dirty="0">
              <a:solidFill>
                <a:srgbClr val="15213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month</a:t>
            </a:r>
            <a:endParaRPr lang="en-US" sz="1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A3CEF44-C419-3065-7A96-5C90B1E0A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4362" y="616472"/>
            <a:ext cx="4466329" cy="3708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98B91B-B94F-5777-545C-4E19315DE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362" y="352837"/>
            <a:ext cx="695145" cy="30822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5F9D92-4462-4427-091B-2FA0379B49F7}"/>
              </a:ext>
            </a:extLst>
          </p:cNvPr>
          <p:cNvCxnSpPr>
            <a:cxnSpLocks/>
          </p:cNvCxnSpPr>
          <p:nvPr/>
        </p:nvCxnSpPr>
        <p:spPr>
          <a:xfrm>
            <a:off x="7690804" y="646086"/>
            <a:ext cx="0" cy="736515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52C7F66-9AAE-8333-D048-BA614E88DB53}"/>
              </a:ext>
            </a:extLst>
          </p:cNvPr>
          <p:cNvSpPr/>
          <p:nvPr/>
        </p:nvSpPr>
        <p:spPr>
          <a:xfrm>
            <a:off x="3975216" y="885344"/>
            <a:ext cx="1284052" cy="146875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A6829B-EF00-A315-F673-F89B3EA20776}"/>
              </a:ext>
            </a:extLst>
          </p:cNvPr>
          <p:cNvSpPr/>
          <p:nvPr/>
        </p:nvSpPr>
        <p:spPr>
          <a:xfrm>
            <a:off x="3647873" y="4406757"/>
            <a:ext cx="1459148" cy="286005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37EE48-02C2-8FF1-7439-CDB7BA867D3E}"/>
              </a:ext>
            </a:extLst>
          </p:cNvPr>
          <p:cNvSpPr/>
          <p:nvPr/>
        </p:nvSpPr>
        <p:spPr>
          <a:xfrm>
            <a:off x="2052536" y="6475295"/>
            <a:ext cx="1352336" cy="1673826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DFD708-0B88-B62F-8D87-6452CD63B4BE}"/>
              </a:ext>
            </a:extLst>
          </p:cNvPr>
          <p:cNvSpPr/>
          <p:nvPr/>
        </p:nvSpPr>
        <p:spPr>
          <a:xfrm>
            <a:off x="6206246" y="4254146"/>
            <a:ext cx="1373567" cy="286005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678131-882B-3CA0-7B05-D645487C9226}"/>
              </a:ext>
            </a:extLst>
          </p:cNvPr>
          <p:cNvSpPr txBox="1"/>
          <p:nvPr/>
        </p:nvSpPr>
        <p:spPr>
          <a:xfrm>
            <a:off x="7894362" y="896926"/>
            <a:ext cx="73152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olist_customers_dataset.csv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olist_geolocation_dataset.csv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olist_order_items_dataset.csv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olist_order_payments_dataset.csv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olist_order_reviews_dataset.csv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olist_orders_dataset.csv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olist_products_dataset.csv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olist_sellers_dataset.csv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product_category_name_translation.csv</a:t>
            </a:r>
          </a:p>
        </p:txBody>
      </p:sp>
    </p:spTree>
    <p:extLst>
      <p:ext uri="{BB962C8B-B14F-4D97-AF65-F5344CB8AC3E}">
        <p14:creationId xmlns:p14="http://schemas.microsoft.com/office/powerpoint/2010/main" val="426078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B5370-0CFB-6F6B-4A09-3B3AD78FC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AF057765-1612-F8ED-9F9A-596E5B04C6D1}"/>
              </a:ext>
            </a:extLst>
          </p:cNvPr>
          <p:cNvSpPr/>
          <p:nvPr/>
        </p:nvSpPr>
        <p:spPr>
          <a:xfrm>
            <a:off x="543193" y="464464"/>
            <a:ext cx="637436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ETL Process </a:t>
            </a:r>
            <a:endParaRPr lang="en-US" sz="445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EC90B9B-1AA0-39C8-E52C-D273845F6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9782" y="6033733"/>
            <a:ext cx="849025" cy="89641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B83B868-110A-1B55-51D2-95A78990B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803" y="3001980"/>
            <a:ext cx="9755712" cy="298811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99FE0F7-526A-CB5D-3063-BF61B049D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9782" y="7048718"/>
            <a:ext cx="1649092" cy="5188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E4A08D0-25B0-17C4-7AEE-1354220E6B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80763" y="4369665"/>
            <a:ext cx="1595576" cy="160289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9A9A66-319A-C93C-CDB8-1C5D8FDF4E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43187" y="5941184"/>
            <a:ext cx="783810" cy="10077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64612F7-6642-5AA0-FC22-F1928DAE2D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9554664">
            <a:off x="11542567" y="5692740"/>
            <a:ext cx="978268" cy="78047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082BD11-79BA-490E-E060-5A9DBEC872EE}"/>
              </a:ext>
            </a:extLst>
          </p:cNvPr>
          <p:cNvSpPr/>
          <p:nvPr/>
        </p:nvSpPr>
        <p:spPr>
          <a:xfrm>
            <a:off x="841692" y="3133462"/>
            <a:ext cx="1929906" cy="191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D036F7-113E-812A-DD6C-C25418EEA468}"/>
              </a:ext>
            </a:extLst>
          </p:cNvPr>
          <p:cNvSpPr/>
          <p:nvPr/>
        </p:nvSpPr>
        <p:spPr>
          <a:xfrm>
            <a:off x="801658" y="4876166"/>
            <a:ext cx="1929906" cy="191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767A83-C6C7-FBF4-627C-1A200E3719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4028" y="2555069"/>
            <a:ext cx="1643318" cy="70877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E7E6F30-FAE9-87A1-6BB0-12FB804626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65904" y="3317348"/>
            <a:ext cx="945764" cy="9457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5D14F6-6861-136C-9364-65464DEE97E7}"/>
              </a:ext>
            </a:extLst>
          </p:cNvPr>
          <p:cNvSpPr/>
          <p:nvPr/>
        </p:nvSpPr>
        <p:spPr>
          <a:xfrm>
            <a:off x="3989202" y="3186705"/>
            <a:ext cx="961890" cy="2492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E5A8161-4E40-0055-0BE0-1C3E334CDA3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09623" y="4496036"/>
            <a:ext cx="610031" cy="89641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6329C77-AE1E-92D4-114A-01BC7660885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37659" y="4015430"/>
            <a:ext cx="1051372" cy="35736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34F65297-1202-AC35-0E1E-F3CC43DBE8E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47975" y="5519376"/>
            <a:ext cx="1094463" cy="39509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05F7367-BDDF-1FD0-2A82-72ED29A322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70486" y="2517615"/>
            <a:ext cx="679263" cy="7462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0871BB2-3F3E-5D92-254C-BB7632A15F4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135963" y="3228283"/>
            <a:ext cx="720582" cy="7102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ABCC2C-9184-98F6-19BA-A51E59A5A0BC}"/>
              </a:ext>
            </a:extLst>
          </p:cNvPr>
          <p:cNvSpPr/>
          <p:nvPr/>
        </p:nvSpPr>
        <p:spPr>
          <a:xfrm>
            <a:off x="6252948" y="3554312"/>
            <a:ext cx="1929906" cy="2492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70BC492-7983-CED9-60E0-38C771CF051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46232" y="1240778"/>
            <a:ext cx="1243474" cy="1236488"/>
          </a:xfrm>
          <a:prstGeom prst="rect">
            <a:avLst/>
          </a:prstGeom>
        </p:spPr>
      </p:pic>
      <p:pic>
        <p:nvPicPr>
          <p:cNvPr id="53" name="Picture 52" descr="A blue square with arrows and a logo&#10;&#10;Description automatically generated">
            <a:extLst>
              <a:ext uri="{FF2B5EF4-FFF2-40B4-BE49-F238E27FC236}">
                <a16:creationId xmlns:a16="http://schemas.microsoft.com/office/drawing/2014/main" id="{91BEE867-A8C8-31D1-589C-83CE3D2597CC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 l="29834" t="14680" r="31104" b="10431"/>
          <a:stretch/>
        </p:blipFill>
        <p:spPr>
          <a:xfrm>
            <a:off x="6736853" y="3789910"/>
            <a:ext cx="1174483" cy="138241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9C7E0BC4-9DB1-C150-E0C9-640BFC52F82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923162" y="3256453"/>
            <a:ext cx="725405" cy="4947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947E31-F218-3EAC-9C73-A2C566FAE3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9673575">
            <a:off x="7008500" y="2307743"/>
            <a:ext cx="978268" cy="780476"/>
          </a:xfrm>
          <a:prstGeom prst="rect">
            <a:avLst/>
          </a:prstGeom>
        </p:spPr>
      </p:pic>
      <p:sp>
        <p:nvSpPr>
          <p:cNvPr id="32" name="Shape 1">
            <a:extLst>
              <a:ext uri="{FF2B5EF4-FFF2-40B4-BE49-F238E27FC236}">
                <a16:creationId xmlns:a16="http://schemas.microsoft.com/office/drawing/2014/main" id="{47EF2FEB-3DE0-3C88-A539-A16AD78D7412}"/>
              </a:ext>
            </a:extLst>
          </p:cNvPr>
          <p:cNvSpPr/>
          <p:nvPr/>
        </p:nvSpPr>
        <p:spPr>
          <a:xfrm>
            <a:off x="1302843" y="4371801"/>
            <a:ext cx="1242038" cy="401797"/>
          </a:xfrm>
          <a:prstGeom prst="roundRect">
            <a:avLst>
              <a:gd name="adj" fmla="val 2038"/>
            </a:avLst>
          </a:prstGeom>
          <a:solidFill>
            <a:srgbClr val="E9ECF2"/>
          </a:solidFill>
          <a:ln/>
        </p:spPr>
        <p:txBody>
          <a:bodyPr/>
          <a:lstStyle/>
          <a:p>
            <a:r>
              <a:rPr lang="en-SG" sz="1500" b="1" dirty="0">
                <a:latin typeface="Roboto "/>
              </a:rPr>
              <a:t> 9 CSV files</a:t>
            </a:r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1A9788AA-98B7-E398-7CFC-055F05E8FD77}"/>
              </a:ext>
            </a:extLst>
          </p:cNvPr>
          <p:cNvSpPr/>
          <p:nvPr/>
        </p:nvSpPr>
        <p:spPr>
          <a:xfrm>
            <a:off x="4084526" y="2115528"/>
            <a:ext cx="1345978" cy="355700"/>
          </a:xfrm>
          <a:prstGeom prst="roundRect">
            <a:avLst>
              <a:gd name="adj" fmla="val 2038"/>
            </a:avLst>
          </a:prstGeom>
          <a:solidFill>
            <a:srgbClr val="E9ECF2"/>
          </a:solidFill>
          <a:ln/>
        </p:spPr>
        <p:txBody>
          <a:bodyPr/>
          <a:lstStyle/>
          <a:p>
            <a:r>
              <a:rPr lang="en-SG" sz="1500" b="1" dirty="0">
                <a:latin typeface="Roboto "/>
              </a:rPr>
              <a:t>Staging Area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2B0F0E0D-0F08-373B-F7AD-E91E7F7B57FF}"/>
              </a:ext>
            </a:extLst>
          </p:cNvPr>
          <p:cNvSpPr/>
          <p:nvPr/>
        </p:nvSpPr>
        <p:spPr>
          <a:xfrm>
            <a:off x="5155994" y="5142252"/>
            <a:ext cx="1464637" cy="2351786"/>
          </a:xfrm>
          <a:prstGeom prst="roundRect">
            <a:avLst>
              <a:gd name="adj" fmla="val 2038"/>
            </a:avLst>
          </a:prstGeom>
          <a:solidFill>
            <a:srgbClr val="E9ECF2"/>
          </a:solidFill>
          <a:ln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 new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Drop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Drop 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Setting up AWS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Deploy to online AWS RDS</a:t>
            </a:r>
          </a:p>
        </p:txBody>
      </p:sp>
      <p:sp>
        <p:nvSpPr>
          <p:cNvPr id="9" name="Shape 1">
            <a:extLst>
              <a:ext uri="{FF2B5EF4-FFF2-40B4-BE49-F238E27FC236}">
                <a16:creationId xmlns:a16="http://schemas.microsoft.com/office/drawing/2014/main" id="{B34D4466-5F4E-2659-D2A7-989F96076445}"/>
              </a:ext>
            </a:extLst>
          </p:cNvPr>
          <p:cNvSpPr/>
          <p:nvPr/>
        </p:nvSpPr>
        <p:spPr>
          <a:xfrm>
            <a:off x="7527176" y="2796845"/>
            <a:ext cx="937959" cy="355700"/>
          </a:xfrm>
          <a:prstGeom prst="roundRect">
            <a:avLst>
              <a:gd name="adj" fmla="val 2038"/>
            </a:avLst>
          </a:prstGeom>
          <a:noFill/>
          <a:ln/>
        </p:spPr>
        <p:txBody>
          <a:bodyPr/>
          <a:lstStyle/>
          <a:p>
            <a:r>
              <a:rPr lang="en-SG" sz="1300" b="1" dirty="0">
                <a:latin typeface="Roboto "/>
              </a:rPr>
              <a:t>Validate</a:t>
            </a:r>
            <a:r>
              <a:rPr lang="en-SG" sz="1500" b="1" dirty="0">
                <a:latin typeface="Roboto "/>
              </a:rPr>
              <a:t> </a:t>
            </a:r>
          </a:p>
        </p:txBody>
      </p:sp>
      <p:sp>
        <p:nvSpPr>
          <p:cNvPr id="11" name="Shape 1">
            <a:extLst>
              <a:ext uri="{FF2B5EF4-FFF2-40B4-BE49-F238E27FC236}">
                <a16:creationId xmlns:a16="http://schemas.microsoft.com/office/drawing/2014/main" id="{D79E089E-6021-A1B6-73DA-555FD41B72D9}"/>
              </a:ext>
            </a:extLst>
          </p:cNvPr>
          <p:cNvSpPr/>
          <p:nvPr/>
        </p:nvSpPr>
        <p:spPr>
          <a:xfrm>
            <a:off x="12137622" y="6193396"/>
            <a:ext cx="937959" cy="355700"/>
          </a:xfrm>
          <a:prstGeom prst="roundRect">
            <a:avLst>
              <a:gd name="adj" fmla="val 2038"/>
            </a:avLst>
          </a:prstGeom>
          <a:noFill/>
          <a:ln/>
        </p:spPr>
        <p:txBody>
          <a:bodyPr/>
          <a:lstStyle/>
          <a:p>
            <a:r>
              <a:rPr lang="en-SG" sz="1300" b="1" dirty="0">
                <a:latin typeface="Roboto "/>
              </a:rPr>
              <a:t>Validate</a:t>
            </a:r>
            <a:r>
              <a:rPr lang="en-SG" sz="1500" b="1" dirty="0">
                <a:latin typeface="Roboto "/>
              </a:rPr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E63097-79E0-4313-B0F8-E3276C1EC9D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94721" y="6056151"/>
            <a:ext cx="1414163" cy="7302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E10763D-A847-32AF-B8DC-7046ADD6AF7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76245" y="7051446"/>
            <a:ext cx="1226030" cy="442592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E985BA5-7CF9-5E71-6D99-C72BBC316328}"/>
              </a:ext>
            </a:extLst>
          </p:cNvPr>
          <p:cNvCxnSpPr>
            <a:cxnSpLocks/>
          </p:cNvCxnSpPr>
          <p:nvPr/>
        </p:nvCxnSpPr>
        <p:spPr>
          <a:xfrm>
            <a:off x="2665301" y="1432853"/>
            <a:ext cx="0" cy="613468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7F84935-E6E6-2250-890D-072FC8BD3540}"/>
              </a:ext>
            </a:extLst>
          </p:cNvPr>
          <p:cNvCxnSpPr>
            <a:cxnSpLocks/>
          </p:cNvCxnSpPr>
          <p:nvPr/>
        </p:nvCxnSpPr>
        <p:spPr>
          <a:xfrm>
            <a:off x="6729819" y="1367522"/>
            <a:ext cx="0" cy="613468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D2D2E6C-054F-9D71-E02F-94CF7960EC8F}"/>
              </a:ext>
            </a:extLst>
          </p:cNvPr>
          <p:cNvCxnSpPr>
            <a:cxnSpLocks/>
          </p:cNvCxnSpPr>
          <p:nvPr/>
        </p:nvCxnSpPr>
        <p:spPr>
          <a:xfrm>
            <a:off x="11407895" y="1302325"/>
            <a:ext cx="0" cy="613468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A8124870-5DE6-DE47-3D63-B2ED9712DDE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002136" y="1302325"/>
            <a:ext cx="2212885" cy="82159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836C9EE-811D-AC59-67BC-E12AACB5C64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094721" y="838319"/>
            <a:ext cx="3208794" cy="38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6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A34B6-7A89-8176-5568-A1CABA65F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12902A08-3019-912C-CC92-DBD46691BF8E}"/>
              </a:ext>
            </a:extLst>
          </p:cNvPr>
          <p:cNvSpPr/>
          <p:nvPr/>
        </p:nvSpPr>
        <p:spPr>
          <a:xfrm>
            <a:off x="543193" y="464464"/>
            <a:ext cx="637436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ETL Process </a:t>
            </a:r>
            <a:endParaRPr lang="en-US" sz="44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1FA75C-8838-3FE0-FCC7-9CA4358B81BC}"/>
              </a:ext>
            </a:extLst>
          </p:cNvPr>
          <p:cNvSpPr txBox="1"/>
          <p:nvPr/>
        </p:nvSpPr>
        <p:spPr>
          <a:xfrm>
            <a:off x="489253" y="1289648"/>
            <a:ext cx="324112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000" b="1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Transformation</a:t>
            </a:r>
            <a:r>
              <a:rPr lang="en-US" b="1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endParaRPr lang="en-US" sz="1800" b="1" dirty="0"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DE21076-959D-3890-03ED-A5A22EA51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93" y="2403826"/>
            <a:ext cx="8837157" cy="2450354"/>
          </a:xfrm>
          <a:prstGeom prst="rect">
            <a:avLst/>
          </a:prstGeom>
        </p:spPr>
      </p:pic>
      <p:sp>
        <p:nvSpPr>
          <p:cNvPr id="37" name="Text 1">
            <a:extLst>
              <a:ext uri="{FF2B5EF4-FFF2-40B4-BE49-F238E27FC236}">
                <a16:creationId xmlns:a16="http://schemas.microsoft.com/office/drawing/2014/main" id="{16BF0773-3C55-6033-5120-CF60717C8773}"/>
              </a:ext>
            </a:extLst>
          </p:cNvPr>
          <p:cNvSpPr/>
          <p:nvPr/>
        </p:nvSpPr>
        <p:spPr>
          <a:xfrm>
            <a:off x="682893" y="1992486"/>
            <a:ext cx="565929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marR="0" lvl="0" indent="0" algn="l" defTabSz="457200" rtl="0" eaLnBrk="1" fontAlgn="auto" latinLnBrk="0" hangingPunct="1">
              <a:lnSpc>
                <a:spcPts val="2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Orders – Classifying Severity of Delay 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 1">
            <a:extLst>
              <a:ext uri="{FF2B5EF4-FFF2-40B4-BE49-F238E27FC236}">
                <a16:creationId xmlns:a16="http://schemas.microsoft.com/office/drawing/2014/main" id="{1EEED490-D01C-EAC9-47EB-C031921B9CB7}"/>
              </a:ext>
            </a:extLst>
          </p:cNvPr>
          <p:cNvSpPr/>
          <p:nvPr/>
        </p:nvSpPr>
        <p:spPr>
          <a:xfrm>
            <a:off x="682892" y="5073065"/>
            <a:ext cx="565907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marR="0" lvl="0" indent="0" algn="l" defTabSz="457200" rtl="0" eaLnBrk="1" fontAlgn="auto" latinLnBrk="0" hangingPunct="1">
              <a:lnSpc>
                <a:spcPts val="2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err="1"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order_items</a:t>
            </a:r>
            <a:r>
              <a:rPr lang="en-US" sz="2200" dirty="0"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– Highest </a:t>
            </a:r>
            <a:r>
              <a:rPr lang="en-US" sz="2200" dirty="0" err="1"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order_item_id</a:t>
            </a:r>
            <a:r>
              <a:rPr lang="en-US" sz="2200" dirty="0"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value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04B61C97-A3E3-2775-8F6A-41A3BFCE7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0579" y="2169651"/>
            <a:ext cx="3829584" cy="22005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4D9C46-638A-4ECA-1217-00DF0D02F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893" y="5646280"/>
            <a:ext cx="7167640" cy="12936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BFFBEE-698A-C686-A2A2-1358CFF703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8435" y="5427395"/>
            <a:ext cx="3143689" cy="1286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45953B-9718-AF39-DA83-967F6B23D9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47364" y="5427395"/>
            <a:ext cx="2095792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96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04166" y="92030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Challenges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259442" y="2099098"/>
            <a:ext cx="30480" cy="4737378"/>
          </a:xfrm>
          <a:prstGeom prst="roundRect">
            <a:avLst>
              <a:gd name="adj" fmla="val 111628"/>
            </a:avLst>
          </a:prstGeom>
          <a:solidFill>
            <a:srgbClr val="CFD2D8"/>
          </a:solidFill>
          <a:ln/>
        </p:spPr>
      </p:sp>
      <p:sp>
        <p:nvSpPr>
          <p:cNvPr id="5" name="Shape 2"/>
          <p:cNvSpPr/>
          <p:nvPr/>
        </p:nvSpPr>
        <p:spPr>
          <a:xfrm>
            <a:off x="1499353" y="2594160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CFD2D8"/>
          </a:solidFill>
          <a:ln/>
        </p:spPr>
      </p:sp>
      <p:sp>
        <p:nvSpPr>
          <p:cNvPr id="6" name="Shape 3"/>
          <p:cNvSpPr/>
          <p:nvPr/>
        </p:nvSpPr>
        <p:spPr>
          <a:xfrm>
            <a:off x="1019531" y="235424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7" name="Text 4"/>
          <p:cNvSpPr/>
          <p:nvPr/>
        </p:nvSpPr>
        <p:spPr>
          <a:xfrm>
            <a:off x="1204554" y="2439259"/>
            <a:ext cx="14025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2522219" y="2325912"/>
            <a:ext cx="445770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Foreign Key Implementation</a:t>
            </a:r>
            <a:endParaRPr lang="en-US" sz="2200" b="1" dirty="0"/>
          </a:p>
        </p:txBody>
      </p:sp>
      <p:sp>
        <p:nvSpPr>
          <p:cNvPr id="9" name="Text 6"/>
          <p:cNvSpPr/>
          <p:nvPr/>
        </p:nvSpPr>
        <p:spPr>
          <a:xfrm>
            <a:off x="2522219" y="2816330"/>
            <a:ext cx="7914693" cy="11471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 algn="l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Challenge: Database errors occur when implementing foreign key constraints</a:t>
            </a:r>
          </a:p>
          <a:p>
            <a:pPr marL="285750" indent="-285750" algn="l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Solution: Implement foreign keys separately for each table after loading 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499353" y="4367834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CFD2D8"/>
          </a:solidFill>
          <a:ln/>
        </p:spPr>
      </p:sp>
      <p:sp>
        <p:nvSpPr>
          <p:cNvPr id="11" name="Shape 8"/>
          <p:cNvSpPr/>
          <p:nvPr/>
        </p:nvSpPr>
        <p:spPr>
          <a:xfrm>
            <a:off x="1019531" y="412792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12" name="Text 9"/>
          <p:cNvSpPr/>
          <p:nvPr/>
        </p:nvSpPr>
        <p:spPr>
          <a:xfrm>
            <a:off x="1180742" y="4212934"/>
            <a:ext cx="18788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2522219" y="4099586"/>
            <a:ext cx="432915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AWS RDS Database Configuration</a:t>
            </a:r>
            <a:endParaRPr lang="en-US" sz="2200" b="1" dirty="0"/>
          </a:p>
        </p:txBody>
      </p:sp>
      <p:sp>
        <p:nvSpPr>
          <p:cNvPr id="14" name="Text 11"/>
          <p:cNvSpPr/>
          <p:nvPr/>
        </p:nvSpPr>
        <p:spPr>
          <a:xfrm>
            <a:off x="2522218" y="4590004"/>
            <a:ext cx="7192951" cy="10156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 algn="l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Challenge: Initial setting up of cloud database deployment</a:t>
            </a:r>
          </a:p>
          <a:p>
            <a:pPr marL="285750" indent="-285750" algn="l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Solution: Documentation, online resources, &amp; tutorials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1499353" y="6257004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CFD2D8"/>
          </a:solidFill>
          <a:ln/>
        </p:spPr>
      </p:sp>
      <p:sp>
        <p:nvSpPr>
          <p:cNvPr id="16" name="Shape 13"/>
          <p:cNvSpPr/>
          <p:nvPr/>
        </p:nvSpPr>
        <p:spPr>
          <a:xfrm>
            <a:off x="1019531" y="601709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17" name="Text 14"/>
          <p:cNvSpPr/>
          <p:nvPr/>
        </p:nvSpPr>
        <p:spPr>
          <a:xfrm>
            <a:off x="1182766" y="6102103"/>
            <a:ext cx="18371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2522219" y="5988756"/>
            <a:ext cx="763270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Data Visualization Consistency</a:t>
            </a:r>
            <a:endParaRPr lang="en-US" sz="2200" b="1" dirty="0"/>
          </a:p>
        </p:txBody>
      </p:sp>
      <p:sp>
        <p:nvSpPr>
          <p:cNvPr id="19" name="Text 16"/>
          <p:cNvSpPr/>
          <p:nvPr/>
        </p:nvSpPr>
        <p:spPr>
          <a:xfrm>
            <a:off x="2522218" y="6479174"/>
            <a:ext cx="8874652" cy="10182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 algn="l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Challenge: Discrepancies between Power BI &amp; </a:t>
            </a:r>
            <a:r>
              <a:rPr lang="en-US" sz="1750" dirty="0" err="1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Jupyter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notebook visualizations</a:t>
            </a:r>
          </a:p>
          <a:p>
            <a:pPr marL="285750" indent="-285750" algn="l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Solution: Standardize data queries across platforms </a:t>
            </a:r>
            <a:endParaRPr lang="en-US" sz="175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E3AED53-6902-FFA6-B704-3F601850DC9C}"/>
              </a:ext>
            </a:extLst>
          </p:cNvPr>
          <p:cNvGrpSpPr/>
          <p:nvPr/>
        </p:nvGrpSpPr>
        <p:grpSpPr>
          <a:xfrm>
            <a:off x="10203886" y="2018143"/>
            <a:ext cx="2437193" cy="1778469"/>
            <a:chOff x="8224964" y="549724"/>
            <a:chExt cx="3427780" cy="220347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D55D338-E169-C2FB-1FF8-0E53B8E1A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52703" y="732173"/>
              <a:ext cx="3100041" cy="2021021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0FB89A0-8DC9-F658-4E82-3660C2379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24964" y="549724"/>
              <a:ext cx="1819529" cy="228632"/>
            </a:xfrm>
            <a:prstGeom prst="rect">
              <a:avLst/>
            </a:prstGeom>
          </p:spPr>
        </p:pic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2AB8D676-E87B-EA14-D4E7-F7E2804DF0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5633" y="4280142"/>
            <a:ext cx="1009791" cy="43821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7054F42-D531-287C-B5DD-AD85EFA920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3872" y="4705199"/>
            <a:ext cx="1050825" cy="432693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F4F95347-A9A2-B9BE-E851-0C825EAC4248}"/>
              </a:ext>
            </a:extLst>
          </p:cNvPr>
          <p:cNvGrpSpPr/>
          <p:nvPr/>
        </p:nvGrpSpPr>
        <p:grpSpPr>
          <a:xfrm>
            <a:off x="12527764" y="1993579"/>
            <a:ext cx="2002972" cy="1759602"/>
            <a:chOff x="11750359" y="1103218"/>
            <a:chExt cx="2849312" cy="2233613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12D8072-5CF4-0687-B2D8-23538CBAE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901774" y="1274692"/>
              <a:ext cx="2697897" cy="2062139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2195BA9-7CF4-3EC9-DD19-96583A461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750359" y="1103218"/>
              <a:ext cx="1276528" cy="171474"/>
            </a:xfrm>
            <a:prstGeom prst="rect">
              <a:avLst/>
            </a:prstGeom>
          </p:spPr>
        </p:pic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301F4D8E-A256-4237-1C8A-008E8AC6B0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6593" y="4286478"/>
            <a:ext cx="828791" cy="53347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FFA07D7-8CA7-DE8F-CE4C-6067FE668981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r="26774"/>
          <a:stretch/>
        </p:blipFill>
        <p:spPr>
          <a:xfrm>
            <a:off x="10770705" y="5718274"/>
            <a:ext cx="1874755" cy="180443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92497C4-A325-46CF-8BA3-E02BC8F9070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604379" y="5659066"/>
            <a:ext cx="1996878" cy="1708342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A057E38-5255-FEF3-4E44-43EAD7D9155C}"/>
              </a:ext>
            </a:extLst>
          </p:cNvPr>
          <p:cNvCxnSpPr>
            <a:cxnSpLocks/>
          </p:cNvCxnSpPr>
          <p:nvPr/>
        </p:nvCxnSpPr>
        <p:spPr>
          <a:xfrm>
            <a:off x="12527764" y="5659066"/>
            <a:ext cx="11025" cy="197154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FBF6A23-0288-3404-9E1B-BB1948A3DB95}"/>
              </a:ext>
            </a:extLst>
          </p:cNvPr>
          <p:cNvCxnSpPr>
            <a:cxnSpLocks/>
          </p:cNvCxnSpPr>
          <p:nvPr/>
        </p:nvCxnSpPr>
        <p:spPr>
          <a:xfrm>
            <a:off x="12463519" y="1839853"/>
            <a:ext cx="11025" cy="197154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1">
            <a:extLst>
              <a:ext uri="{FF2B5EF4-FFF2-40B4-BE49-F238E27FC236}">
                <a16:creationId xmlns:a16="http://schemas.microsoft.com/office/drawing/2014/main" id="{7C1F40C7-7B69-34EF-E1C1-B59AB332E4F2}"/>
              </a:ext>
            </a:extLst>
          </p:cNvPr>
          <p:cNvSpPr/>
          <p:nvPr/>
        </p:nvSpPr>
        <p:spPr>
          <a:xfrm>
            <a:off x="10947235" y="7476403"/>
            <a:ext cx="118352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marR="0" lvl="0" indent="0" algn="l" defTabSz="457200" rtl="0" eaLnBrk="1" fontAlgn="auto" latinLnBrk="0" hangingPunct="1">
              <a:lnSpc>
                <a:spcPts val="2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err="1"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Jupyter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 1">
            <a:extLst>
              <a:ext uri="{FF2B5EF4-FFF2-40B4-BE49-F238E27FC236}">
                <a16:creationId xmlns:a16="http://schemas.microsoft.com/office/drawing/2014/main" id="{1E6B6C1E-B25D-EED7-DA8B-669878A91116}"/>
              </a:ext>
            </a:extLst>
          </p:cNvPr>
          <p:cNvSpPr/>
          <p:nvPr/>
        </p:nvSpPr>
        <p:spPr>
          <a:xfrm>
            <a:off x="12976442" y="7484839"/>
            <a:ext cx="118352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marR="0" lvl="0" indent="0" algn="l" defTabSz="457200" rtl="0" eaLnBrk="1" fontAlgn="auto" latinLnBrk="0" hangingPunct="1">
              <a:lnSpc>
                <a:spcPts val="2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err="1"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PowerBI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246C986-8FFE-4524-A377-21F1DB854E74}">
  <we:reference id="wa200007130" version="1.0.0.1" store="en-US" storeType="OMEX"/>
  <we:alternateReferences>
    <we:reference id="wa200007130" version="1.0.0.1" store="wa200007130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c03bac8-8b34-4fa3-83a0-04c547ca4d7a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FF49B4B4D2C042A99BC0A8407D02F4" ma:contentTypeVersion="10" ma:contentTypeDescription="Create a new document." ma:contentTypeScope="" ma:versionID="f3371dae2eefc5db7928d884af72d4d6">
  <xsd:schema xmlns:xsd="http://www.w3.org/2001/XMLSchema" xmlns:xs="http://www.w3.org/2001/XMLSchema" xmlns:p="http://schemas.microsoft.com/office/2006/metadata/properties" xmlns:ns2="4c03bac8-8b34-4fa3-83a0-04c547ca4d7a" targetNamespace="http://schemas.microsoft.com/office/2006/metadata/properties" ma:root="true" ma:fieldsID="59a585f4fe8134f12429cb2378933847" ns2:_="">
    <xsd:import namespace="4c03bac8-8b34-4fa3-83a0-04c547ca4d7a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03bac8-8b34-4fa3-83a0-04c547ca4d7a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212e6a1c-c778-403a-bcf3-20fd516974b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27318E-4B07-479D-BECF-E27855BDB005}">
  <ds:schemaRefs>
    <ds:schemaRef ds:uri="http://schemas.microsoft.com/office/2006/metadata/properties"/>
    <ds:schemaRef ds:uri="http://schemas.microsoft.com/office/infopath/2007/PartnerControls"/>
    <ds:schemaRef ds:uri="4c03bac8-8b34-4fa3-83a0-04c547ca4d7a"/>
  </ds:schemaRefs>
</ds:datastoreItem>
</file>

<file path=customXml/itemProps2.xml><?xml version="1.0" encoding="utf-8"?>
<ds:datastoreItem xmlns:ds="http://schemas.openxmlformats.org/officeDocument/2006/customXml" ds:itemID="{5A17A2FA-6A1D-4E2B-8854-0DCA624CEA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DFA505-D615-4F39-9D35-77E8EEBF0E4E}"/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6640</TotalTime>
  <Words>970</Words>
  <Application>Microsoft Office PowerPoint</Application>
  <PresentationFormat>Custom</PresentationFormat>
  <Paragraphs>217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</vt:lpstr>
      <vt:lpstr>Times New Roman</vt:lpstr>
      <vt:lpstr>Inter</vt:lpstr>
      <vt:lpstr>Roboto Slab</vt:lpstr>
      <vt:lpstr>Calibri</vt:lpstr>
      <vt:lpstr>Roboto </vt:lpstr>
      <vt:lpstr>Roboto Bold</vt:lpstr>
      <vt:lpstr>Aptos</vt:lpstr>
      <vt:lpstr>Roboto</vt:lpstr>
      <vt:lpstr>Calibri Light</vt:lpstr>
      <vt:lpstr>Office 2013 - 2022 Theme</vt:lpstr>
      <vt:lpstr>1_Office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Yi Xun Tan</cp:lastModifiedBy>
  <cp:revision>120</cp:revision>
  <dcterms:created xsi:type="dcterms:W3CDTF">2025-01-17T23:37:58Z</dcterms:created>
  <dcterms:modified xsi:type="dcterms:W3CDTF">2025-02-05T10:36:21Z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0x0101007AFF49B4B4D2C042A99BC0A8407D02F4</vt:lpwstr>
  </property>
  <property fmtid="{D5CDD505-2E9C-101B-9397-08002B2CF9AE}" pid="3" name="MediaServiceImageTags">
    <vt:lpwstr/>
  </property>
</Properties>
</file>