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97" r:id="rId6"/>
    <p:sldId id="273" r:id="rId7"/>
    <p:sldId id="262" r:id="rId8"/>
    <p:sldId id="296" r:id="rId9"/>
  </p:sldIdLst>
  <p:sldSz cx="9144000" cy="5143500" type="screen16x9"/>
  <p:notesSz cx="6858000" cy="9144000"/>
  <p:embeddedFontLst>
    <p:embeddedFont>
      <p:font typeface="Alfa Slab One" panose="020B0604020202020204" charset="0"/>
      <p:regular r:id="rId11"/>
    </p:embeddedFont>
    <p:embeddedFont>
      <p:font typeface="Cambria Math" panose="02040503050406030204" pitchFamily="18" charset="0"/>
      <p:regular r:id="rId12"/>
    </p:embeddedFont>
    <p:embeddedFont>
      <p:font typeface="Ermilov" panose="02000000000000000000" pitchFamily="50" charset="-52"/>
      <p:bold r:id="rId13"/>
    </p:embeddedFont>
    <p:embeddedFont>
      <p:font typeface="Golos Text Medium" panose="020B0503020202020204" pitchFamily="34" charset="0"/>
      <p:regular r:id="rId14"/>
    </p:embeddedFont>
    <p:embeddedFont>
      <p:font typeface="Helvetica" panose="020B0604020202020204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C3253B-AA27-4F68-8963-F6D7AD1EEED5}">
  <a:tblStyle styleId="{F8C3253B-AA27-4F68-8963-F6D7AD1EE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36727b3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36727b3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57691e1d1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57691e1d1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d52670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d52670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57691e1d1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57691e1d1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90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a0365c28_0_31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a0365c28_0_31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d526701a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d526701a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b6a0365c28_0_31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b6a0365c28_0_31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_1_1_1_1_1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7" name="Google Shape;37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2" name="Google Shape;42;p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43;p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994200" y="1505850"/>
            <a:ext cx="7155600" cy="13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994200" y="2838150"/>
            <a:ext cx="4774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952375" y="3189813"/>
            <a:ext cx="46296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952375" y="1995238"/>
            <a:ext cx="46296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/>
          </p:nvPr>
        </p:nvSpPr>
        <p:spPr>
          <a:xfrm>
            <a:off x="3364525" y="3430088"/>
            <a:ext cx="46296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3364525" y="2235513"/>
            <a:ext cx="46296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_1_1_1">
    <p:bg>
      <p:bgPr>
        <a:solidFill>
          <a:schemeClr val="dk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40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51" name="Google Shape;251;p40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2" name="Google Shape;252;p40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852300" y="1647337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2"/>
          </p:nvPr>
        </p:nvSpPr>
        <p:spPr>
          <a:xfrm>
            <a:off x="852300" y="1217813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subTitle" idx="3"/>
          </p:nvPr>
        </p:nvSpPr>
        <p:spPr>
          <a:xfrm>
            <a:off x="852300" y="2781937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subTitle" idx="4"/>
          </p:nvPr>
        </p:nvSpPr>
        <p:spPr>
          <a:xfrm>
            <a:off x="852300" y="2352413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subTitle" idx="5"/>
          </p:nvPr>
        </p:nvSpPr>
        <p:spPr>
          <a:xfrm>
            <a:off x="852300" y="3916538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subTitle" idx="6"/>
          </p:nvPr>
        </p:nvSpPr>
        <p:spPr>
          <a:xfrm>
            <a:off x="852300" y="3487013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_1_1_1_1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64" r:id="rId6"/>
    <p:sldLayoutId id="2147483665" r:id="rId7"/>
    <p:sldLayoutId id="2147483686" r:id="rId8"/>
    <p:sldLayoutId id="2147483701" r:id="rId9"/>
    <p:sldLayoutId id="214748370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119043" y="1155406"/>
            <a:ext cx="6905865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Ermilov" panose="02000000000000000000" pitchFamily="50" charset="-52"/>
              </a:rPr>
              <a:t>Вибір оптимальної тактики в баскетболі</a:t>
            </a:r>
            <a:endParaRPr dirty="0">
              <a:latin typeface="Ermilov" panose="02000000000000000000" pitchFamily="50" charset="-52"/>
            </a:endParaRPr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uk-UA" dirty="0">
                <a:latin typeface="Helvetica" panose="020B0604020202020204" pitchFamily="2" charset="0"/>
                <a:cs typeface="Golos Text Medium" panose="020B0503020202020204" pitchFamily="34" charset="0"/>
              </a:rPr>
              <a:t>Підготував студент групи КМ-11 </a:t>
            </a:r>
          </a:p>
          <a:p>
            <a:pPr algn="l"/>
            <a:r>
              <a:rPr lang="uk-UA" dirty="0" err="1">
                <a:latin typeface="Helvetica" panose="020B0604020202020204" pitchFamily="2" charset="0"/>
                <a:cs typeface="Golos Text Medium" panose="020B0503020202020204" pitchFamily="34" charset="0"/>
              </a:rPr>
              <a:t>Противень</a:t>
            </a:r>
            <a:r>
              <a:rPr lang="uk-UA" dirty="0">
                <a:latin typeface="Helvetica" panose="020B0604020202020204" pitchFamily="2" charset="0"/>
                <a:cs typeface="Golos Text Medium" panose="020B0503020202020204" pitchFamily="34" charset="0"/>
              </a:rPr>
              <a:t> Олег</a:t>
            </a:r>
          </a:p>
        </p:txBody>
      </p:sp>
      <p:grpSp>
        <p:nvGrpSpPr>
          <p:cNvPr id="459" name="Google Shape;459;p62"/>
          <p:cNvGrpSpPr/>
          <p:nvPr/>
        </p:nvGrpSpPr>
        <p:grpSpPr>
          <a:xfrm>
            <a:off x="4259487" y="2795158"/>
            <a:ext cx="624975" cy="624950"/>
            <a:chOff x="4259475" y="2709406"/>
            <a:chExt cx="624975" cy="624950"/>
          </a:xfrm>
        </p:grpSpPr>
        <p:sp>
          <p:nvSpPr>
            <p:cNvPr id="460" name="Google Shape;460;p62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2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62"/>
          <p:cNvGrpSpPr/>
          <p:nvPr/>
        </p:nvGrpSpPr>
        <p:grpSpPr>
          <a:xfrm>
            <a:off x="5150912" y="2795158"/>
            <a:ext cx="624975" cy="624950"/>
            <a:chOff x="5150900" y="2709406"/>
            <a:chExt cx="624975" cy="624950"/>
          </a:xfrm>
        </p:grpSpPr>
        <p:sp>
          <p:nvSpPr>
            <p:cNvPr id="463" name="Google Shape;463;p62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62"/>
          <p:cNvGrpSpPr/>
          <p:nvPr/>
        </p:nvGrpSpPr>
        <p:grpSpPr>
          <a:xfrm>
            <a:off x="3368062" y="2795158"/>
            <a:ext cx="624975" cy="624950"/>
            <a:chOff x="3368050" y="2709406"/>
            <a:chExt cx="624975" cy="624950"/>
          </a:xfrm>
        </p:grpSpPr>
        <p:sp>
          <p:nvSpPr>
            <p:cNvPr id="466" name="Google Shape;466;p62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2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2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69" name="Google Shape;469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2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73" name="Google Shape;473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" name="Google Shape;481;p63"/>
          <p:cNvGraphicFramePr/>
          <p:nvPr>
            <p:extLst>
              <p:ext uri="{D42A27DB-BD31-4B8C-83A1-F6EECF244321}">
                <p14:modId xmlns:p14="http://schemas.microsoft.com/office/powerpoint/2010/main" val="3706129889"/>
              </p:ext>
            </p:extLst>
          </p:nvPr>
        </p:nvGraphicFramePr>
        <p:xfrm>
          <a:off x="710419" y="541606"/>
          <a:ext cx="7716130" cy="4058529"/>
        </p:xfrm>
        <a:graphic>
          <a:graphicData uri="http://schemas.openxmlformats.org/drawingml/2006/table">
            <a:tbl>
              <a:tblPr>
                <a:noFill/>
                <a:tableStyleId>{F8C3253B-AA27-4F68-8963-F6D7AD1EEED5}</a:tableStyleId>
              </a:tblPr>
              <a:tblGrid>
                <a:gridCol w="222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Мета</a:t>
                      </a:r>
                      <a:endParaRPr sz="1000" b="1" dirty="0">
                        <a:solidFill>
                          <a:schemeClr val="lt1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uk-UA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Створити програму, яка обирає оптимальну тактику гри в баскетбол.</a:t>
                      </a:r>
                      <a:endParaRPr sz="1000" dirty="0">
                        <a:solidFill>
                          <a:schemeClr val="lt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36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Задачі</a:t>
                      </a:r>
                      <a:endParaRPr sz="1000" b="1" dirty="0">
                        <a:solidFill>
                          <a:schemeClr val="lt1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Зібрати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інформаційну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базу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стосовно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тактик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захисту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та нападу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Проаналізувати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переваги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і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недоліки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кожної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з тактик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Створити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оціночну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шкалу команд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Створити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програму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, яка буде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надавати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оптимальну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тактику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згідно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статистики і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параметрів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гравців</a:t>
                      </a:r>
                      <a:endParaRPr lang="ru-RU" sz="1000" dirty="0">
                        <a:solidFill>
                          <a:schemeClr val="lt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Об’єкт дослідження</a:t>
                      </a:r>
                      <a:endParaRPr sz="1000" b="1" dirty="0">
                        <a:solidFill>
                          <a:schemeClr val="lt1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uk-UA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Тактика гри в баскетбол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Предмет дослідження</a:t>
                      </a:r>
                      <a:endParaRPr sz="1000" b="1" dirty="0">
                        <a:solidFill>
                          <a:schemeClr val="lt1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Оптимізація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вибору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тактики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залежно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від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гравців</a:t>
                      </a:r>
                      <a:endParaRPr lang="ru-RU" sz="1000" dirty="0">
                        <a:solidFill>
                          <a:schemeClr val="lt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Кінцевий результат</a:t>
                      </a:r>
                      <a:endParaRPr sz="1000" b="1" dirty="0">
                        <a:solidFill>
                          <a:schemeClr val="lt1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Робоча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програма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, в як</a:t>
                      </a:r>
                      <a:r>
                        <a:rPr lang="uk-UA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у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подаються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параметри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гравців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двох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команд, і в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результаті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видає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найбільш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оптимальну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тактику як для </a:t>
                      </a:r>
                      <a:r>
                        <a:rPr lang="ru-RU" sz="1000" dirty="0" err="1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захисту</a:t>
                      </a:r>
                      <a:r>
                        <a:rPr lang="ru-RU" sz="1000" dirty="0">
                          <a:solidFill>
                            <a:schemeClr val="l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, так і для атаки.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7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7"/>
          <p:cNvSpPr txBox="1">
            <a:spLocks noGrp="1"/>
          </p:cNvSpPr>
          <p:nvPr>
            <p:ph type="title" idx="2"/>
          </p:nvPr>
        </p:nvSpPr>
        <p:spPr>
          <a:xfrm>
            <a:off x="3364525" y="3430088"/>
            <a:ext cx="46296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j-lt"/>
              </a:rPr>
              <a:t>Метод оцінки команди</a:t>
            </a:r>
            <a:endParaRPr dirty="0">
              <a:latin typeface="+mj-lt"/>
            </a:endParaRPr>
          </a:p>
        </p:txBody>
      </p:sp>
      <p:sp>
        <p:nvSpPr>
          <p:cNvPr id="556" name="Google Shape;556;p67"/>
          <p:cNvSpPr txBox="1">
            <a:spLocks noGrp="1"/>
          </p:cNvSpPr>
          <p:nvPr>
            <p:ph type="subTitle" idx="1"/>
          </p:nvPr>
        </p:nvSpPr>
        <p:spPr>
          <a:xfrm>
            <a:off x="3364525" y="2235513"/>
            <a:ext cx="46296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n-lt"/>
              </a:rPr>
              <a:t>Для визначення загальної оцінки команди відносно команди суперників використовується персональний розрахунок «переваги», яка може бути додатна і від’ємна</a:t>
            </a:r>
            <a:endParaRPr dirty="0">
              <a:latin typeface="+mn-lt"/>
            </a:endParaRPr>
          </a:p>
        </p:txBody>
      </p:sp>
      <p:grpSp>
        <p:nvGrpSpPr>
          <p:cNvPr id="557" name="Google Shape;557;p67"/>
          <p:cNvGrpSpPr/>
          <p:nvPr/>
        </p:nvGrpSpPr>
        <p:grpSpPr>
          <a:xfrm>
            <a:off x="1018050" y="543050"/>
            <a:ext cx="2008200" cy="4047300"/>
            <a:chOff x="5635325" y="543050"/>
            <a:chExt cx="2008200" cy="4047300"/>
          </a:xfrm>
        </p:grpSpPr>
        <p:cxnSp>
          <p:nvCxnSpPr>
            <p:cNvPr id="558" name="Google Shape;558;p67"/>
            <p:cNvCxnSpPr/>
            <p:nvPr/>
          </p:nvCxnSpPr>
          <p:spPr>
            <a:xfrm>
              <a:off x="6639425" y="543050"/>
              <a:ext cx="0" cy="4047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9" name="Google Shape;559;p67"/>
            <p:cNvSpPr/>
            <p:nvPr/>
          </p:nvSpPr>
          <p:spPr>
            <a:xfrm>
              <a:off x="5635325" y="1567650"/>
              <a:ext cx="2008200" cy="20082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67"/>
          <p:cNvGrpSpPr/>
          <p:nvPr/>
        </p:nvGrpSpPr>
        <p:grpSpPr>
          <a:xfrm rot="-10090186" flipH="1">
            <a:off x="4424589" y="1192936"/>
            <a:ext cx="2244484" cy="575927"/>
            <a:chOff x="5239200" y="684775"/>
            <a:chExt cx="2244620" cy="575962"/>
          </a:xfrm>
        </p:grpSpPr>
        <p:sp>
          <p:nvSpPr>
            <p:cNvPr id="561" name="Google Shape;561;p67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67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563" name="Google Shape;563;p67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67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5" name="Google Shape;565;p67"/>
            <p:cNvCxnSpPr>
              <a:stCxn id="561" idx="6"/>
            </p:cNvCxnSpPr>
            <p:nvPr/>
          </p:nvCxnSpPr>
          <p:spPr>
            <a:xfrm rot="-10090198" flipH="1">
              <a:off x="5726980" y="904071"/>
              <a:ext cx="1555540" cy="184807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Google Shape;541;p6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27525" y="942535"/>
                <a:ext cx="6419471" cy="364382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panose="02040503050406030204" pitchFamily="18" charset="0"/>
                        </a:rPr>
                        <m:t>Е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фективність гравця: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𝑆𝑇𝐿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𝐵𝐿𝐾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((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𝐹𝐺𝐴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𝐹𝐺𝑀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+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𝐹𝑇𝐴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𝐹𝑇𝑀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+(3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𝐹𝐺𝐴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𝐹𝐺𝑀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lvl="0" indent="0"/>
                <a:endParaRPr lang="uk-UA" dirty="0"/>
              </a:p>
              <a:p>
                <a:pPr marL="0" lv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Індекс маси тіла: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 algn="l"/>
                <a:endParaRPr lang="en-US" dirty="0"/>
              </a:p>
              <a:p>
                <a:pPr marL="0" lv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Оцінка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переваги гравця: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𝐺𝑟𝑎𝑑𝑒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lvl="0" indent="0" algn="l"/>
                <a:endParaRPr lang="en-US" dirty="0"/>
              </a:p>
              <a:p>
                <a:pPr marL="0" lv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Оцінка переваги команди:</m:t>
                      </m:r>
                    </m:oMath>
                  </m:oMathPara>
                </a14:m>
                <a:endParaRPr lang="uk-UA" b="0" i="1" dirty="0">
                  <a:latin typeface="Cambria Math" panose="02040503050406030204" pitchFamily="18" charset="0"/>
                </a:endParaRPr>
              </a:p>
              <a:p>
                <a:pPr marL="0" lv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𝐺𝑟𝑎𝑑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𝑡𝑒𝑎𝑚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𝐴𝑉𝐺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𝐺𝑟𝑎𝑑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ba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41" name="Google Shape;541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27525" y="942535"/>
                <a:ext cx="6419471" cy="364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2" name="Google Shape;542;p66"/>
          <p:cNvGrpSpPr/>
          <p:nvPr/>
        </p:nvGrpSpPr>
        <p:grpSpPr>
          <a:xfrm>
            <a:off x="7129475" y="1499075"/>
            <a:ext cx="2602500" cy="2602500"/>
            <a:chOff x="7129475" y="1270500"/>
            <a:chExt cx="2602500" cy="2602500"/>
          </a:xfrm>
        </p:grpSpPr>
        <p:sp>
          <p:nvSpPr>
            <p:cNvPr id="543" name="Google Shape;543;p66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6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6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66"/>
          <p:cNvGrpSpPr/>
          <p:nvPr/>
        </p:nvGrpSpPr>
        <p:grpSpPr>
          <a:xfrm>
            <a:off x="1127525" y="810559"/>
            <a:ext cx="7303200" cy="3775800"/>
            <a:chOff x="1118875" y="824627"/>
            <a:chExt cx="7303200" cy="3775800"/>
          </a:xfrm>
        </p:grpSpPr>
        <p:sp>
          <p:nvSpPr>
            <p:cNvPr id="547" name="Google Shape;547;p66"/>
            <p:cNvSpPr/>
            <p:nvPr/>
          </p:nvSpPr>
          <p:spPr>
            <a:xfrm rot="-5400000">
              <a:off x="1118875" y="824627"/>
              <a:ext cx="518100" cy="5181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66"/>
            <p:cNvCxnSpPr>
              <a:endCxn id="547" idx="4"/>
            </p:cNvCxnSpPr>
            <p:nvPr/>
          </p:nvCxnSpPr>
          <p:spPr>
            <a:xfrm rot="10800000">
              <a:off x="1636975" y="1083677"/>
              <a:ext cx="67851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66"/>
            <p:cNvCxnSpPr>
              <a:stCxn id="547" idx="2"/>
            </p:cNvCxnSpPr>
            <p:nvPr/>
          </p:nvCxnSpPr>
          <p:spPr>
            <a:xfrm>
              <a:off x="1377925" y="1342727"/>
              <a:ext cx="0" cy="32577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7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7"/>
          <p:cNvSpPr txBox="1">
            <a:spLocks noGrp="1"/>
          </p:cNvSpPr>
          <p:nvPr>
            <p:ph type="title" idx="2"/>
          </p:nvPr>
        </p:nvSpPr>
        <p:spPr>
          <a:xfrm>
            <a:off x="3331051" y="1665946"/>
            <a:ext cx="46296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j-lt"/>
              </a:rPr>
              <a:t>Метод вибору оптимальної тактики</a:t>
            </a:r>
            <a:endParaRPr dirty="0">
              <a:latin typeface="+mj-lt"/>
            </a:endParaRPr>
          </a:p>
        </p:txBody>
      </p:sp>
      <p:sp>
        <p:nvSpPr>
          <p:cNvPr id="556" name="Google Shape;556;p67"/>
          <p:cNvSpPr txBox="1">
            <a:spLocks noGrp="1"/>
          </p:cNvSpPr>
          <p:nvPr>
            <p:ph type="subTitle" idx="1"/>
          </p:nvPr>
        </p:nvSpPr>
        <p:spPr>
          <a:xfrm>
            <a:off x="3331051" y="2602563"/>
            <a:ext cx="4629600" cy="1533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n-lt"/>
              </a:rPr>
              <a:t>Після визначення оцінки команди, що показує перевагу над командою суперників, ми переводимо цю оцінку в шкалу, що і показує оптимальну тактику. Самі тактики розставлялись згідно аналізу і рекомендацій тренерів.</a:t>
            </a:r>
            <a:endParaRPr dirty="0">
              <a:latin typeface="+mn-lt"/>
            </a:endParaRPr>
          </a:p>
        </p:txBody>
      </p:sp>
      <p:grpSp>
        <p:nvGrpSpPr>
          <p:cNvPr id="557" name="Google Shape;557;p67"/>
          <p:cNvGrpSpPr/>
          <p:nvPr/>
        </p:nvGrpSpPr>
        <p:grpSpPr>
          <a:xfrm>
            <a:off x="1018050" y="543050"/>
            <a:ext cx="2008200" cy="4047300"/>
            <a:chOff x="5635325" y="543050"/>
            <a:chExt cx="2008200" cy="4047300"/>
          </a:xfrm>
        </p:grpSpPr>
        <p:cxnSp>
          <p:nvCxnSpPr>
            <p:cNvPr id="558" name="Google Shape;558;p67"/>
            <p:cNvCxnSpPr/>
            <p:nvPr/>
          </p:nvCxnSpPr>
          <p:spPr>
            <a:xfrm>
              <a:off x="6639425" y="543050"/>
              <a:ext cx="0" cy="4047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9" name="Google Shape;559;p67"/>
            <p:cNvSpPr/>
            <p:nvPr/>
          </p:nvSpPr>
          <p:spPr>
            <a:xfrm>
              <a:off x="5635325" y="1567650"/>
              <a:ext cx="2008200" cy="20082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67"/>
          <p:cNvGrpSpPr/>
          <p:nvPr/>
        </p:nvGrpSpPr>
        <p:grpSpPr>
          <a:xfrm rot="-10090186" flipH="1">
            <a:off x="2575195" y="913528"/>
            <a:ext cx="2244484" cy="575927"/>
            <a:chOff x="5239200" y="684775"/>
            <a:chExt cx="2244620" cy="575962"/>
          </a:xfrm>
        </p:grpSpPr>
        <p:sp>
          <p:nvSpPr>
            <p:cNvPr id="561" name="Google Shape;561;p67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67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563" name="Google Shape;563;p67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67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5" name="Google Shape;565;p67"/>
            <p:cNvCxnSpPr>
              <a:stCxn id="561" idx="6"/>
            </p:cNvCxnSpPr>
            <p:nvPr/>
          </p:nvCxnSpPr>
          <p:spPr>
            <a:xfrm rot="-10090198" flipH="1">
              <a:off x="5726980" y="904071"/>
              <a:ext cx="1555540" cy="184807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2897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DFD-</a:t>
            </a:r>
            <a:r>
              <a:rPr lang="uk-UA" dirty="0">
                <a:latin typeface="+mj-lt"/>
              </a:rPr>
              <a:t>діаграма програми</a:t>
            </a:r>
            <a:endParaRPr dirty="0">
              <a:latin typeface="+mj-lt"/>
            </a:endParaRPr>
          </a:p>
        </p:txBody>
      </p:sp>
      <p:grpSp>
        <p:nvGrpSpPr>
          <p:cNvPr id="914" name="Google Shape;914;p79"/>
          <p:cNvGrpSpPr/>
          <p:nvPr/>
        </p:nvGrpSpPr>
        <p:grpSpPr>
          <a:xfrm>
            <a:off x="7277723" y="1723610"/>
            <a:ext cx="2306075" cy="2306075"/>
            <a:chOff x="7129475" y="1270500"/>
            <a:chExt cx="2602500" cy="2602500"/>
          </a:xfrm>
        </p:grpSpPr>
        <p:sp>
          <p:nvSpPr>
            <p:cNvPr id="915" name="Google Shape;915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79"/>
          <p:cNvGrpSpPr/>
          <p:nvPr/>
        </p:nvGrpSpPr>
        <p:grpSpPr>
          <a:xfrm flipH="1">
            <a:off x="-439811" y="1723590"/>
            <a:ext cx="2306075" cy="2306075"/>
            <a:chOff x="7129475" y="1270500"/>
            <a:chExt cx="2602500" cy="2602500"/>
          </a:xfrm>
        </p:grpSpPr>
        <p:sp>
          <p:nvSpPr>
            <p:cNvPr id="919" name="Google Shape;919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53099153-461B-4E88-9FB1-64BEC76DD5DF}"/>
              </a:ext>
            </a:extLst>
          </p:cNvPr>
          <p:cNvGrpSpPr/>
          <p:nvPr/>
        </p:nvGrpSpPr>
        <p:grpSpPr>
          <a:xfrm>
            <a:off x="2116929" y="1723589"/>
            <a:ext cx="5137840" cy="2167446"/>
            <a:chOff x="2272613" y="1377400"/>
            <a:chExt cx="5137840" cy="216744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010945B9-FCB6-4E4F-A72D-88BF5B64D8BC}"/>
                </a:ext>
              </a:extLst>
            </p:cNvPr>
            <p:cNvSpPr/>
            <p:nvPr/>
          </p:nvSpPr>
          <p:spPr>
            <a:xfrm>
              <a:off x="6207665" y="3263492"/>
              <a:ext cx="1202788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/>
                <a:t>Команда 2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93E80F7-1309-4730-8B8E-2B1AB824DE84}"/>
                </a:ext>
              </a:extLst>
            </p:cNvPr>
            <p:cNvSpPr/>
            <p:nvPr/>
          </p:nvSpPr>
          <p:spPr>
            <a:xfrm>
              <a:off x="4878017" y="3263492"/>
              <a:ext cx="1202788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/>
                <a:t>Команда 1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487DBB8-8970-4D9F-91C0-74C1D75165F5}"/>
                </a:ext>
              </a:extLst>
            </p:cNvPr>
            <p:cNvSpPr/>
            <p:nvPr/>
          </p:nvSpPr>
          <p:spPr>
            <a:xfrm>
              <a:off x="3738131" y="2013519"/>
              <a:ext cx="1520127" cy="82999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/>
                <a:t>Вибір оптимальної тактики</a:t>
              </a:r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37A288E5-EFCB-4B8C-BB0E-635755DD55ED}"/>
                </a:ext>
              </a:extLst>
            </p:cNvPr>
            <p:cNvSpPr/>
            <p:nvPr/>
          </p:nvSpPr>
          <p:spPr>
            <a:xfrm>
              <a:off x="5785310" y="2166212"/>
              <a:ext cx="1181980" cy="5486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/>
                <a:t>Вибір команди</a:t>
              </a:r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88BFA6B1-CE85-4536-AC59-2CDFF7D181DA}"/>
                </a:ext>
              </a:extLst>
            </p:cNvPr>
            <p:cNvCxnSpPr>
              <a:cxnSpLocks/>
              <a:stCxn id="15" idx="0"/>
              <a:endCxn id="20" idx="2"/>
            </p:cNvCxnSpPr>
            <p:nvPr/>
          </p:nvCxnSpPr>
          <p:spPr>
            <a:xfrm flipV="1">
              <a:off x="5479411" y="2714852"/>
              <a:ext cx="896889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333166CF-315C-45FA-AD27-8E5586DBC2DD}"/>
                </a:ext>
              </a:extLst>
            </p:cNvPr>
            <p:cNvCxnSpPr>
              <a:cxnSpLocks/>
              <a:stCxn id="4" idx="0"/>
              <a:endCxn id="20" idx="2"/>
            </p:cNvCxnSpPr>
            <p:nvPr/>
          </p:nvCxnSpPr>
          <p:spPr>
            <a:xfrm flipH="1" flipV="1">
              <a:off x="6376300" y="2714852"/>
              <a:ext cx="432759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9CEA001A-220B-4CC9-B2EE-20F226B629A8}"/>
                </a:ext>
              </a:extLst>
            </p:cNvPr>
            <p:cNvCxnSpPr>
              <a:stCxn id="20" idx="1"/>
              <a:endCxn id="6" idx="3"/>
            </p:cNvCxnSpPr>
            <p:nvPr/>
          </p:nvCxnSpPr>
          <p:spPr>
            <a:xfrm flipH="1" flipV="1">
              <a:off x="5258258" y="2428516"/>
              <a:ext cx="527052" cy="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CFE2B843-8DB0-4119-96AC-ABF860B7DCE1}"/>
                </a:ext>
              </a:extLst>
            </p:cNvPr>
            <p:cNvCxnSpPr>
              <a:cxnSpLocks/>
              <a:stCxn id="31" idx="3"/>
              <a:endCxn id="6" idx="1"/>
            </p:cNvCxnSpPr>
            <p:nvPr/>
          </p:nvCxnSpPr>
          <p:spPr>
            <a:xfrm>
              <a:off x="3475401" y="2428516"/>
              <a:ext cx="262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38E7AD5A-8536-4752-ACDC-F86ACA27238D}"/>
                </a:ext>
              </a:extLst>
            </p:cNvPr>
            <p:cNvSpPr/>
            <p:nvPr/>
          </p:nvSpPr>
          <p:spPr>
            <a:xfrm>
              <a:off x="2272613" y="2287839"/>
              <a:ext cx="1202788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/>
                <a:t>Тактики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F42B4F66-9098-4919-A3D1-62A6C4121786}"/>
                </a:ext>
              </a:extLst>
            </p:cNvPr>
            <p:cNvSpPr/>
            <p:nvPr/>
          </p:nvSpPr>
          <p:spPr>
            <a:xfrm>
              <a:off x="5890568" y="1377400"/>
              <a:ext cx="1254181" cy="4329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/>
                <a:t>Користувач</a:t>
              </a:r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D44DB401-E18B-41AD-9827-F00A69E6859C}"/>
                </a:ext>
              </a:extLst>
            </p:cNvPr>
            <p:cNvCxnSpPr>
              <a:cxnSpLocks/>
              <a:stCxn id="37" idx="2"/>
              <a:endCxn id="20" idx="0"/>
            </p:cNvCxnSpPr>
            <p:nvPr/>
          </p:nvCxnSpPr>
          <p:spPr>
            <a:xfrm flipH="1">
              <a:off x="6376300" y="1810303"/>
              <a:ext cx="141359" cy="35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Соединитель: уступ 35">
              <a:extLst>
                <a:ext uri="{FF2B5EF4-FFF2-40B4-BE49-F238E27FC236}">
                  <a16:creationId xmlns:a16="http://schemas.microsoft.com/office/drawing/2014/main" id="{C9E13CE6-BFAB-4777-9F4D-25C4516835C0}"/>
                </a:ext>
              </a:extLst>
            </p:cNvPr>
            <p:cNvCxnSpPr>
              <a:stCxn id="6" idx="0"/>
              <a:endCxn id="37" idx="1"/>
            </p:cNvCxnSpPr>
            <p:nvPr/>
          </p:nvCxnSpPr>
          <p:spPr>
            <a:xfrm rot="5400000" flipH="1" flipV="1">
              <a:off x="4984548" y="1107500"/>
              <a:ext cx="419667" cy="13923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8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j-lt"/>
              </a:rPr>
              <a:t>Що було використано?</a:t>
            </a:r>
            <a:endParaRPr dirty="0">
              <a:latin typeface="+mj-lt"/>
            </a:endParaRPr>
          </a:p>
        </p:txBody>
      </p:sp>
      <p:sp>
        <p:nvSpPr>
          <p:cNvPr id="571" name="Google Shape;571;p68"/>
          <p:cNvSpPr txBox="1">
            <a:spLocks noGrp="1"/>
          </p:cNvSpPr>
          <p:nvPr>
            <p:ph type="subTitle" idx="1"/>
          </p:nvPr>
        </p:nvSpPr>
        <p:spPr>
          <a:xfrm>
            <a:off x="852300" y="1647337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n-lt"/>
              </a:rPr>
              <a:t>Мова програмування, завдяки якій відбуваються всі операції.</a:t>
            </a:r>
            <a:endParaRPr dirty="0">
              <a:latin typeface="+mn-lt"/>
            </a:endParaRPr>
          </a:p>
        </p:txBody>
      </p:sp>
      <p:sp>
        <p:nvSpPr>
          <p:cNvPr id="572" name="Google Shape;572;p68"/>
          <p:cNvSpPr txBox="1">
            <a:spLocks noGrp="1"/>
          </p:cNvSpPr>
          <p:nvPr>
            <p:ph type="subTitle" idx="2"/>
          </p:nvPr>
        </p:nvSpPr>
        <p:spPr>
          <a:xfrm>
            <a:off x="852300" y="1217813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+mj-lt"/>
              </a:rPr>
              <a:t>Python</a:t>
            </a:r>
            <a:endParaRPr dirty="0">
              <a:latin typeface="+mj-lt"/>
            </a:endParaRPr>
          </a:p>
        </p:txBody>
      </p:sp>
      <p:sp>
        <p:nvSpPr>
          <p:cNvPr id="573" name="Google Shape;573;p68"/>
          <p:cNvSpPr txBox="1">
            <a:spLocks noGrp="1"/>
          </p:cNvSpPr>
          <p:nvPr>
            <p:ph type="subTitle" idx="3"/>
          </p:nvPr>
        </p:nvSpPr>
        <p:spPr>
          <a:xfrm>
            <a:off x="852300" y="2781937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n-lt"/>
              </a:rPr>
              <a:t>Бібліотека для взаємодії з користувачем через графічний інтерфейс</a:t>
            </a:r>
            <a:endParaRPr dirty="0">
              <a:latin typeface="+mn-lt"/>
            </a:endParaRPr>
          </a:p>
        </p:txBody>
      </p:sp>
      <p:sp>
        <p:nvSpPr>
          <p:cNvPr id="574" name="Google Shape;574;p68"/>
          <p:cNvSpPr txBox="1">
            <a:spLocks noGrp="1"/>
          </p:cNvSpPr>
          <p:nvPr>
            <p:ph type="subTitle" idx="4"/>
          </p:nvPr>
        </p:nvSpPr>
        <p:spPr>
          <a:xfrm>
            <a:off x="852300" y="2352413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+mj-lt"/>
              </a:rPr>
              <a:t>Tkinter</a:t>
            </a:r>
            <a:endParaRPr dirty="0">
              <a:latin typeface="+mj-lt"/>
            </a:endParaRPr>
          </a:p>
        </p:txBody>
      </p:sp>
      <p:sp>
        <p:nvSpPr>
          <p:cNvPr id="575" name="Google Shape;575;p68"/>
          <p:cNvSpPr txBox="1">
            <a:spLocks noGrp="1"/>
          </p:cNvSpPr>
          <p:nvPr>
            <p:ph type="subTitle" idx="5"/>
          </p:nvPr>
        </p:nvSpPr>
        <p:spPr>
          <a:xfrm>
            <a:off x="852300" y="3916538"/>
            <a:ext cx="334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n-lt"/>
              </a:rPr>
              <a:t>Бібліотека для виведення оптимальних тактик в зручному форматі</a:t>
            </a:r>
            <a:endParaRPr dirty="0">
              <a:latin typeface="+mn-lt"/>
            </a:endParaRPr>
          </a:p>
        </p:txBody>
      </p:sp>
      <p:sp>
        <p:nvSpPr>
          <p:cNvPr id="576" name="Google Shape;576;p68"/>
          <p:cNvSpPr txBox="1">
            <a:spLocks noGrp="1"/>
          </p:cNvSpPr>
          <p:nvPr>
            <p:ph type="subTitle" idx="6"/>
          </p:nvPr>
        </p:nvSpPr>
        <p:spPr>
          <a:xfrm>
            <a:off x="852300" y="3487013"/>
            <a:ext cx="33486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+mj-lt"/>
              </a:rPr>
              <a:t>PIL</a:t>
            </a:r>
            <a:endParaRPr dirty="0">
              <a:latin typeface="+mj-lt"/>
            </a:endParaRPr>
          </a:p>
        </p:txBody>
      </p:sp>
      <p:sp>
        <p:nvSpPr>
          <p:cNvPr id="577" name="Google Shape;577;p68"/>
          <p:cNvSpPr/>
          <p:nvPr/>
        </p:nvSpPr>
        <p:spPr>
          <a:xfrm>
            <a:off x="4595178" y="1474300"/>
            <a:ext cx="658500" cy="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8"/>
          <p:cNvSpPr/>
          <p:nvPr/>
        </p:nvSpPr>
        <p:spPr>
          <a:xfrm>
            <a:off x="4595178" y="2524277"/>
            <a:ext cx="658500" cy="65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8"/>
          <p:cNvSpPr/>
          <p:nvPr/>
        </p:nvSpPr>
        <p:spPr>
          <a:xfrm>
            <a:off x="4595153" y="357425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68"/>
          <p:cNvGrpSpPr/>
          <p:nvPr/>
        </p:nvGrpSpPr>
        <p:grpSpPr>
          <a:xfrm>
            <a:off x="4738524" y="2684179"/>
            <a:ext cx="371814" cy="338690"/>
            <a:chOff x="-40745125" y="3632900"/>
            <a:chExt cx="318225" cy="289875"/>
          </a:xfrm>
        </p:grpSpPr>
        <p:sp>
          <p:nvSpPr>
            <p:cNvPr id="581" name="Google Shape;581;p68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8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8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8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8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8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8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68"/>
          <p:cNvGrpSpPr/>
          <p:nvPr/>
        </p:nvGrpSpPr>
        <p:grpSpPr>
          <a:xfrm>
            <a:off x="4739869" y="1659051"/>
            <a:ext cx="369068" cy="289004"/>
            <a:chOff x="-41526450" y="3653375"/>
            <a:chExt cx="315875" cy="247350"/>
          </a:xfrm>
        </p:grpSpPr>
        <p:sp>
          <p:nvSpPr>
            <p:cNvPr id="593" name="Google Shape;593;p68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8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68"/>
          <p:cNvGrpSpPr/>
          <p:nvPr/>
        </p:nvGrpSpPr>
        <p:grpSpPr>
          <a:xfrm>
            <a:off x="6278575" y="1112225"/>
            <a:ext cx="1483500" cy="3473400"/>
            <a:chOff x="6278575" y="1116825"/>
            <a:chExt cx="1483500" cy="3473400"/>
          </a:xfrm>
        </p:grpSpPr>
        <p:cxnSp>
          <p:nvCxnSpPr>
            <p:cNvPr id="596" name="Google Shape;596;p68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97" name="Google Shape;597;p68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12;p69">
            <a:extLst>
              <a:ext uri="{FF2B5EF4-FFF2-40B4-BE49-F238E27FC236}">
                <a16:creationId xmlns:a16="http://schemas.microsoft.com/office/drawing/2014/main" id="{D346BC6B-7971-407D-BB26-8699F57D9A73}"/>
              </a:ext>
            </a:extLst>
          </p:cNvPr>
          <p:cNvGrpSpPr/>
          <p:nvPr/>
        </p:nvGrpSpPr>
        <p:grpSpPr>
          <a:xfrm>
            <a:off x="4752715" y="3730999"/>
            <a:ext cx="380070" cy="337532"/>
            <a:chOff x="1354975" y="1817716"/>
            <a:chExt cx="330065" cy="293124"/>
          </a:xfrm>
        </p:grpSpPr>
        <p:sp>
          <p:nvSpPr>
            <p:cNvPr id="32" name="Google Shape;613;p69">
              <a:extLst>
                <a:ext uri="{FF2B5EF4-FFF2-40B4-BE49-F238E27FC236}">
                  <a16:creationId xmlns:a16="http://schemas.microsoft.com/office/drawing/2014/main" id="{0D98C49F-2A33-49DE-890D-670D3DCAE40D}"/>
                </a:ext>
              </a:extLst>
            </p:cNvPr>
            <p:cNvSpPr/>
            <p:nvPr/>
          </p:nvSpPr>
          <p:spPr>
            <a:xfrm>
              <a:off x="1491916" y="1817716"/>
              <a:ext cx="53612" cy="72478"/>
            </a:xfrm>
            <a:custGeom>
              <a:avLst/>
              <a:gdLst/>
              <a:ahLst/>
              <a:cxnLst/>
              <a:rect l="l" t="t" r="r" b="b"/>
              <a:pathLst>
                <a:path w="1501" h="2120" extrusionOk="0">
                  <a:moveTo>
                    <a:pt x="0" y="0"/>
                  </a:moveTo>
                  <a:lnTo>
                    <a:pt x="0" y="2120"/>
                  </a:lnTo>
                  <a:lnTo>
                    <a:pt x="548" y="2120"/>
                  </a:lnTo>
                  <a:cubicBezTo>
                    <a:pt x="643" y="1548"/>
                    <a:pt x="1000" y="1048"/>
                    <a:pt x="1500" y="762"/>
                  </a:cubicBezTo>
                  <a:cubicBezTo>
                    <a:pt x="1381" y="619"/>
                    <a:pt x="1262" y="500"/>
                    <a:pt x="1119" y="405"/>
                  </a:cubicBezTo>
                  <a:cubicBezTo>
                    <a:pt x="786" y="167"/>
                    <a:pt x="405" y="2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4;p69">
              <a:extLst>
                <a:ext uri="{FF2B5EF4-FFF2-40B4-BE49-F238E27FC236}">
                  <a16:creationId xmlns:a16="http://schemas.microsoft.com/office/drawing/2014/main" id="{599CD872-975C-4F18-8FB5-2F0C7402A7AB}"/>
                </a:ext>
              </a:extLst>
            </p:cNvPr>
            <p:cNvSpPr/>
            <p:nvPr/>
          </p:nvSpPr>
          <p:spPr>
            <a:xfrm>
              <a:off x="1418767" y="1817716"/>
              <a:ext cx="53612" cy="72478"/>
            </a:xfrm>
            <a:custGeom>
              <a:avLst/>
              <a:gdLst/>
              <a:ahLst/>
              <a:cxnLst/>
              <a:rect l="l" t="t" r="r" b="b"/>
              <a:pathLst>
                <a:path w="1501" h="2120" extrusionOk="0">
                  <a:moveTo>
                    <a:pt x="1500" y="0"/>
                  </a:moveTo>
                  <a:cubicBezTo>
                    <a:pt x="881" y="48"/>
                    <a:pt x="405" y="334"/>
                    <a:pt x="0" y="738"/>
                  </a:cubicBezTo>
                  <a:cubicBezTo>
                    <a:pt x="524" y="1024"/>
                    <a:pt x="857" y="1524"/>
                    <a:pt x="953" y="2120"/>
                  </a:cubicBezTo>
                  <a:lnTo>
                    <a:pt x="1500" y="212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5;p69">
              <a:extLst>
                <a:ext uri="{FF2B5EF4-FFF2-40B4-BE49-F238E27FC236}">
                  <a16:creationId xmlns:a16="http://schemas.microsoft.com/office/drawing/2014/main" id="{5DCDE6FC-BECF-4A59-91C8-676607C3166D}"/>
                </a:ext>
              </a:extLst>
            </p:cNvPr>
            <p:cNvSpPr/>
            <p:nvPr/>
          </p:nvSpPr>
          <p:spPr>
            <a:xfrm>
              <a:off x="1531884" y="1858399"/>
              <a:ext cx="36610" cy="31794"/>
            </a:xfrm>
            <a:custGeom>
              <a:avLst/>
              <a:gdLst/>
              <a:ahLst/>
              <a:cxnLst/>
              <a:rect l="l" t="t" r="r" b="b"/>
              <a:pathLst>
                <a:path w="1025" h="930" extrusionOk="0">
                  <a:moveTo>
                    <a:pt x="715" y="1"/>
                  </a:moveTo>
                  <a:cubicBezTo>
                    <a:pt x="334" y="168"/>
                    <a:pt x="72" y="525"/>
                    <a:pt x="0" y="930"/>
                  </a:cubicBezTo>
                  <a:lnTo>
                    <a:pt x="1024" y="930"/>
                  </a:lnTo>
                  <a:cubicBezTo>
                    <a:pt x="977" y="596"/>
                    <a:pt x="882" y="287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6;p69">
              <a:extLst>
                <a:ext uri="{FF2B5EF4-FFF2-40B4-BE49-F238E27FC236}">
                  <a16:creationId xmlns:a16="http://schemas.microsoft.com/office/drawing/2014/main" id="{D34560CB-8908-4657-BB57-6C2B750EF599}"/>
                </a:ext>
              </a:extLst>
            </p:cNvPr>
            <p:cNvSpPr/>
            <p:nvPr/>
          </p:nvSpPr>
          <p:spPr>
            <a:xfrm>
              <a:off x="1531884" y="1908073"/>
              <a:ext cx="36610" cy="31794"/>
            </a:xfrm>
            <a:custGeom>
              <a:avLst/>
              <a:gdLst/>
              <a:ahLst/>
              <a:cxnLst/>
              <a:rect l="l" t="t" r="r" b="b"/>
              <a:pathLst>
                <a:path w="1025" h="930" extrusionOk="0">
                  <a:moveTo>
                    <a:pt x="0" y="1"/>
                  </a:moveTo>
                  <a:cubicBezTo>
                    <a:pt x="72" y="405"/>
                    <a:pt x="334" y="763"/>
                    <a:pt x="715" y="929"/>
                  </a:cubicBezTo>
                  <a:cubicBezTo>
                    <a:pt x="882" y="644"/>
                    <a:pt x="977" y="334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17;p69">
              <a:extLst>
                <a:ext uri="{FF2B5EF4-FFF2-40B4-BE49-F238E27FC236}">
                  <a16:creationId xmlns:a16="http://schemas.microsoft.com/office/drawing/2014/main" id="{8E3F23DF-E65C-4C9E-AD4B-7D45A5D6122D}"/>
                </a:ext>
              </a:extLst>
            </p:cNvPr>
            <p:cNvSpPr/>
            <p:nvPr/>
          </p:nvSpPr>
          <p:spPr>
            <a:xfrm>
              <a:off x="1396622" y="1858399"/>
              <a:ext cx="36610" cy="31794"/>
            </a:xfrm>
            <a:custGeom>
              <a:avLst/>
              <a:gdLst/>
              <a:ahLst/>
              <a:cxnLst/>
              <a:rect l="l" t="t" r="r" b="b"/>
              <a:pathLst>
                <a:path w="1025" h="930" extrusionOk="0">
                  <a:moveTo>
                    <a:pt x="311" y="1"/>
                  </a:moveTo>
                  <a:cubicBezTo>
                    <a:pt x="144" y="287"/>
                    <a:pt x="25" y="596"/>
                    <a:pt x="1" y="930"/>
                  </a:cubicBezTo>
                  <a:lnTo>
                    <a:pt x="1025" y="930"/>
                  </a:lnTo>
                  <a:cubicBezTo>
                    <a:pt x="930" y="525"/>
                    <a:pt x="668" y="168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8;p69">
              <a:extLst>
                <a:ext uri="{FF2B5EF4-FFF2-40B4-BE49-F238E27FC236}">
                  <a16:creationId xmlns:a16="http://schemas.microsoft.com/office/drawing/2014/main" id="{76133774-0CAE-49FF-B027-48F75A172E69}"/>
                </a:ext>
              </a:extLst>
            </p:cNvPr>
            <p:cNvSpPr/>
            <p:nvPr/>
          </p:nvSpPr>
          <p:spPr>
            <a:xfrm>
              <a:off x="1491916" y="1908073"/>
              <a:ext cx="53612" cy="73298"/>
            </a:xfrm>
            <a:custGeom>
              <a:avLst/>
              <a:gdLst/>
              <a:ahLst/>
              <a:cxnLst/>
              <a:rect l="l" t="t" r="r" b="b"/>
              <a:pathLst>
                <a:path w="1501" h="2144" extrusionOk="0">
                  <a:moveTo>
                    <a:pt x="0" y="1"/>
                  </a:moveTo>
                  <a:lnTo>
                    <a:pt x="0" y="2144"/>
                  </a:lnTo>
                  <a:cubicBezTo>
                    <a:pt x="572" y="2096"/>
                    <a:pt x="1119" y="1810"/>
                    <a:pt x="1500" y="1382"/>
                  </a:cubicBezTo>
                  <a:cubicBezTo>
                    <a:pt x="1000" y="1096"/>
                    <a:pt x="643" y="596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9;p69">
              <a:extLst>
                <a:ext uri="{FF2B5EF4-FFF2-40B4-BE49-F238E27FC236}">
                  <a16:creationId xmlns:a16="http://schemas.microsoft.com/office/drawing/2014/main" id="{9DFFD64A-C975-4573-B77B-924B35328DB0}"/>
                </a:ext>
              </a:extLst>
            </p:cNvPr>
            <p:cNvSpPr/>
            <p:nvPr/>
          </p:nvSpPr>
          <p:spPr>
            <a:xfrm>
              <a:off x="1396622" y="1908073"/>
              <a:ext cx="36610" cy="32615"/>
            </a:xfrm>
            <a:custGeom>
              <a:avLst/>
              <a:gdLst/>
              <a:ahLst/>
              <a:cxnLst/>
              <a:rect l="l" t="t" r="r" b="b"/>
              <a:pathLst>
                <a:path w="1025" h="954" extrusionOk="0">
                  <a:moveTo>
                    <a:pt x="1" y="1"/>
                  </a:moveTo>
                  <a:cubicBezTo>
                    <a:pt x="25" y="334"/>
                    <a:pt x="144" y="644"/>
                    <a:pt x="311" y="953"/>
                  </a:cubicBezTo>
                  <a:cubicBezTo>
                    <a:pt x="668" y="763"/>
                    <a:pt x="930" y="429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0;p69">
              <a:extLst>
                <a:ext uri="{FF2B5EF4-FFF2-40B4-BE49-F238E27FC236}">
                  <a16:creationId xmlns:a16="http://schemas.microsoft.com/office/drawing/2014/main" id="{7831C848-BA15-49A1-A478-9AD8490DBAF3}"/>
                </a:ext>
              </a:extLst>
            </p:cNvPr>
            <p:cNvSpPr/>
            <p:nvPr/>
          </p:nvSpPr>
          <p:spPr>
            <a:xfrm>
              <a:off x="1418767" y="1908073"/>
              <a:ext cx="53612" cy="73298"/>
            </a:xfrm>
            <a:custGeom>
              <a:avLst/>
              <a:gdLst/>
              <a:ahLst/>
              <a:cxnLst/>
              <a:rect l="l" t="t" r="r" b="b"/>
              <a:pathLst>
                <a:path w="1501" h="2144" extrusionOk="0">
                  <a:moveTo>
                    <a:pt x="953" y="1"/>
                  </a:moveTo>
                  <a:cubicBezTo>
                    <a:pt x="857" y="596"/>
                    <a:pt x="500" y="1096"/>
                    <a:pt x="0" y="1382"/>
                  </a:cubicBezTo>
                  <a:cubicBezTo>
                    <a:pt x="405" y="1810"/>
                    <a:pt x="929" y="2096"/>
                    <a:pt x="1500" y="2144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1;p69">
              <a:extLst>
                <a:ext uri="{FF2B5EF4-FFF2-40B4-BE49-F238E27FC236}">
                  <a16:creationId xmlns:a16="http://schemas.microsoft.com/office/drawing/2014/main" id="{1B9F1186-731F-40F4-85D9-683F9E481B64}"/>
                </a:ext>
              </a:extLst>
            </p:cNvPr>
            <p:cNvSpPr/>
            <p:nvPr/>
          </p:nvSpPr>
          <p:spPr>
            <a:xfrm>
              <a:off x="1354975" y="2000072"/>
              <a:ext cx="330065" cy="110767"/>
            </a:xfrm>
            <a:custGeom>
              <a:avLst/>
              <a:gdLst/>
              <a:ahLst/>
              <a:cxnLst/>
              <a:rect l="l" t="t" r="r" b="b"/>
              <a:pathLst>
                <a:path w="9241" h="3240" extrusionOk="0">
                  <a:moveTo>
                    <a:pt x="6239" y="1"/>
                  </a:moveTo>
                  <a:cubicBezTo>
                    <a:pt x="5811" y="1"/>
                    <a:pt x="5454" y="263"/>
                    <a:pt x="5168" y="548"/>
                  </a:cubicBezTo>
                  <a:lnTo>
                    <a:pt x="2882" y="548"/>
                  </a:lnTo>
                  <a:cubicBezTo>
                    <a:pt x="2643" y="548"/>
                    <a:pt x="2477" y="739"/>
                    <a:pt x="2477" y="953"/>
                  </a:cubicBezTo>
                  <a:cubicBezTo>
                    <a:pt x="2477" y="1191"/>
                    <a:pt x="2643" y="1310"/>
                    <a:pt x="2882" y="1358"/>
                  </a:cubicBezTo>
                  <a:lnTo>
                    <a:pt x="4096" y="1358"/>
                  </a:lnTo>
                  <a:cubicBezTo>
                    <a:pt x="4239" y="1358"/>
                    <a:pt x="4358" y="1477"/>
                    <a:pt x="4358" y="1620"/>
                  </a:cubicBezTo>
                  <a:cubicBezTo>
                    <a:pt x="4358" y="1787"/>
                    <a:pt x="4239" y="1906"/>
                    <a:pt x="4096" y="1906"/>
                  </a:cubicBezTo>
                  <a:lnTo>
                    <a:pt x="2810" y="1906"/>
                  </a:lnTo>
                  <a:cubicBezTo>
                    <a:pt x="2667" y="1906"/>
                    <a:pt x="2524" y="1834"/>
                    <a:pt x="2429" y="1715"/>
                  </a:cubicBezTo>
                  <a:cubicBezTo>
                    <a:pt x="1929" y="1215"/>
                    <a:pt x="2239" y="1525"/>
                    <a:pt x="976" y="191"/>
                  </a:cubicBezTo>
                  <a:cubicBezTo>
                    <a:pt x="873" y="74"/>
                    <a:pt x="727" y="14"/>
                    <a:pt x="581" y="14"/>
                  </a:cubicBezTo>
                  <a:cubicBezTo>
                    <a:pt x="458" y="14"/>
                    <a:pt x="336" y="57"/>
                    <a:pt x="238" y="143"/>
                  </a:cubicBezTo>
                  <a:cubicBezTo>
                    <a:pt x="24" y="334"/>
                    <a:pt x="0" y="644"/>
                    <a:pt x="167" y="882"/>
                  </a:cubicBezTo>
                  <a:lnTo>
                    <a:pt x="1453" y="2596"/>
                  </a:lnTo>
                  <a:cubicBezTo>
                    <a:pt x="1762" y="3001"/>
                    <a:pt x="2239" y="3239"/>
                    <a:pt x="2739" y="3239"/>
                  </a:cubicBezTo>
                  <a:lnTo>
                    <a:pt x="6525" y="3239"/>
                  </a:lnTo>
                  <a:cubicBezTo>
                    <a:pt x="6692" y="3239"/>
                    <a:pt x="6859" y="3192"/>
                    <a:pt x="7001" y="3120"/>
                  </a:cubicBezTo>
                  <a:lnTo>
                    <a:pt x="7621" y="2811"/>
                  </a:lnTo>
                  <a:cubicBezTo>
                    <a:pt x="7787" y="2739"/>
                    <a:pt x="7978" y="2692"/>
                    <a:pt x="8145" y="2692"/>
                  </a:cubicBezTo>
                  <a:lnTo>
                    <a:pt x="8978" y="2692"/>
                  </a:lnTo>
                  <a:cubicBezTo>
                    <a:pt x="9121" y="2692"/>
                    <a:pt x="9240" y="2573"/>
                    <a:pt x="9240" y="2430"/>
                  </a:cubicBezTo>
                  <a:lnTo>
                    <a:pt x="9240" y="810"/>
                  </a:lnTo>
                  <a:cubicBezTo>
                    <a:pt x="9240" y="667"/>
                    <a:pt x="9121" y="548"/>
                    <a:pt x="8978" y="548"/>
                  </a:cubicBezTo>
                  <a:lnTo>
                    <a:pt x="7311" y="548"/>
                  </a:lnTo>
                  <a:cubicBezTo>
                    <a:pt x="7025" y="263"/>
                    <a:pt x="6668" y="1"/>
                    <a:pt x="6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102"/>
          <p:cNvGrpSpPr/>
          <p:nvPr/>
        </p:nvGrpSpPr>
        <p:grpSpPr>
          <a:xfrm>
            <a:off x="5635325" y="543050"/>
            <a:ext cx="2008200" cy="4047300"/>
            <a:chOff x="5635325" y="543050"/>
            <a:chExt cx="2008200" cy="4047300"/>
          </a:xfrm>
        </p:grpSpPr>
        <p:cxnSp>
          <p:nvCxnSpPr>
            <p:cNvPr id="1423" name="Google Shape;1423;p102"/>
            <p:cNvCxnSpPr/>
            <p:nvPr/>
          </p:nvCxnSpPr>
          <p:spPr>
            <a:xfrm>
              <a:off x="6639425" y="543050"/>
              <a:ext cx="0" cy="40473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4" name="Google Shape;1424;p102"/>
            <p:cNvSpPr/>
            <p:nvPr/>
          </p:nvSpPr>
          <p:spPr>
            <a:xfrm>
              <a:off x="5635325" y="1567650"/>
              <a:ext cx="2008200" cy="20082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102"/>
          <p:cNvGrpSpPr/>
          <p:nvPr/>
        </p:nvGrpSpPr>
        <p:grpSpPr>
          <a:xfrm rot="-1990224" flipH="1">
            <a:off x="5734498" y="1184971"/>
            <a:ext cx="2244494" cy="1484316"/>
            <a:chOff x="5239200" y="254275"/>
            <a:chExt cx="2244620" cy="1484400"/>
          </a:xfrm>
        </p:grpSpPr>
        <p:sp>
          <p:nvSpPr>
            <p:cNvPr id="1428" name="Google Shape;1428;p102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102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1430" name="Google Shape;1430;p102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02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32" name="Google Shape;1432;p102"/>
            <p:cNvCxnSpPr>
              <a:stCxn id="1428" idx="6"/>
            </p:cNvCxnSpPr>
            <p:nvPr/>
          </p:nvCxnSpPr>
          <p:spPr>
            <a:xfrm rot="-1990252">
              <a:off x="5889548" y="511870"/>
              <a:ext cx="1230403" cy="96921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3" name="Google Shape;1433;p102"/>
          <p:cNvGrpSpPr/>
          <p:nvPr/>
        </p:nvGrpSpPr>
        <p:grpSpPr>
          <a:xfrm>
            <a:off x="4992025" y="3707225"/>
            <a:ext cx="2983770" cy="485412"/>
            <a:chOff x="4992025" y="3707225"/>
            <a:chExt cx="2983770" cy="485412"/>
          </a:xfrm>
        </p:grpSpPr>
        <p:sp>
          <p:nvSpPr>
            <p:cNvPr id="1434" name="Google Shape;1434;p102"/>
            <p:cNvSpPr/>
            <p:nvPr/>
          </p:nvSpPr>
          <p:spPr>
            <a:xfrm>
              <a:off x="4992025" y="370722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5" name="Google Shape;1435;p102"/>
            <p:cNvGrpSpPr/>
            <p:nvPr/>
          </p:nvGrpSpPr>
          <p:grpSpPr>
            <a:xfrm>
              <a:off x="7575719" y="3792534"/>
              <a:ext cx="400076" cy="400103"/>
              <a:chOff x="3365800" y="1183425"/>
              <a:chExt cx="261300" cy="261300"/>
            </a:xfrm>
          </p:grpSpPr>
          <p:cxnSp>
            <p:nvCxnSpPr>
              <p:cNvPr id="1436" name="Google Shape;1436;p102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02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38" name="Google Shape;1438;p102"/>
            <p:cNvCxnSpPr>
              <a:stCxn id="1434" idx="6"/>
            </p:cNvCxnSpPr>
            <p:nvPr/>
          </p:nvCxnSpPr>
          <p:spPr>
            <a:xfrm>
              <a:off x="5477425" y="3949925"/>
              <a:ext cx="2319900" cy="570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CBBE88-58B6-437F-9823-CCD8DAC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0" y="165243"/>
            <a:ext cx="7155600" cy="1332300"/>
          </a:xfrm>
        </p:spPr>
        <p:txBody>
          <a:bodyPr/>
          <a:lstStyle/>
          <a:p>
            <a:r>
              <a:rPr lang="uk-UA" sz="4800" dirty="0">
                <a:latin typeface="+mj-lt"/>
              </a:rPr>
              <a:t>Вона працює?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779C12-6B54-48A7-9CD1-6F2F2A115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49" y="1289725"/>
            <a:ext cx="2020365" cy="14315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61E138-5EA5-48BC-AC2D-C338AA5DB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096" y="2130387"/>
            <a:ext cx="2020365" cy="1433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319BC4-C77E-483E-AB88-7F4608A37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13" y="3005066"/>
            <a:ext cx="2020366" cy="1356358"/>
          </a:xfrm>
          <a:prstGeom prst="rect">
            <a:avLst/>
          </a:prstGeom>
        </p:spPr>
      </p:pic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A4C542E2-2C35-4FDD-9266-C5DE1B1D19E3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2891114" y="2005496"/>
            <a:ext cx="1630165" cy="1248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7D1F2C0A-6883-4914-864C-2D8B58FEAAA8}"/>
              </a:ext>
            </a:extLst>
          </p:cNvPr>
          <p:cNvCxnSpPr>
            <a:stCxn id="11" idx="2"/>
            <a:endCxn id="13" idx="3"/>
          </p:cNvCxnSpPr>
          <p:nvPr/>
        </p:nvCxnSpPr>
        <p:spPr>
          <a:xfrm rot="5400000">
            <a:off x="3644506" y="2806472"/>
            <a:ext cx="119746" cy="16338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Другая 7">
      <a:majorFont>
        <a:latin typeface="Ermilov"/>
        <a:ea typeface=""/>
        <a:cs typeface=""/>
      </a:majorFont>
      <a:minorFont>
        <a:latin typeface="Golos Tex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281</Words>
  <Application>Microsoft Office PowerPoint</Application>
  <PresentationFormat>Экран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Ermilov</vt:lpstr>
      <vt:lpstr>Golos Text Medium</vt:lpstr>
      <vt:lpstr>Alfa Slab One</vt:lpstr>
      <vt:lpstr>Roboto</vt:lpstr>
      <vt:lpstr>Arial</vt:lpstr>
      <vt:lpstr>Helvetica</vt:lpstr>
      <vt:lpstr>Cambria Math</vt:lpstr>
      <vt:lpstr>Basketball Training Center by Slidesgo</vt:lpstr>
      <vt:lpstr>Вибір оптимальної тактики в баскетболі</vt:lpstr>
      <vt:lpstr>Презентация PowerPoint</vt:lpstr>
      <vt:lpstr>Презентация PowerPoint</vt:lpstr>
      <vt:lpstr>Презентация PowerPoint</vt:lpstr>
      <vt:lpstr>Презентация PowerPoint</vt:lpstr>
      <vt:lpstr>DFD-діаграма програми</vt:lpstr>
      <vt:lpstr>Що було використано?</vt:lpstr>
      <vt:lpstr>Вона працює?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Вибір оптимальної тактики в баскетболі</dc:title>
  <cp:lastModifiedBy>sj pro</cp:lastModifiedBy>
  <cp:revision>14</cp:revision>
  <dcterms:modified xsi:type="dcterms:W3CDTF">2023-12-21T07:17:05Z</dcterms:modified>
</cp:coreProperties>
</file>