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2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7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2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9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5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95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20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5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0E2B-BA8A-4CB1-81B0-71DC0E86EAB5}" type="datetimeFigureOut">
              <a:rPr lang="ru-RU" smtClean="0"/>
              <a:t>09.12.2015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AF28-09D6-4DC0-862A-8A29A6400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1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Лицензии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Орлов Валентин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1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endParaRPr lang="ru-RU" sz="2400" b="1" dirty="0" smtClean="0"/>
          </a:p>
          <a:p>
            <a:r>
              <a:rPr lang="ru-RU" sz="2400" b="1" dirty="0" smtClean="0"/>
              <a:t>Лицензия MIT</a:t>
            </a:r>
            <a:r>
              <a:rPr lang="ru-RU" sz="2400" dirty="0" smtClean="0"/>
              <a:t> — лицензия открытого программного обеспечения разработанная Массачусетским технологическим институтом(МТИ). Лицензия MIT является одной из самых ранних свободных лицензий, так как она относительно проста и иллюстрирует некоторые из основных принципов свободного лицензирования. </a:t>
            </a:r>
          </a:p>
          <a:p>
            <a:endParaRPr lang="ru-RU" sz="2400" b="1" dirty="0" smtClean="0"/>
          </a:p>
          <a:p>
            <a:r>
              <a:rPr lang="ru-RU" sz="2400" b="1" dirty="0" smtClean="0"/>
              <a:t>Лицензия </a:t>
            </a:r>
            <a:r>
              <a:rPr lang="en-US" sz="2400" b="1" dirty="0" smtClean="0"/>
              <a:t>Apache</a:t>
            </a:r>
            <a:r>
              <a:rPr lang="ru-RU" sz="2400" b="1" dirty="0" smtClean="0"/>
              <a:t> </a:t>
            </a:r>
            <a:r>
              <a:rPr lang="ru-RU" sz="2400" dirty="0" smtClean="0"/>
              <a:t>— лицензия на свободное программное обеспечение </a:t>
            </a:r>
            <a:r>
              <a:rPr lang="en-US" sz="2400" dirty="0" smtClean="0"/>
              <a:t>Apache Software Foundation.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b="1" dirty="0" smtClean="0"/>
              <a:t>Лицензия BSD</a:t>
            </a:r>
            <a:r>
              <a:rPr lang="ru-RU" sz="2400" dirty="0" smtClean="0"/>
              <a:t> — это лицензионное соглашение, впервые применённое для распространения UNIX-подобных операционных систем BSD.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4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Проприетарное</a:t>
            </a:r>
            <a:r>
              <a:rPr lang="ru-RU" dirty="0" smtClean="0"/>
              <a:t>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err="1" smtClean="0"/>
              <a:t>Проприета́рное</a:t>
            </a:r>
            <a:r>
              <a:rPr lang="ru-RU" sz="2400" b="1" dirty="0" smtClean="0"/>
              <a:t> программное обеспечение</a:t>
            </a:r>
            <a:r>
              <a:rPr lang="ru-RU" sz="2400" dirty="0" smtClean="0"/>
              <a:t> — программное обеспечение, являющееся частной собственностью авторов или правообладателей и не удовлетворяющее критериям свободного ПО. Правообладатель </a:t>
            </a:r>
            <a:r>
              <a:rPr lang="ru-RU" sz="2400" dirty="0" err="1" smtClean="0"/>
              <a:t>проприетарного</a:t>
            </a:r>
            <a:r>
              <a:rPr lang="ru-RU" sz="2400" dirty="0" smtClean="0"/>
              <a:t> ПО сохраняет за собой монополию на его использование, копирование и модификацию, полностью или в существенных моментах. Обычно </a:t>
            </a:r>
            <a:r>
              <a:rPr lang="ru-RU" sz="2400" dirty="0" err="1" smtClean="0"/>
              <a:t>проприетарным</a:t>
            </a:r>
            <a:r>
              <a:rPr lang="ru-RU" sz="2400" dirty="0" smtClean="0"/>
              <a:t> называют любое несвободное ПО, включая </a:t>
            </a:r>
            <a:r>
              <a:rPr lang="ru-RU" sz="2400" i="1" dirty="0" smtClean="0"/>
              <a:t>полусвободное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0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dirty="0" smtClean="0"/>
              <a:t>Ограничение </a:t>
            </a:r>
            <a:r>
              <a:rPr lang="ru-RU" sz="2400" b="1" dirty="0"/>
              <a:t>на коммерческое </a:t>
            </a:r>
            <a:r>
              <a:rPr lang="ru-RU" sz="2400" b="1" dirty="0" smtClean="0"/>
              <a:t>использование</a:t>
            </a:r>
            <a:br>
              <a:rPr lang="ru-RU" sz="2400" b="1" dirty="0" smtClean="0"/>
            </a:br>
            <a:r>
              <a:rPr lang="ru-RU" sz="2400" dirty="0" smtClean="0"/>
              <a:t>Существует огромное количество программных продуктов, разрешающих бесплатное использование в некоммерческих целях для частных лиц, медицинских и учебных заведений, для некоммерческих организаций и т. д., однако они требуют оплаты в случае использования программного продукта с целью извлечения прибыли.</a:t>
            </a:r>
            <a:endParaRPr lang="ru-RU" sz="2400" dirty="0"/>
          </a:p>
          <a:p>
            <a:endParaRPr lang="ru-RU" sz="2400" b="1" dirty="0" smtClean="0"/>
          </a:p>
          <a:p>
            <a:r>
              <a:rPr lang="ru-RU" sz="2400" b="1" dirty="0" smtClean="0"/>
              <a:t>Ограничение </a:t>
            </a:r>
            <a:r>
              <a:rPr lang="ru-RU" sz="2400" b="1" dirty="0"/>
              <a:t>на </a:t>
            </a:r>
            <a:r>
              <a:rPr lang="ru-RU" sz="2400" b="1" dirty="0" smtClean="0"/>
              <a:t>распространение</a:t>
            </a:r>
            <a:br>
              <a:rPr lang="ru-RU" sz="2400" b="1" dirty="0" smtClean="0"/>
            </a:br>
            <a:r>
              <a:rPr lang="ru-RU" sz="2400" dirty="0" smtClean="0"/>
              <a:t>Этот </a:t>
            </a:r>
            <a:r>
              <a:rPr lang="ru-RU" sz="2400" dirty="0"/>
              <a:t>вид ограничений сопровождает обычно крупные программные проекты, когда правообладатель требует оплаты за каждую копию программы. Обычно с таким ограничением используются программные продукты, ориентированные на узкий «профессиональный» сегмент рынка или у программного обеспечения, требующегося большому числу пользователей.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b="1" dirty="0"/>
              <a:t>Ограничение на изучение, модификацию и т. </a:t>
            </a:r>
            <a:r>
              <a:rPr lang="ru-RU" sz="2400" b="1" dirty="0" smtClean="0"/>
              <a:t>п.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Этот </a:t>
            </a:r>
            <a:r>
              <a:rPr lang="ru-RU" sz="2400" dirty="0"/>
              <a:t>вид ограничения используется только в программных пакетах с закрытыми исходными кодами и может запрещать или ограничивать любую модификацию программного кода</a:t>
            </a:r>
            <a:r>
              <a:rPr lang="ru-RU" sz="2400" dirty="0" smtClean="0"/>
              <a:t>, дизассемблирование и декомпиляцию</a:t>
            </a:r>
            <a:r>
              <a:rPr lang="ru-RU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4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Лицензирование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Лицензия</a:t>
            </a:r>
            <a:r>
              <a:rPr lang="ru-RU" sz="2400" dirty="0" smtClean="0"/>
              <a:t> (от лат. </a:t>
            </a:r>
            <a:r>
              <a:rPr lang="ru-RU" sz="2400" i="1" dirty="0" err="1" smtClean="0"/>
              <a:t>liсentia</a:t>
            </a:r>
            <a:r>
              <a:rPr lang="ru-RU" sz="2400" dirty="0" smtClean="0"/>
              <a:t> — разрешение) — разрешение на право либо право на выполнение некоторых действий, которое может удостоверяться (подтверждаться) одноимённым документом. На практике лицензиями также сокращённо именуются лицензионные договоры (соглашения), предусматривающие выдачу частноправовых лицензий.</a:t>
            </a:r>
          </a:p>
          <a:p>
            <a:endParaRPr lang="ru-RU" sz="2400" dirty="0" smtClean="0"/>
          </a:p>
          <a:p>
            <a:r>
              <a:rPr lang="ru-RU" sz="2400" b="1" dirty="0" smtClean="0"/>
              <a:t>Лицензирование</a:t>
            </a:r>
            <a:r>
              <a:rPr lang="ru-RU" sz="2400" dirty="0" smtClean="0"/>
              <a:t> — процесс выдачи специального разрешения (лицензии). Пример: лицензия (разрешение) на строительство.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670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endParaRPr lang="ru-RU" sz="2400" b="1" dirty="0" smtClean="0"/>
          </a:p>
          <a:p>
            <a:pPr marL="0" indent="0">
              <a:buNone/>
            </a:pPr>
            <a:endParaRPr lang="ru-RU" sz="2400" b="1" dirty="0" smtClean="0"/>
          </a:p>
          <a:p>
            <a:r>
              <a:rPr lang="ru-RU" sz="2400" b="1" dirty="0" smtClean="0"/>
              <a:t>Лицензиар</a:t>
            </a:r>
            <a:r>
              <a:rPr lang="ru-RU" sz="2400" dirty="0" smtClean="0"/>
              <a:t> — одна из сторон лицензионного соглашения, предоставляющая другой стороне — лицензиату — право на использование объекта лицензии (</a:t>
            </a:r>
            <a:r>
              <a:rPr lang="ru-RU" sz="2400" dirty="0"/>
              <a:t>изобретения</a:t>
            </a:r>
            <a:r>
              <a:rPr lang="ru-RU" sz="2400" dirty="0" smtClean="0"/>
              <a:t>, технологии, технического опыта и прочих форм промышленной собственности).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b="1" dirty="0" smtClean="0"/>
              <a:t>Лицензиат</a:t>
            </a:r>
            <a:r>
              <a:rPr lang="ru-RU" sz="2400" dirty="0" smtClean="0"/>
              <a:t> — юридическое лицо или индивидуальный предприниматель, имеющие лицензию на осуществление конкретного вида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3552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лицензий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r>
              <a:rPr lang="ru-RU" sz="2800" b="1" dirty="0" err="1" smtClean="0"/>
              <a:t>Freeware</a:t>
            </a:r>
            <a:r>
              <a:rPr lang="ru-RU" sz="2800" dirty="0" smtClean="0"/>
              <a:t> - вид лицензии на программное обеспечение, который предусматривает бесплатное пользование программой. При этом разработчик может уточнять, какое именно использование может быть бесплатным (использование в личных целях, коммерческое использование и т.д.). Также, отсутствие оплаты за пользование программой не означает, что пользователь имеет право менять исходный код программы, а также самостоятельно распространять программу каким угодно образом. </a:t>
            </a:r>
            <a:r>
              <a:rPr lang="ru-RU" sz="2800" dirty="0" err="1" smtClean="0"/>
              <a:t>Freeware</a:t>
            </a:r>
            <a:r>
              <a:rPr lang="ru-RU" sz="2800" dirty="0" smtClean="0"/>
              <a:t> иногда путают со Свободным ПО, но у этих двух лицензий есть существенные отличия.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08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r>
              <a:rPr lang="ru-RU" sz="2400" b="1" dirty="0" err="1" smtClean="0"/>
              <a:t>Demoware</a:t>
            </a:r>
            <a:r>
              <a:rPr lang="ru-RU" sz="2400" dirty="0" smtClean="0"/>
              <a:t> - программное обеспечение, которое служит для демонстрации возможностей программы. Это "урезанные" версии платных программ, которые можно скачать для того, чтобы попробовать программу в действии.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Trialware</a:t>
            </a:r>
            <a:r>
              <a:rPr lang="ru-RU" sz="2400" dirty="0" smtClean="0"/>
              <a:t> - вид лицензии на ПО, который также, как и </a:t>
            </a:r>
            <a:r>
              <a:rPr lang="ru-RU" sz="2400" b="1" dirty="0" err="1" smtClean="0"/>
              <a:t>Demoware</a:t>
            </a:r>
            <a:r>
              <a:rPr lang="ru-RU" sz="2400" dirty="0" smtClean="0"/>
              <a:t> используется для демонстрации работы платных программ. Отличие состоит в том, что в таких программах ограничивается не функционал, а время использования. 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Shareware</a:t>
            </a:r>
            <a:r>
              <a:rPr lang="ru-RU" sz="2400" dirty="0" smtClean="0"/>
              <a:t> - это тип ПО, под которым, обычно, понимают все </a:t>
            </a:r>
            <a:r>
              <a:rPr lang="ru-RU" sz="2400" b="1" dirty="0" err="1" smtClean="0"/>
              <a:t>Trialware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Demoware</a:t>
            </a:r>
            <a:r>
              <a:rPr lang="ru-RU" sz="2400" dirty="0" smtClean="0"/>
              <a:t> программы. Это пробные версии платных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22724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r>
              <a:rPr lang="ru-RU" sz="2400" b="1" dirty="0" err="1" smtClean="0"/>
              <a:t>Demoware</a:t>
            </a:r>
            <a:r>
              <a:rPr lang="ru-RU" sz="2400" dirty="0" smtClean="0"/>
              <a:t> - программное обеспечение, которое служит для демонстрации возможностей программы. Это "урезанные" версии платных программ, которые можно скачать для того, чтобы попробовать программу в действии.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Trialware</a:t>
            </a:r>
            <a:r>
              <a:rPr lang="ru-RU" sz="2400" dirty="0" smtClean="0"/>
              <a:t> - вид лицензии на ПО, который также, как и </a:t>
            </a:r>
            <a:r>
              <a:rPr lang="ru-RU" sz="2400" b="1" dirty="0" err="1" smtClean="0"/>
              <a:t>Demoware</a:t>
            </a:r>
            <a:r>
              <a:rPr lang="ru-RU" sz="2400" dirty="0" smtClean="0"/>
              <a:t> используется для демонстрации работы платных программ. Отличие состоит в том, что в таких программах ограничивается не функционал, а время использования. 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b="1" dirty="0" err="1" smtClean="0"/>
              <a:t>Shareware</a:t>
            </a:r>
            <a:r>
              <a:rPr lang="ru-RU" sz="2400" dirty="0" smtClean="0"/>
              <a:t> - это тип ПО, под которым, обычно, понимают все </a:t>
            </a:r>
            <a:r>
              <a:rPr lang="ru-RU" sz="2400" b="1" dirty="0" err="1" smtClean="0"/>
              <a:t>Trialware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Demoware</a:t>
            </a:r>
            <a:r>
              <a:rPr lang="ru-RU" sz="2400" dirty="0" smtClean="0"/>
              <a:t> программы. Это пробные версии платных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38728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Свободное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Свободное программное обеспечение</a:t>
            </a:r>
            <a:r>
              <a:rPr lang="ru-RU" sz="2400" dirty="0" smtClean="0"/>
              <a:t> (</a:t>
            </a:r>
            <a:r>
              <a:rPr lang="ru-RU" sz="2400" b="1" dirty="0"/>
              <a:t>СПО</a:t>
            </a:r>
            <a:r>
              <a:rPr lang="ru-RU" sz="2400" dirty="0" smtClean="0"/>
              <a:t>, англ. </a:t>
            </a:r>
            <a:r>
              <a:rPr lang="ru-RU" sz="2400" i="1" dirty="0" err="1" smtClean="0"/>
              <a:t>free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software</a:t>
            </a:r>
            <a:r>
              <a:rPr lang="ru-RU" sz="2400" dirty="0" smtClean="0"/>
              <a:t>, также </a:t>
            </a:r>
            <a:r>
              <a:rPr lang="ru-RU" sz="2400" i="1" dirty="0" err="1" smtClean="0"/>
              <a:t>software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libre</a:t>
            </a:r>
            <a:r>
              <a:rPr lang="ru-RU" sz="2400" dirty="0" smtClean="0"/>
              <a:t> или </a:t>
            </a:r>
            <a:r>
              <a:rPr lang="ru-RU" sz="2400" i="1" dirty="0" err="1" smtClean="0"/>
              <a:t>libre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software</a:t>
            </a:r>
            <a:r>
              <a:rPr lang="ru-RU" sz="2400" dirty="0" smtClean="0"/>
              <a:t>), </a:t>
            </a:r>
            <a:r>
              <a:rPr lang="ru-RU" sz="2400" b="1" dirty="0" smtClean="0"/>
              <a:t>свободный софт</a:t>
            </a:r>
            <a:r>
              <a:rPr lang="ru-RU" sz="2400" dirty="0" smtClean="0"/>
              <a:t> — программное обеспечение, пользователи которого имеют права («</a:t>
            </a:r>
            <a:r>
              <a:rPr lang="ru-RU" sz="2400" dirty="0"/>
              <a:t>свободы</a:t>
            </a:r>
            <a:r>
              <a:rPr lang="ru-RU" sz="2400" dirty="0" smtClean="0"/>
              <a:t>») на его неограниченную установку, запуск, свободное использование, изучение, распространение и изменение (</a:t>
            </a:r>
            <a:r>
              <a:rPr lang="ru-RU" sz="2400" dirty="0"/>
              <a:t>совершенствование</a:t>
            </a:r>
            <a:r>
              <a:rPr lang="ru-RU" sz="2400" dirty="0" smtClean="0"/>
              <a:t>), а также распространение копий и результатов изменения.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Если на программное обеспечение есть исключительные права, то свободы объявляются при помощи свободных лицензий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4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9" y="692696"/>
            <a:ext cx="4996255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Ричард </a:t>
            </a:r>
            <a:r>
              <a:rPr lang="ru-RU" sz="2400" b="1" dirty="0" err="1" smtClean="0"/>
              <a:t>Мэттью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Столлман</a:t>
            </a:r>
            <a:r>
              <a:rPr lang="ru-RU" sz="2400" dirty="0" smtClean="0"/>
              <a:t> (</a:t>
            </a:r>
            <a:r>
              <a:rPr lang="ru-RU" sz="2400" dirty="0"/>
              <a:t>англ</a:t>
            </a:r>
            <a:r>
              <a:rPr lang="ru-RU" sz="2400" dirty="0" smtClean="0"/>
              <a:t>. </a:t>
            </a:r>
            <a:r>
              <a:rPr lang="ru-RU" sz="2400" i="1" dirty="0" err="1" smtClean="0"/>
              <a:t>Richard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Matthew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Stallman</a:t>
            </a:r>
            <a:r>
              <a:rPr lang="ru-RU" sz="2400" dirty="0" smtClean="0"/>
              <a:t>, родился 16 марта 1953, Манхэттен, Нью-Йорк) — основатель движения свободного ПО, проекта GNU, Фонда свободных программ и Лиги за свободу программирования. Автор концепции «</a:t>
            </a:r>
            <a:r>
              <a:rPr lang="ru-RU" sz="2400" dirty="0" err="1"/>
              <a:t>копилефта</a:t>
            </a:r>
            <a:r>
              <a:rPr lang="ru-RU" sz="2400" dirty="0" smtClean="0"/>
              <a:t>», призванной защищать идеалы движения; эту концепцию он с помощью юристов позже воплотил в лицензии GNU </a:t>
            </a:r>
            <a:r>
              <a:rPr lang="ru-RU" sz="2400" dirty="0" err="1" smtClean="0"/>
              <a:t>General</a:t>
            </a:r>
            <a:r>
              <a:rPr lang="ru-RU" sz="2400" dirty="0" smtClean="0"/>
              <a:t> </a:t>
            </a:r>
            <a:r>
              <a:rPr lang="ru-RU" sz="2400" dirty="0" err="1" smtClean="0"/>
              <a:t>Public</a:t>
            </a:r>
            <a:r>
              <a:rPr lang="ru-RU" sz="2400" dirty="0" smtClean="0"/>
              <a:t> </a:t>
            </a:r>
            <a:r>
              <a:rPr lang="ru-RU" sz="2400" dirty="0" err="1" smtClean="0"/>
              <a:t>License</a:t>
            </a:r>
            <a:r>
              <a:rPr lang="ru-RU" sz="2400" dirty="0" smtClean="0"/>
              <a:t> (GNU GPL) для ПО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pic>
        <p:nvPicPr>
          <p:cNvPr id="4" name="Picture 2" descr="Richard Stallman by Anders Brenna 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08720"/>
            <a:ext cx="25336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Свободные лицензии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/>
          </a:bodyPr>
          <a:lstStyle/>
          <a:p>
            <a:r>
              <a:rPr lang="ru-RU" sz="2400" b="1" dirty="0" smtClean="0"/>
              <a:t>GNU </a:t>
            </a:r>
            <a:r>
              <a:rPr lang="ru-RU" sz="2400" b="1" dirty="0" err="1" smtClean="0"/>
              <a:t>General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Public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License</a:t>
            </a:r>
            <a:r>
              <a:rPr lang="ru-RU" sz="2400" dirty="0" smtClean="0"/>
              <a:t> — лицензия на свободное программное обеспечение, созданная в рамках проекта GNU в 1988 г., по которой автор передаёт программное обеспечение в общественную собственность.</a:t>
            </a:r>
          </a:p>
          <a:p>
            <a:endParaRPr lang="ru-RU" sz="2400" dirty="0" smtClean="0"/>
          </a:p>
          <a:p>
            <a:r>
              <a:rPr lang="ru-RU" sz="2400" b="1" dirty="0" smtClean="0"/>
              <a:t>GNU </a:t>
            </a:r>
            <a:r>
              <a:rPr lang="ru-RU" sz="2400" b="1" dirty="0" err="1" smtClean="0"/>
              <a:t>Lesser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General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Public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License</a:t>
            </a:r>
            <a:r>
              <a:rPr lang="ru-RU" sz="2400" dirty="0" smtClean="0"/>
              <a:t> — лицензия на свободное ПО, одобренная Фондом свободного программного обеспечения.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GNU LGPL позволяет компоновать с данной библиотекой или программой программы под любой лицензией, несовместимой с GNU GPL, при условии, что такая программа не является производной от объекта, распространяемого под (</a:t>
            </a:r>
            <a:r>
              <a:rPr lang="ru-RU" sz="2400" dirty="0"/>
              <a:t>L)GPL</a:t>
            </a:r>
            <a:r>
              <a:rPr lang="ru-RU" sz="2400" dirty="0" smtClean="0"/>
              <a:t>, кроме как путём компоновки</a:t>
            </a:r>
            <a:r>
              <a:rPr lang="ru-RU" sz="2400" dirty="0"/>
              <a:t>.</a:t>
            </a:r>
          </a:p>
          <a:p>
            <a:endParaRPr lang="ru-RU" sz="2400" dirty="0" smtClean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314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685</Words>
  <Application>Microsoft Office PowerPoint</Application>
  <PresentationFormat>Экран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Лицензии</vt:lpstr>
      <vt:lpstr>Лицензирование</vt:lpstr>
      <vt:lpstr>Презентация PowerPoint</vt:lpstr>
      <vt:lpstr>Типы лицензий</vt:lpstr>
      <vt:lpstr>Презентация PowerPoint</vt:lpstr>
      <vt:lpstr>Презентация PowerPoint</vt:lpstr>
      <vt:lpstr>Свободное программное обеспечение</vt:lpstr>
      <vt:lpstr>Презентация PowerPoint</vt:lpstr>
      <vt:lpstr>Свободные лицензии</vt:lpstr>
      <vt:lpstr>Презентация PowerPoint</vt:lpstr>
      <vt:lpstr>Проприетарное программное обеспечение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</dc:creator>
  <cp:lastModifiedBy>у</cp:lastModifiedBy>
  <cp:revision>13</cp:revision>
  <dcterms:created xsi:type="dcterms:W3CDTF">2015-12-09T09:31:45Z</dcterms:created>
  <dcterms:modified xsi:type="dcterms:W3CDTF">2015-12-09T11:31:58Z</dcterms:modified>
</cp:coreProperties>
</file>