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43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486975" y="0"/>
            <a:ext cx="4628400" cy="4628400"/>
          </a:xfrm>
          <a:prstGeom prst="rect">
            <a:avLst/>
          </a:prstGeom>
          <a:solidFill>
            <a:srgbClr val="FAFF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3959989" y="2885699"/>
            <a:ext cx="548700" cy="53100"/>
          </a:xfrm>
          <a:prstGeom prst="rect">
            <a:avLst/>
          </a:prstGeom>
          <a:solidFill>
            <a:srgbClr val="BA12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ctrTitle"/>
          </p:nvPr>
        </p:nvSpPr>
        <p:spPr>
          <a:xfrm>
            <a:off x="3829725" y="532298"/>
            <a:ext cx="3942900" cy="1982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000">
                <a:solidFill>
                  <a:srgbClr val="3034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000">
                <a:solidFill>
                  <a:srgbClr val="3034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000">
                <a:solidFill>
                  <a:srgbClr val="3034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000">
                <a:solidFill>
                  <a:srgbClr val="3034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000">
                <a:solidFill>
                  <a:srgbClr val="3034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000">
                <a:solidFill>
                  <a:srgbClr val="3034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000">
                <a:solidFill>
                  <a:srgbClr val="3034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000">
                <a:solidFill>
                  <a:srgbClr val="3034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000">
                <a:solidFill>
                  <a:srgbClr val="30343F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829725" y="3309499"/>
            <a:ext cx="3942900" cy="786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sz="2100">
                <a:solidFill>
                  <a:srgbClr val="3034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sz="2100">
                <a:solidFill>
                  <a:srgbClr val="3034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sz="2100">
                <a:solidFill>
                  <a:srgbClr val="3034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sz="2100">
                <a:solidFill>
                  <a:srgbClr val="3034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sz="2100">
                <a:solidFill>
                  <a:srgbClr val="3034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sz="2100">
                <a:solidFill>
                  <a:srgbClr val="3034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sz="2100">
                <a:solidFill>
                  <a:srgbClr val="3034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sz="2100">
                <a:solidFill>
                  <a:srgbClr val="3034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sz="2100">
                <a:solidFill>
                  <a:srgbClr val="30343F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7425" y="924900"/>
            <a:ext cx="4779300" cy="3142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7425" y="924900"/>
            <a:ext cx="4779300" cy="3142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011825" y="317325"/>
            <a:ext cx="4820100" cy="4345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ctrTitle"/>
          </p:nvPr>
        </p:nvSpPr>
        <p:spPr>
          <a:xfrm>
            <a:off x="3562350" y="1163525"/>
            <a:ext cx="4781699" cy="2507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308425" y="308000"/>
            <a:ext cx="4527600" cy="451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3829725" y="532298"/>
            <a:ext cx="3942900" cy="198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Николай Петрович Брусенцов 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3829725" y="3309499"/>
            <a:ext cx="3942900" cy="78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создатель первого в мире троичного компьютера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8402" l="0" r="0" t="8402"/>
          <a:stretch/>
        </p:blipFill>
        <p:spPr>
          <a:xfrm>
            <a:off x="5691900" y="1030221"/>
            <a:ext cx="3137945" cy="30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" type="body"/>
          </p:nvPr>
        </p:nvSpPr>
        <p:spPr>
          <a:xfrm>
            <a:off x="317425" y="924900"/>
            <a:ext cx="4779300" cy="31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Никола́й Петро́вич Брусенцо́в</a:t>
            </a:r>
            <a:r>
              <a:rPr lang="en"/>
              <a:t> </a:t>
            </a:r>
            <a:br>
              <a:rPr lang="en"/>
            </a:br>
            <a:r>
              <a:rPr lang="en"/>
              <a:t>(7 февраля 1925 — 4 декабря 2014) — главный конструктор троичной ЭВМ «Сетунь».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Всю жизнь работал заведующим научно-исследовательской лабораторией троичной информатики на факультете вычислительной математики и кибернетики МГУ и вёл исследования в области троичной логики.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16046" r="16046" t="0"/>
          <a:stretch/>
        </p:blipFill>
        <p:spPr>
          <a:xfrm>
            <a:off x="5691899" y="1030221"/>
            <a:ext cx="3137945" cy="30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idx="1" type="body"/>
          </p:nvPr>
        </p:nvSpPr>
        <p:spPr>
          <a:xfrm>
            <a:off x="317425" y="924900"/>
            <a:ext cx="4779300" cy="31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«Се́тунь»</a:t>
            </a:r>
            <a:r>
              <a:rPr lang="en"/>
              <a:t> — малая ЭВМ на основе троичной логики, разработанная в вычислительном центре Московского государственного университета в 1959 году.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На основе двоичной ферритодиодной ячейки Гутенмахера, которая представляет собой электромагнитное бесконтактное реле на магнитных усилителях трансформаторного типа, Н. П. Брусенцов разработал троичную ферритодиодную ячейку.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16532" r="16532" t="0"/>
          <a:stretch/>
        </p:blipFill>
        <p:spPr>
          <a:xfrm>
            <a:off x="4308425" y="308000"/>
            <a:ext cx="4527600" cy="45116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0" name="Shape 100"/>
          <p:cNvSpPr txBox="1"/>
          <p:nvPr/>
        </p:nvSpPr>
        <p:spPr>
          <a:xfrm>
            <a:off x="0" y="0"/>
            <a:ext cx="4264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100">
                <a:solidFill>
                  <a:schemeClr val="dk1"/>
                </a:solidFill>
              </a:rPr>
              <a:t>Тактовая частота процессора — 200 кГц.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100">
                <a:solidFill>
                  <a:schemeClr val="dk1"/>
                </a:solidFill>
              </a:rPr>
              <a:t>АЛУ последовательное.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100">
                <a:solidFill>
                  <a:schemeClr val="dk1"/>
                </a:solidFill>
              </a:rPr>
              <a:t>Обрабатываемые числа: с фиксированной запятой; диапазоны представимых значений 3</a:t>
            </a:r>
            <a:r>
              <a:rPr baseline="30000" lang="en" sz="1100">
                <a:solidFill>
                  <a:schemeClr val="dk1"/>
                </a:solidFill>
              </a:rPr>
              <a:t>−16</a:t>
            </a:r>
            <a:r>
              <a:rPr lang="en" sz="1100">
                <a:solidFill>
                  <a:schemeClr val="dk1"/>
                </a:solidFill>
              </a:rPr>
              <a:t>&lt;=|x|&lt;1/2 3² и 3</a:t>
            </a:r>
            <a:r>
              <a:rPr baseline="30000" lang="en" sz="1100">
                <a:solidFill>
                  <a:schemeClr val="dk1"/>
                </a:solidFill>
              </a:rPr>
              <a:t>−7</a:t>
            </a:r>
            <a:r>
              <a:rPr lang="en" sz="1100">
                <a:solidFill>
                  <a:schemeClr val="dk1"/>
                </a:solidFill>
              </a:rPr>
              <a:t>&lt;=|x|&lt;1/2 3².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100">
                <a:solidFill>
                  <a:schemeClr val="dk1"/>
                </a:solidFill>
              </a:rPr>
              <a:t>Производительность — 4500 оп/сек.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100">
                <a:solidFill>
                  <a:schemeClr val="dk1"/>
                </a:solidFill>
              </a:rPr>
              <a:t>ОЗУ на ферритовых сердечниках — 162 девятиразрядных ячейки, время обращения 45 мкс.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100">
                <a:solidFill>
                  <a:schemeClr val="dk1"/>
                </a:solidFill>
              </a:rPr>
              <a:t>ЗУ — магнитный барабан ёмкостью 3888 девятиразрядных ячеек, скорость вращения 6000 об/мин, время обращения 7,5 мс для обработки зоны (группы из 54 девятиразрядных ячеек).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100">
                <a:solidFill>
                  <a:schemeClr val="dk1"/>
                </a:solidFill>
              </a:rPr>
              <a:t>Потребляемая мощность — 2,5 кВт.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100">
                <a:solidFill>
                  <a:schemeClr val="dk1"/>
                </a:solidFill>
              </a:rPr>
              <a:t>Устройство ввода: электромеханическое, 7 знаков в сек; фотоэлектрическое, 800 знаков в секунду, перфорированная бумажная пятипозиционная лента.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100">
                <a:solidFill>
                  <a:schemeClr val="dk1"/>
                </a:solidFill>
              </a:rPr>
              <a:t>Устройство вывода: телетайп, 7 знаков в секунду (одновременно производит печать и перфорацию).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100">
                <a:solidFill>
                  <a:schemeClr val="dk1"/>
                </a:solidFill>
              </a:rPr>
              <a:t>Количество электронных ламп: 20.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27214" r="27214" t="0"/>
          <a:stretch/>
        </p:blipFill>
        <p:spPr>
          <a:xfrm>
            <a:off x="0" y="1"/>
            <a:ext cx="3512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idx="1" type="body"/>
          </p:nvPr>
        </p:nvSpPr>
        <p:spPr>
          <a:xfrm>
            <a:off x="4011825" y="317325"/>
            <a:ext cx="4820100" cy="434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Ферритодиодную ячейка работала в двухбитном троичном коде, т.е. один трит записывался в два двоичных разряда, четвёртое состояние двух двоичных разрядов не использовалось. Состояние каждого разряда на пульте управления отображалось двумя лампочками, четвёртая комбинация (1,1) не использовалась.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Двухбитные двоичнокодированые троичные цифры (2-Bit BinaryCodedTernary, 2B BCT representation, «двухпроводное») с использованием всех 4-х кодов из 4-х возможных (два из 4-х кодов кодируют одну и туже троичную цифру из 3-х).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25760" l="0" r="41458" t="0"/>
          <a:stretch/>
        </p:blipFill>
        <p:spPr>
          <a:xfrm>
            <a:off x="0" y="965562"/>
            <a:ext cx="3052724" cy="29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ctrTitle"/>
          </p:nvPr>
        </p:nvSpPr>
        <p:spPr>
          <a:xfrm>
            <a:off x="3507875" y="1358975"/>
            <a:ext cx="5300700" cy="21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Трайт — минимальная непосредственно адресуемая единица главной памяти «Сетуни-70» Брусенцова. Трайт равен 6 тритам (почти 9,51 бита). В «Сетуни-70» интерпретируется как знаковое целое число в диапазоне от −364 до 364.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