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60" r:id="rId4"/>
    <p:sldId id="258" r:id="rId5"/>
    <p:sldId id="259" r:id="rId6"/>
    <p:sldId id="261" r:id="rId7"/>
    <p:sldId id="262" r:id="rId8"/>
    <p:sldId id="269" r:id="rId9"/>
    <p:sldId id="267" r:id="rId10"/>
    <p:sldId id="263" r:id="rId11"/>
    <p:sldId id="266" r:id="rId12"/>
    <p:sldId id="270" r:id="rId13"/>
    <p:sldId id="26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2" d="100"/>
          <a:sy n="72" d="100"/>
        </p:scale>
        <p:origin x="660" y="90"/>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C8D51-1B9F-4FD2-9591-6307E406C81D}" type="datetimeFigureOut">
              <a:rPr lang="en-US" smtClean="0"/>
              <a:t>9/4/2017</a:t>
            </a:fld>
            <a:endParaRPr lang="en-US"/>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32C06-2B08-44C5-8E87-A8AF9F414044}" type="slidenum">
              <a:rPr lang="en-US" smtClean="0"/>
              <a:t>‹#›</a:t>
            </a:fld>
            <a:endParaRPr lang="en-US"/>
          </a:p>
        </p:txBody>
      </p:sp>
    </p:spTree>
    <p:extLst>
      <p:ext uri="{BB962C8B-B14F-4D97-AF65-F5344CB8AC3E}">
        <p14:creationId xmlns:p14="http://schemas.microsoft.com/office/powerpoint/2010/main" val="3452079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Posterior_probability"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en.wikipedia.org/wiki/Likelihood_function" TargetMode="External"/><Relationship Id="rId4" Type="http://schemas.openxmlformats.org/officeDocument/2006/relationships/hyperlink" Target="https://en.wikipedia.org/wiki/Prior_probability_distributio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tat.columbia.edu/~gelman/ar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en.wikipedia.org/wiki/Cross-validation_%28statistics%29" TargetMode="External"/><Relationship Id="rId4" Type="http://schemas.openxmlformats.org/officeDocument/2006/relationships/hyperlink" Target="http://www.stat.columbia.edu/~gelman/book/"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Theano/Thean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indent="0">
              <a:buNone/>
            </a:pPr>
            <a:r>
              <a:rPr lang="sv-SE" dirty="0" err="1"/>
              <a:t>Good</a:t>
            </a:r>
            <a:r>
              <a:rPr lang="sv-SE" dirty="0"/>
              <a:t> </a:t>
            </a:r>
            <a:r>
              <a:rPr lang="sv-SE" dirty="0" err="1"/>
              <a:t>morning</a:t>
            </a:r>
            <a:r>
              <a:rPr lang="sv-SE" dirty="0"/>
              <a:t> </a:t>
            </a:r>
            <a:r>
              <a:rPr lang="sv-SE" dirty="0" err="1"/>
              <a:t>everyone</a:t>
            </a:r>
            <a:r>
              <a:rPr lang="sv-SE" dirty="0"/>
              <a:t>. My </a:t>
            </a:r>
            <a:r>
              <a:rPr lang="sv-SE" dirty="0" err="1"/>
              <a:t>name</a:t>
            </a:r>
            <a:r>
              <a:rPr lang="sv-SE" dirty="0"/>
              <a:t> is Nuo, I </a:t>
            </a:r>
            <a:r>
              <a:rPr lang="sv-SE" dirty="0" err="1"/>
              <a:t>work</a:t>
            </a:r>
            <a:r>
              <a:rPr lang="sv-SE" dirty="0"/>
              <a:t> </a:t>
            </a:r>
            <a:r>
              <a:rPr lang="sv-SE" dirty="0" err="1"/>
              <a:t>with</a:t>
            </a:r>
            <a:r>
              <a:rPr lang="sv-SE" dirty="0"/>
              <a:t> </a:t>
            </a:r>
            <a:r>
              <a:rPr lang="sv-SE" dirty="0" err="1"/>
              <a:t>credit</a:t>
            </a:r>
            <a:r>
              <a:rPr lang="sv-SE" dirty="0"/>
              <a:t> risk in a bank </a:t>
            </a:r>
            <a:r>
              <a:rPr lang="sv-SE" dirty="0" err="1"/>
              <a:t>here</a:t>
            </a:r>
            <a:r>
              <a:rPr lang="sv-SE" dirty="0"/>
              <a:t> in Stockholm. </a:t>
            </a:r>
            <a:r>
              <a:rPr lang="sv-SE" dirty="0" err="1"/>
              <a:t>Today</a:t>
            </a:r>
            <a:r>
              <a:rPr lang="sv-SE" dirty="0"/>
              <a:t> </a:t>
            </a:r>
            <a:r>
              <a:rPr lang="sv-SE" dirty="0" err="1"/>
              <a:t>I’ll</a:t>
            </a:r>
            <a:r>
              <a:rPr lang="sv-SE" dirty="0"/>
              <a:t> talk </a:t>
            </a:r>
            <a:r>
              <a:rPr lang="sv-SE" dirty="0" err="1"/>
              <a:t>about</a:t>
            </a:r>
            <a:r>
              <a:rPr lang="sv-SE" dirty="0"/>
              <a:t> </a:t>
            </a:r>
            <a:r>
              <a:rPr lang="sv-SE" dirty="0" err="1"/>
              <a:t>how</a:t>
            </a:r>
            <a:r>
              <a:rPr lang="sv-SE" dirty="0"/>
              <a:t> Bayes </a:t>
            </a:r>
            <a:r>
              <a:rPr lang="sv-SE" dirty="0" err="1"/>
              <a:t>models</a:t>
            </a:r>
            <a:r>
              <a:rPr lang="sv-SE" dirty="0"/>
              <a:t> </a:t>
            </a:r>
            <a:r>
              <a:rPr lang="sv-SE" dirty="0" err="1"/>
              <a:t>are</a:t>
            </a:r>
            <a:r>
              <a:rPr lang="sv-SE" dirty="0"/>
              <a:t> </a:t>
            </a:r>
            <a:r>
              <a:rPr lang="sv-SE" dirty="0" err="1"/>
              <a:t>implemented</a:t>
            </a:r>
            <a:r>
              <a:rPr lang="sv-SE" dirty="0"/>
              <a:t> in </a:t>
            </a:r>
            <a:r>
              <a:rPr lang="sv-SE" dirty="0" err="1"/>
              <a:t>Python</a:t>
            </a:r>
            <a:r>
              <a:rPr lang="sv-SE" dirty="0"/>
              <a:t>, PyMC3 and </a:t>
            </a:r>
            <a:r>
              <a:rPr lang="sv-SE" dirty="0" err="1"/>
              <a:t>PyStan</a:t>
            </a:r>
            <a:r>
              <a:rPr lang="sv-SE" dirty="0"/>
              <a:t> and </a:t>
            </a:r>
            <a:r>
              <a:rPr lang="sv-SE" dirty="0" err="1"/>
              <a:t>compare</a:t>
            </a:r>
            <a:r>
              <a:rPr lang="sv-SE" dirty="0"/>
              <a:t> </a:t>
            </a:r>
            <a:r>
              <a:rPr lang="sv-SE" dirty="0" err="1"/>
              <a:t>those</a:t>
            </a:r>
            <a:r>
              <a:rPr lang="sv-SE" dirty="0"/>
              <a:t> 2 Bayes </a:t>
            </a:r>
            <a:r>
              <a:rPr lang="sv-SE" dirty="0" err="1"/>
              <a:t>packages</a:t>
            </a:r>
            <a:r>
              <a:rPr lang="sv-SE" dirty="0"/>
              <a:t>.</a:t>
            </a:r>
          </a:p>
          <a:p>
            <a:pPr marL="0" indent="0">
              <a:buNone/>
            </a:pPr>
            <a:br>
              <a:rPr lang="sv-SE" dirty="0"/>
            </a:br>
            <a:r>
              <a:rPr lang="en-US" sz="1200" kern="1200" dirty="0">
                <a:solidFill>
                  <a:schemeClr val="tx1"/>
                </a:solidFill>
                <a:effectLst/>
                <a:latin typeface="+mn-lt"/>
                <a:ea typeface="+mn-ea"/>
                <a:cs typeface="+mn-cs"/>
              </a:rPr>
              <a:t>In recent years, Bayesian modeling has improved dramatically with the application of Hamiltonian Monte Carlo and specifically the No U-turn sampler (NUTS). </a:t>
            </a:r>
          </a:p>
          <a:p>
            <a:pPr marL="0" indent="0">
              <a:buNone/>
            </a:pPr>
            <a:r>
              <a:rPr lang="en-US" sz="1200" kern="1200" dirty="0">
                <a:solidFill>
                  <a:schemeClr val="tx1"/>
                </a:solidFill>
                <a:effectLst/>
                <a:latin typeface="+mn-lt"/>
                <a:ea typeface="+mn-ea"/>
                <a:cs typeface="+mn-cs"/>
              </a:rPr>
              <a:t>Now is a great time to use Bayesian models, because we finally have algorithms powerful enough to leverage these complicated models.</a:t>
            </a:r>
          </a:p>
          <a:p>
            <a:pPr marL="0" indent="0">
              <a:buNone/>
            </a:pPr>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This</a:t>
            </a:r>
            <a:r>
              <a:rPr lang="sv-SE" dirty="0"/>
              <a:t> talk is </a:t>
            </a:r>
            <a:r>
              <a:rPr lang="sv-SE" dirty="0" err="1"/>
              <a:t>aiming</a:t>
            </a:r>
            <a:r>
              <a:rPr lang="sv-SE" dirty="0"/>
              <a:t> to in</a:t>
            </a:r>
            <a:r>
              <a:rPr lang="en-US" sz="1200" kern="1200" dirty="0">
                <a:solidFill>
                  <a:schemeClr val="tx1"/>
                </a:solidFill>
                <a:effectLst/>
                <a:latin typeface="+mn-lt"/>
                <a:ea typeface="+mn-ea"/>
                <a:cs typeface="+mn-cs"/>
              </a:rPr>
              <a:t>spire data scientists who want to add another tool to their toolbox, to those who have data and want to extract knowledge using Bayesian techniques.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s you might know, there are 2 excellent packages in Python when it comes to </a:t>
            </a:r>
            <a:r>
              <a:rPr lang="en-US" sz="1200" kern="1200" dirty="0" err="1">
                <a:solidFill>
                  <a:schemeClr val="tx1"/>
                </a:solidFill>
                <a:effectLst/>
                <a:latin typeface="+mn-lt"/>
                <a:ea typeface="+mn-ea"/>
                <a:cs typeface="+mn-cs"/>
              </a:rPr>
              <a:t>Baysian</a:t>
            </a:r>
            <a:r>
              <a:rPr lang="en-US" sz="1200" kern="1200" dirty="0">
                <a:solidFill>
                  <a:schemeClr val="tx1"/>
                </a:solidFill>
                <a:effectLst/>
                <a:latin typeface="+mn-lt"/>
                <a:ea typeface="+mn-ea"/>
                <a:cs typeface="+mn-cs"/>
              </a:rPr>
              <a:t> Inference, PyMC3 and </a:t>
            </a:r>
            <a:r>
              <a:rPr lang="en-US" sz="1200" kern="1200" dirty="0" err="1">
                <a:solidFill>
                  <a:schemeClr val="tx1"/>
                </a:solidFill>
                <a:effectLst/>
                <a:latin typeface="+mn-lt"/>
                <a:ea typeface="+mn-ea"/>
                <a:cs typeface="+mn-cs"/>
              </a:rPr>
              <a:t>PyStan</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When</a:t>
            </a:r>
            <a:r>
              <a:rPr lang="sv-SE" dirty="0"/>
              <a:t> </a:t>
            </a:r>
            <a:r>
              <a:rPr lang="sv-SE" dirty="0" err="1"/>
              <a:t>there</a:t>
            </a:r>
            <a:r>
              <a:rPr lang="sv-SE" dirty="0"/>
              <a:t> is </a:t>
            </a:r>
            <a:r>
              <a:rPr lang="sv-SE" dirty="0" err="1"/>
              <a:t>only</a:t>
            </a:r>
            <a:r>
              <a:rPr lang="sv-SE" dirty="0"/>
              <a:t> </a:t>
            </a:r>
            <a:r>
              <a:rPr lang="sv-SE" dirty="0" err="1"/>
              <a:t>one</a:t>
            </a:r>
            <a:r>
              <a:rPr lang="sv-SE" dirty="0"/>
              <a:t> </a:t>
            </a:r>
            <a:r>
              <a:rPr lang="sv-SE" dirty="0" err="1"/>
              <a:t>package</a:t>
            </a:r>
            <a:r>
              <a:rPr lang="sv-SE" dirty="0"/>
              <a:t>, </a:t>
            </a:r>
            <a:r>
              <a:rPr lang="sv-SE" dirty="0" err="1"/>
              <a:t>you</a:t>
            </a:r>
            <a:r>
              <a:rPr lang="sv-SE" dirty="0"/>
              <a:t> </a:t>
            </a:r>
            <a:r>
              <a:rPr lang="sv-SE" dirty="0" err="1"/>
              <a:t>don’t</a:t>
            </a:r>
            <a:r>
              <a:rPr lang="sv-SE" dirty="0"/>
              <a:t> </a:t>
            </a:r>
            <a:r>
              <a:rPr lang="sv-SE" dirty="0" err="1"/>
              <a:t>have</a:t>
            </a:r>
            <a:r>
              <a:rPr lang="sv-SE" dirty="0"/>
              <a:t> </a:t>
            </a:r>
            <a:r>
              <a:rPr lang="sv-SE" dirty="0" err="1"/>
              <a:t>many</a:t>
            </a:r>
            <a:r>
              <a:rPr lang="sv-SE" dirty="0"/>
              <a:t> </a:t>
            </a:r>
            <a:r>
              <a:rPr lang="sv-SE" dirty="0" err="1"/>
              <a:t>choices</a:t>
            </a:r>
            <a:r>
              <a:rPr lang="sv-SE" dirty="0"/>
              <a:t>. </a:t>
            </a:r>
            <a:r>
              <a:rPr lang="sv-SE" dirty="0" err="1"/>
              <a:t>But</a:t>
            </a:r>
            <a:r>
              <a:rPr lang="sv-SE" dirty="0"/>
              <a:t> </a:t>
            </a:r>
            <a:r>
              <a:rPr lang="sv-SE" dirty="0" err="1"/>
              <a:t>now</a:t>
            </a:r>
            <a:r>
              <a:rPr lang="sv-SE" dirty="0"/>
              <a:t> </a:t>
            </a:r>
            <a:r>
              <a:rPr lang="sv-SE" dirty="0" err="1"/>
              <a:t>we</a:t>
            </a:r>
            <a:r>
              <a:rPr lang="sv-SE" dirty="0"/>
              <a:t> </a:t>
            </a:r>
            <a:r>
              <a:rPr lang="sv-SE" dirty="0" err="1"/>
              <a:t>have</a:t>
            </a:r>
            <a:r>
              <a:rPr lang="sv-SE" dirty="0"/>
              <a:t> 2, </a:t>
            </a:r>
            <a:r>
              <a:rPr lang="sv-SE" dirty="0" err="1"/>
              <a:t>which</a:t>
            </a:r>
            <a:r>
              <a:rPr lang="sv-SE" dirty="0"/>
              <a:t> </a:t>
            </a:r>
            <a:r>
              <a:rPr lang="sv-SE" dirty="0" err="1"/>
              <a:t>one</a:t>
            </a:r>
            <a:r>
              <a:rPr lang="sv-SE" dirty="0"/>
              <a:t> </a:t>
            </a:r>
            <a:r>
              <a:rPr lang="sv-SE" dirty="0" err="1"/>
              <a:t>should</a:t>
            </a:r>
            <a:r>
              <a:rPr lang="sv-SE" dirty="0"/>
              <a:t> I </a:t>
            </a:r>
            <a:r>
              <a:rPr lang="sv-SE" dirty="0" err="1"/>
              <a:t>choose</a:t>
            </a:r>
            <a:r>
              <a:rPr lang="sv-SE" dirty="0"/>
              <a:t>? </a:t>
            </a:r>
            <a:r>
              <a:rPr lang="sv-SE" dirty="0" err="1"/>
              <a:t>It’s</a:t>
            </a:r>
            <a:r>
              <a:rPr lang="sv-SE" dirty="0"/>
              <a:t> like </a:t>
            </a:r>
            <a:r>
              <a:rPr lang="sv-SE" dirty="0" err="1"/>
              <a:t>buying</a:t>
            </a:r>
            <a:r>
              <a:rPr lang="sv-SE" dirty="0"/>
              <a:t> </a:t>
            </a:r>
            <a:r>
              <a:rPr lang="sv-SE" dirty="0" err="1"/>
              <a:t>shoes</a:t>
            </a:r>
            <a:r>
              <a:rPr lang="sv-SE" dirty="0"/>
              <a:t>, or </a:t>
            </a:r>
            <a:r>
              <a:rPr lang="sv-SE" dirty="0" err="1"/>
              <a:t>worse</a:t>
            </a:r>
            <a:r>
              <a:rPr lang="sv-SE" dirty="0"/>
              <a:t> </a:t>
            </a:r>
            <a:r>
              <a:rPr lang="sv-SE" dirty="0" err="1"/>
              <a:t>than</a:t>
            </a:r>
            <a:r>
              <a:rPr lang="sv-SE" dirty="0"/>
              <a:t> </a:t>
            </a:r>
            <a:r>
              <a:rPr lang="sv-SE" dirty="0" err="1"/>
              <a:t>buying</a:t>
            </a:r>
            <a:r>
              <a:rPr lang="sv-SE" dirty="0"/>
              <a:t> </a:t>
            </a:r>
            <a:r>
              <a:rPr lang="sv-SE" dirty="0" err="1"/>
              <a:t>shoes</a:t>
            </a:r>
            <a:r>
              <a:rPr lang="sv-SE" dirty="0"/>
              <a:t>. </a:t>
            </a:r>
            <a:r>
              <a:rPr lang="sv-SE" dirty="0" err="1"/>
              <a:t>Shoes</a:t>
            </a:r>
            <a:r>
              <a:rPr lang="sv-SE" dirty="0"/>
              <a:t> </a:t>
            </a:r>
            <a:r>
              <a:rPr lang="sv-SE" dirty="0" err="1"/>
              <a:t>you</a:t>
            </a:r>
            <a:r>
              <a:rPr lang="sv-SE" dirty="0"/>
              <a:t> </a:t>
            </a:r>
            <a:r>
              <a:rPr lang="sv-SE" dirty="0" err="1"/>
              <a:t>can</a:t>
            </a:r>
            <a:r>
              <a:rPr lang="sv-SE" dirty="0"/>
              <a:t> </a:t>
            </a:r>
            <a:r>
              <a:rPr lang="sv-SE" dirty="0" err="1"/>
              <a:t>buy</a:t>
            </a:r>
            <a:r>
              <a:rPr lang="sv-SE" dirty="0"/>
              <a:t> </a:t>
            </a:r>
            <a:r>
              <a:rPr lang="sv-SE" dirty="0" err="1"/>
              <a:t>both</a:t>
            </a:r>
            <a:r>
              <a:rPr lang="sv-SE" dirty="0"/>
              <a:t>, </a:t>
            </a:r>
            <a:r>
              <a:rPr lang="sv-SE" dirty="0" err="1"/>
              <a:t>but</a:t>
            </a:r>
            <a:r>
              <a:rPr lang="sv-SE" dirty="0"/>
              <a:t> for </a:t>
            </a:r>
            <a:r>
              <a:rPr lang="sv-SE" dirty="0" err="1"/>
              <a:t>implement</a:t>
            </a:r>
            <a:r>
              <a:rPr lang="sv-SE" dirty="0"/>
              <a:t> the </a:t>
            </a:r>
            <a:r>
              <a:rPr lang="sv-SE" dirty="0" err="1"/>
              <a:t>model</a:t>
            </a:r>
            <a:r>
              <a:rPr lang="sv-SE" dirty="0"/>
              <a:t>, </a:t>
            </a:r>
            <a:r>
              <a:rPr lang="sv-SE" dirty="0" err="1"/>
              <a:t>you</a:t>
            </a:r>
            <a:r>
              <a:rPr lang="sv-SE" dirty="0"/>
              <a:t> </a:t>
            </a:r>
            <a:r>
              <a:rPr lang="sv-SE" dirty="0" err="1"/>
              <a:t>don’t</a:t>
            </a:r>
            <a:r>
              <a:rPr lang="sv-SE" dirty="0"/>
              <a:t> </a:t>
            </a:r>
            <a:r>
              <a:rPr lang="sv-SE" dirty="0" err="1"/>
              <a:t>really</a:t>
            </a:r>
            <a:r>
              <a:rPr lang="sv-SE" dirty="0"/>
              <a:t> </a:t>
            </a:r>
            <a:r>
              <a:rPr lang="sv-SE" dirty="0" err="1"/>
              <a:t>need</a:t>
            </a:r>
            <a:r>
              <a:rPr lang="sv-SE" dirty="0"/>
              <a:t> to do on </a:t>
            </a:r>
            <a:r>
              <a:rPr lang="sv-SE" dirty="0" err="1"/>
              <a:t>both</a:t>
            </a:r>
            <a:r>
              <a:rPr lang="sv-SE" dirty="0"/>
              <a:t> </a:t>
            </a:r>
            <a:r>
              <a:rPr lang="sv-SE" dirty="0" err="1"/>
              <a:t>packages</a:t>
            </a:r>
            <a:r>
              <a:rPr lang="sv-S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I </a:t>
            </a:r>
            <a:r>
              <a:rPr lang="sv-SE" dirty="0" err="1"/>
              <a:t>hope</a:t>
            </a:r>
            <a:r>
              <a:rPr lang="sv-SE" dirty="0"/>
              <a:t> </a:t>
            </a:r>
            <a:r>
              <a:rPr lang="sv-SE" dirty="0" err="1"/>
              <a:t>after</a:t>
            </a:r>
            <a:r>
              <a:rPr lang="sv-SE" dirty="0"/>
              <a:t> </a:t>
            </a:r>
            <a:r>
              <a:rPr lang="sv-SE" dirty="0" err="1"/>
              <a:t>this</a:t>
            </a:r>
            <a:r>
              <a:rPr lang="sv-SE" dirty="0"/>
              <a:t> talk, </a:t>
            </a:r>
            <a:r>
              <a:rPr lang="en-US" sz="1200" kern="1200" dirty="0">
                <a:solidFill>
                  <a:schemeClr val="tx1"/>
                </a:solidFill>
                <a:effectLst/>
                <a:latin typeface="+mn-lt"/>
                <a:ea typeface="+mn-ea"/>
                <a:cs typeface="+mn-cs"/>
              </a:rPr>
              <a:t>you will have ideas about where to implement your Bayesian models. </a:t>
            </a:r>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a:p>
            <a:pPr marL="0" indent="0">
              <a:buNone/>
            </a:pPr>
            <a:r>
              <a:rPr lang="sv-SE" dirty="0"/>
              <a:t>Before </a:t>
            </a:r>
            <a:r>
              <a:rPr lang="sv-SE" dirty="0" err="1"/>
              <a:t>we</a:t>
            </a:r>
            <a:r>
              <a:rPr lang="sv-SE" dirty="0"/>
              <a:t> go to the </a:t>
            </a:r>
            <a:r>
              <a:rPr lang="sv-SE" dirty="0" err="1"/>
              <a:t>next</a:t>
            </a:r>
            <a:r>
              <a:rPr lang="sv-SE" dirty="0"/>
              <a:t> </a:t>
            </a:r>
            <a:r>
              <a:rPr lang="sv-SE" dirty="0" err="1"/>
              <a:t>slide</a:t>
            </a:r>
            <a:r>
              <a:rPr lang="sv-SE" dirty="0"/>
              <a:t>, I </a:t>
            </a:r>
            <a:r>
              <a:rPr lang="sv-SE" dirty="0" err="1"/>
              <a:t>would</a:t>
            </a:r>
            <a:r>
              <a:rPr lang="sv-SE" dirty="0"/>
              <a:t> like to </a:t>
            </a:r>
            <a:r>
              <a:rPr lang="sv-SE" dirty="0" err="1"/>
              <a:t>say</a:t>
            </a:r>
            <a:r>
              <a:rPr lang="sv-SE" dirty="0"/>
              <a:t> </a:t>
            </a:r>
            <a:r>
              <a:rPr lang="sv-SE" dirty="0" err="1"/>
              <a:t>many</a:t>
            </a:r>
            <a:r>
              <a:rPr lang="sv-SE" dirty="0"/>
              <a:t> </a:t>
            </a:r>
            <a:r>
              <a:rPr lang="sv-SE" dirty="0" err="1"/>
              <a:t>thanks</a:t>
            </a:r>
            <a:r>
              <a:rPr lang="sv-SE" dirty="0"/>
              <a:t> to Daniel. I </a:t>
            </a:r>
            <a:r>
              <a:rPr lang="sv-SE" dirty="0" err="1"/>
              <a:t>really</a:t>
            </a:r>
            <a:r>
              <a:rPr lang="sv-SE" dirty="0"/>
              <a:t> </a:t>
            </a:r>
            <a:r>
              <a:rPr lang="sv-SE" dirty="0" err="1"/>
              <a:t>appriciate</a:t>
            </a:r>
            <a:r>
              <a:rPr lang="sv-SE" dirty="0"/>
              <a:t> all the support from </a:t>
            </a:r>
            <a:r>
              <a:rPr lang="sv-SE" dirty="0" err="1"/>
              <a:t>him</a:t>
            </a:r>
            <a:r>
              <a:rPr lang="sv-SE" dirty="0"/>
              <a:t>. By the </a:t>
            </a:r>
            <a:r>
              <a:rPr lang="sv-SE" dirty="0" err="1"/>
              <a:t>way</a:t>
            </a:r>
            <a:r>
              <a:rPr lang="sv-SE" dirty="0"/>
              <a:t>, </a:t>
            </a:r>
            <a:r>
              <a:rPr lang="sv-SE" dirty="0" err="1"/>
              <a:t>he</a:t>
            </a:r>
            <a:r>
              <a:rPr lang="sv-SE" dirty="0"/>
              <a:t> is my husband.</a:t>
            </a:r>
            <a:endParaRPr lang="en-US" dirty="0"/>
          </a:p>
        </p:txBody>
      </p:sp>
      <p:sp>
        <p:nvSpPr>
          <p:cNvPr id="4" name="Platshållare för bildnummer 3"/>
          <p:cNvSpPr>
            <a:spLocks noGrp="1"/>
          </p:cNvSpPr>
          <p:nvPr>
            <p:ph type="sldNum" sz="quarter" idx="10"/>
          </p:nvPr>
        </p:nvSpPr>
        <p:spPr/>
        <p:txBody>
          <a:bodyPr/>
          <a:lstStyle/>
          <a:p>
            <a:fld id="{FC332C06-2B08-44C5-8E87-A8AF9F414044}" type="slidenum">
              <a:rPr lang="en-US" smtClean="0"/>
              <a:t>2</a:t>
            </a:fld>
            <a:endParaRPr lang="en-US"/>
          </a:p>
        </p:txBody>
      </p:sp>
    </p:spTree>
    <p:extLst>
      <p:ext uri="{BB962C8B-B14F-4D97-AF65-F5344CB8AC3E}">
        <p14:creationId xmlns:p14="http://schemas.microsoft.com/office/powerpoint/2010/main" val="160361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32C06-2B08-44C5-8E87-A8AF9F414044}" type="slidenum">
              <a:rPr lang="en-US" smtClean="0"/>
              <a:t>11</a:t>
            </a:fld>
            <a:endParaRPr lang="en-US"/>
          </a:p>
        </p:txBody>
      </p:sp>
    </p:spTree>
    <p:extLst>
      <p:ext uri="{BB962C8B-B14F-4D97-AF65-F5344CB8AC3E}">
        <p14:creationId xmlns:p14="http://schemas.microsoft.com/office/powerpoint/2010/main" val="41431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This</a:t>
            </a:r>
            <a:r>
              <a:rPr lang="sv-SE" dirty="0"/>
              <a:t> PPT </a:t>
            </a:r>
            <a:r>
              <a:rPr lang="sv-SE" dirty="0" err="1"/>
              <a:t>will</a:t>
            </a:r>
            <a:r>
              <a:rPr lang="sv-SE" dirty="0"/>
              <a:t> not be </a:t>
            </a:r>
            <a:r>
              <a:rPr lang="sv-SE" dirty="0" err="1"/>
              <a:t>presented</a:t>
            </a:r>
            <a:r>
              <a:rPr lang="sv-SE" dirty="0"/>
              <a:t> </a:t>
            </a:r>
            <a:r>
              <a:rPr lang="sv-SE" dirty="0" err="1"/>
              <a:t>if</a:t>
            </a:r>
            <a:r>
              <a:rPr lang="sv-SE" dirty="0"/>
              <a:t> I </a:t>
            </a:r>
            <a:r>
              <a:rPr lang="sv-SE" dirty="0" err="1"/>
              <a:t>don’t</a:t>
            </a:r>
            <a:r>
              <a:rPr lang="sv-SE" dirty="0"/>
              <a:t> </a:t>
            </a:r>
            <a:r>
              <a:rPr lang="sv-SE" dirty="0" err="1"/>
              <a:t>have</a:t>
            </a:r>
            <a:r>
              <a:rPr lang="sv-SE" dirty="0"/>
              <a:t> to. </a:t>
            </a:r>
            <a:r>
              <a:rPr lang="sv-SE" dirty="0" err="1"/>
              <a:t>Too</a:t>
            </a:r>
            <a:r>
              <a:rPr lang="sv-SE" dirty="0"/>
              <a:t> </a:t>
            </a:r>
            <a:r>
              <a:rPr lang="sv-SE" dirty="0" err="1"/>
              <a:t>technical</a:t>
            </a:r>
            <a:r>
              <a:rPr lang="sv-SE" dirty="0"/>
              <a:t>. (If I </a:t>
            </a:r>
            <a:r>
              <a:rPr lang="sv-SE" dirty="0" err="1"/>
              <a:t>have</a:t>
            </a:r>
            <a:r>
              <a:rPr lang="sv-SE" dirty="0"/>
              <a:t> </a:t>
            </a:r>
            <a:r>
              <a:rPr lang="sv-SE" dirty="0" err="1"/>
              <a:t>too</a:t>
            </a:r>
            <a:r>
              <a:rPr lang="sv-SE" dirty="0"/>
              <a:t> </a:t>
            </a:r>
            <a:r>
              <a:rPr lang="sv-SE" dirty="0" err="1"/>
              <a:t>much</a:t>
            </a:r>
            <a:r>
              <a:rPr lang="sv-SE" dirty="0"/>
              <a:t> </a:t>
            </a:r>
            <a:r>
              <a:rPr lang="sv-SE" dirty="0" err="1"/>
              <a:t>time</a:t>
            </a:r>
            <a:r>
              <a:rPr lang="sv-SE" dirty="0"/>
              <a:t>, </a:t>
            </a:r>
            <a:r>
              <a:rPr lang="sv-SE" dirty="0" err="1"/>
              <a:t>I’ll</a:t>
            </a:r>
            <a:r>
              <a:rPr lang="sv-SE" dirty="0"/>
              <a:t> </a:t>
            </a:r>
            <a:r>
              <a:rPr lang="sv-SE" dirty="0" err="1"/>
              <a:t>add</a:t>
            </a:r>
            <a:r>
              <a:rPr lang="sv-SE" dirty="0"/>
              <a: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How</a:t>
            </a:r>
            <a:r>
              <a:rPr lang="sv-SE" dirty="0"/>
              <a:t> </a:t>
            </a:r>
            <a:r>
              <a:rPr lang="sv-SE" dirty="0" err="1"/>
              <a:t>are</a:t>
            </a:r>
            <a:r>
              <a:rPr lang="sv-SE" dirty="0"/>
              <a:t> </a:t>
            </a:r>
            <a:r>
              <a:rPr lang="sv-SE" dirty="0" err="1"/>
              <a:t>we</a:t>
            </a:r>
            <a:r>
              <a:rPr lang="sv-SE" dirty="0"/>
              <a:t> </a:t>
            </a:r>
            <a:r>
              <a:rPr lang="sv-SE" dirty="0" err="1"/>
              <a:t>solving</a:t>
            </a:r>
            <a:r>
              <a:rPr lang="sv-SE" dirty="0"/>
              <a:t> integrals?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sv-SE" dirty="0"/>
              <a:t>In Bayes </a:t>
            </a:r>
            <a:r>
              <a:rPr lang="sv-SE" dirty="0" err="1"/>
              <a:t>world</a:t>
            </a:r>
            <a:r>
              <a:rPr lang="sv-SE" dirty="0"/>
              <a:t>, </a:t>
            </a:r>
            <a:r>
              <a:rPr lang="sv-SE" dirty="0" err="1"/>
              <a:t>you</a:t>
            </a:r>
            <a:r>
              <a:rPr lang="sv-SE" dirty="0"/>
              <a:t> </a:t>
            </a:r>
            <a:r>
              <a:rPr lang="sv-SE" dirty="0" err="1"/>
              <a:t>can</a:t>
            </a:r>
            <a:r>
              <a:rPr lang="sv-SE" dirty="0"/>
              <a:t> </a:t>
            </a:r>
            <a:r>
              <a:rPr lang="sv-SE" dirty="0" err="1"/>
              <a:t>choose</a:t>
            </a:r>
            <a:r>
              <a:rPr lang="sv-SE" dirty="0"/>
              <a:t> </a:t>
            </a:r>
            <a:r>
              <a:rPr lang="sv-SE" dirty="0" err="1"/>
              <a:t>conjugate</a:t>
            </a:r>
            <a:r>
              <a:rPr lang="sv-SE" dirty="0"/>
              <a:t> prior. </a:t>
            </a:r>
            <a:r>
              <a:rPr lang="en-GB" dirty="0"/>
              <a:t>If the </a:t>
            </a:r>
            <a:r>
              <a:rPr lang="en-GB" dirty="0">
                <a:hlinkClick r:id="rId3" tooltip="Posterior probability"/>
              </a:rPr>
              <a:t>posterior distributions</a:t>
            </a:r>
            <a:r>
              <a:rPr lang="en-GB" dirty="0"/>
              <a:t> are in the same family as the </a:t>
            </a:r>
            <a:r>
              <a:rPr lang="en-GB" dirty="0">
                <a:hlinkClick r:id="rId4" tooltip="Prior probability distribution"/>
              </a:rPr>
              <a:t>prior probability distribution</a:t>
            </a:r>
            <a:r>
              <a:rPr lang="en-GB" dirty="0"/>
              <a:t>, the prior and posterior are then called </a:t>
            </a:r>
            <a:r>
              <a:rPr lang="en-GB" b="1" dirty="0"/>
              <a:t>conjugate distributions,</a:t>
            </a:r>
            <a:r>
              <a:rPr lang="en-GB" dirty="0"/>
              <a:t> and the prior is called a </a:t>
            </a:r>
            <a:r>
              <a:rPr lang="en-GB" b="1" dirty="0"/>
              <a:t>conjugate prior</a:t>
            </a:r>
            <a:r>
              <a:rPr lang="en-GB" dirty="0"/>
              <a:t> for the </a:t>
            </a:r>
            <a:r>
              <a:rPr lang="en-GB" dirty="0">
                <a:hlinkClick r:id="rId5" tooltip="Likelihood function"/>
              </a:rPr>
              <a:t>likelihood function</a:t>
            </a:r>
            <a:r>
              <a:rPr lang="en-GB" dirty="0"/>
              <a:t>. For example, a Beta for prior is conjugate to a </a:t>
            </a:r>
            <a:r>
              <a:rPr lang="en-GB" dirty="0" err="1"/>
              <a:t>Bernulli</a:t>
            </a:r>
            <a:r>
              <a:rPr lang="en-GB" dirty="0"/>
              <a:t> likelihood.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By doing so, you know the distribution of posterior and all the features of Beta distribution. You avoid to solve complicated integrals.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But it is always reasonable to choose conjugate priors and you can not always solve it by pen and paper.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are 2 ways to go further, 1, numerical integral, but sometimes it is not possible or </a:t>
            </a:r>
            <a:r>
              <a:rPr lang="en-GB" dirty="0" err="1"/>
              <a:t>convinent</a:t>
            </a:r>
            <a:r>
              <a:rPr lang="en-GB" dirty="0"/>
              <a:t> to generate random numbers from the posterior.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it comes Markov chain monte </a:t>
            </a:r>
            <a:r>
              <a:rPr lang="en-GB" dirty="0" err="1"/>
              <a:t>carlo</a:t>
            </a:r>
            <a:r>
              <a:rPr lang="en-GB" dirty="0"/>
              <a:t>.</a:t>
            </a:r>
            <a:r>
              <a:rPr lang="en-US" dirty="0"/>
              <a:t> There are several classic ways to do MCMC, random walk </a:t>
            </a:r>
            <a:r>
              <a:rPr lang="en-US" dirty="0" err="1"/>
              <a:t>Metroplis</a:t>
            </a:r>
            <a:r>
              <a:rPr lang="en-US" dirty="0"/>
              <a:t>, Gibbs. Those methods draw samples fast. But sometimes samples got stuck at a certain area. (This means our samples can’t explore the whole area of the distribution. )Recently, HMC solves this issue, it can cover almost the whole surface and Non- u turn sampler (NUTS) has an even better improvement of HMC. I won’t go to more details of those sampling </a:t>
            </a:r>
            <a:r>
              <a:rPr lang="en-US" dirty="0" err="1"/>
              <a:t>algorithems</a:t>
            </a:r>
            <a:r>
              <a:rPr lang="en-US" dirty="0"/>
              <a:t>. As a user of PyMC3 and </a:t>
            </a:r>
            <a:r>
              <a:rPr lang="en-US" dirty="0" err="1"/>
              <a:t>PyStan</a:t>
            </a:r>
            <a:r>
              <a:rPr lang="en-US" dirty="0"/>
              <a:t>, you don’t really have to care about the </a:t>
            </a:r>
            <a:r>
              <a:rPr lang="en-US" dirty="0" err="1"/>
              <a:t>algorithems</a:t>
            </a:r>
            <a:r>
              <a:rPr lang="en-US" dirty="0"/>
              <a:t> behind it. PyMC3 and </a:t>
            </a:r>
            <a:r>
              <a:rPr lang="en-US" dirty="0" err="1"/>
              <a:t>PyStan</a:t>
            </a:r>
            <a:r>
              <a:rPr lang="en-US" dirty="0"/>
              <a:t> will do the inference/sampling for you.</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PyStan</a:t>
            </a:r>
            <a:r>
              <a:rPr lang="sv-SE" dirty="0"/>
              <a:t> </a:t>
            </a:r>
            <a:r>
              <a:rPr lang="sv-SE" dirty="0" err="1"/>
              <a:t>uses</a:t>
            </a:r>
            <a:r>
              <a:rPr lang="sv-SE" dirty="0"/>
              <a:t> NUTS, </a:t>
            </a:r>
            <a:r>
              <a:rPr lang="sv-SE" dirty="0" err="1"/>
              <a:t>while</a:t>
            </a:r>
            <a:r>
              <a:rPr lang="sv-SE" dirty="0"/>
              <a:t> in PyMC3, </a:t>
            </a:r>
            <a:r>
              <a:rPr lang="sv-SE" dirty="0" err="1"/>
              <a:t>you</a:t>
            </a:r>
            <a:r>
              <a:rPr lang="sv-SE" dirty="0"/>
              <a:t> </a:t>
            </a:r>
            <a:r>
              <a:rPr lang="sv-SE" dirty="0" err="1"/>
              <a:t>can</a:t>
            </a:r>
            <a:r>
              <a:rPr lang="sv-SE" dirty="0"/>
              <a:t> </a:t>
            </a:r>
            <a:r>
              <a:rPr lang="sv-SE" dirty="0" err="1"/>
              <a:t>choose</a:t>
            </a:r>
            <a:r>
              <a:rPr lang="sv-SE" dirty="0"/>
              <a:t> </a:t>
            </a:r>
            <a:r>
              <a:rPr lang="sv-SE" dirty="0" err="1"/>
              <a:t>from,for</a:t>
            </a:r>
            <a:r>
              <a:rPr lang="sv-SE" dirty="0"/>
              <a:t> </a:t>
            </a:r>
            <a:r>
              <a:rPr lang="sv-SE" dirty="0" err="1"/>
              <a:t>example</a:t>
            </a:r>
            <a:r>
              <a:rPr lang="sv-SE" dirty="0"/>
              <a:t>, NUTS, HMC or </a:t>
            </a:r>
            <a:r>
              <a:rPr lang="sv-SE" dirty="0" err="1"/>
              <a:t>Metroplis</a:t>
            </a:r>
            <a:r>
              <a:rPr lang="sv-SE" dirty="0"/>
              <a:t>.</a:t>
            </a:r>
            <a:endParaRPr lang="en-US" dirty="0"/>
          </a:p>
          <a:p>
            <a:endParaRPr lang="en-US" dirty="0"/>
          </a:p>
        </p:txBody>
      </p:sp>
      <p:sp>
        <p:nvSpPr>
          <p:cNvPr id="4" name="Slide Number Placeholder 3"/>
          <p:cNvSpPr>
            <a:spLocks noGrp="1"/>
          </p:cNvSpPr>
          <p:nvPr>
            <p:ph type="sldNum" sz="quarter" idx="10"/>
          </p:nvPr>
        </p:nvSpPr>
        <p:spPr/>
        <p:txBody>
          <a:bodyPr/>
          <a:lstStyle/>
          <a:p>
            <a:fld id="{FC332C06-2B08-44C5-8E87-A8AF9F414044}" type="slidenum">
              <a:rPr lang="en-US" smtClean="0"/>
              <a:t>13</a:t>
            </a:fld>
            <a:endParaRPr lang="en-US"/>
          </a:p>
        </p:txBody>
      </p:sp>
    </p:spTree>
    <p:extLst>
      <p:ext uri="{BB962C8B-B14F-4D97-AF65-F5344CB8AC3E}">
        <p14:creationId xmlns:p14="http://schemas.microsoft.com/office/powerpoint/2010/main" val="4160630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1. </a:t>
            </a:r>
            <a:r>
              <a:rPr lang="sv-SE" dirty="0" err="1"/>
              <a:t>This</a:t>
            </a:r>
            <a:r>
              <a:rPr lang="sv-SE" dirty="0"/>
              <a:t> is not the end </a:t>
            </a:r>
            <a:r>
              <a:rPr lang="sv-SE" dirty="0" err="1"/>
              <a:t>of</a:t>
            </a:r>
            <a:r>
              <a:rPr lang="sv-SE" dirty="0"/>
              <a:t> the story, </a:t>
            </a:r>
            <a:r>
              <a:rPr lang="sv-SE" dirty="0" err="1"/>
              <a:t>we</a:t>
            </a:r>
            <a:r>
              <a:rPr lang="sv-SE" dirty="0"/>
              <a:t> </a:t>
            </a:r>
            <a:r>
              <a:rPr lang="sv-SE" dirty="0" err="1"/>
              <a:t>also</a:t>
            </a:r>
            <a:r>
              <a:rPr lang="sv-SE" dirty="0"/>
              <a:t> </a:t>
            </a:r>
            <a:r>
              <a:rPr lang="sv-SE" dirty="0" err="1"/>
              <a:t>want</a:t>
            </a:r>
            <a:r>
              <a:rPr lang="sv-SE" dirty="0"/>
              <a:t> to do </a:t>
            </a:r>
            <a:r>
              <a:rPr lang="sv-SE" dirty="0" err="1"/>
              <a:t>prediction</a:t>
            </a:r>
            <a:r>
              <a:rPr lang="sv-SE" dirty="0"/>
              <a:t> and </a:t>
            </a:r>
            <a:r>
              <a:rPr lang="sv-SE" dirty="0" err="1"/>
              <a:t>inference</a:t>
            </a:r>
            <a:r>
              <a:rPr lang="sv-S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2. </a:t>
            </a:r>
            <a:r>
              <a:rPr lang="sv-SE" dirty="0" err="1"/>
              <a:t>This</a:t>
            </a:r>
            <a:r>
              <a:rPr lang="sv-SE" dirty="0"/>
              <a:t> is </a:t>
            </a:r>
            <a:r>
              <a:rPr lang="sv-SE" dirty="0" err="1"/>
              <a:t>posterior</a:t>
            </a:r>
            <a:r>
              <a:rPr lang="sv-SE" dirty="0"/>
              <a:t> </a:t>
            </a:r>
            <a:r>
              <a:rPr lang="sv-SE" dirty="0" err="1"/>
              <a:t>predictive</a:t>
            </a:r>
            <a:r>
              <a:rPr lang="sv-SE" dirty="0"/>
              <a:t> distribution,. </a:t>
            </a:r>
            <a:r>
              <a:rPr lang="sv-SE" dirty="0" err="1"/>
              <a:t>We</a:t>
            </a:r>
            <a:r>
              <a:rPr lang="sv-SE" dirty="0"/>
              <a:t> </a:t>
            </a:r>
            <a:r>
              <a:rPr lang="sv-SE" dirty="0" err="1"/>
              <a:t>are</a:t>
            </a:r>
            <a:r>
              <a:rPr lang="sv-SE" dirty="0"/>
              <a:t> </a:t>
            </a:r>
            <a:r>
              <a:rPr lang="sv-SE" dirty="0" err="1"/>
              <a:t>actually</a:t>
            </a:r>
            <a:r>
              <a:rPr lang="sv-SE" dirty="0"/>
              <a:t> </a:t>
            </a:r>
            <a:r>
              <a:rPr lang="sv-SE" dirty="0" err="1"/>
              <a:t>averaging</a:t>
            </a:r>
            <a:r>
              <a:rPr lang="sv-SE" dirty="0"/>
              <a:t> the </a:t>
            </a:r>
            <a:r>
              <a:rPr lang="sv-SE" dirty="0" err="1"/>
              <a:t>predictionsP</a:t>
            </a:r>
            <a:r>
              <a:rPr lang="sv-SE" dirty="0"/>
              <a:t>(</a:t>
            </a:r>
            <a:r>
              <a:rPr lang="sv-SE" dirty="0" err="1"/>
              <a:t>y_hat|theta</a:t>
            </a:r>
            <a:r>
              <a:rPr lang="sv-SE" dirty="0"/>
              <a:t>), </a:t>
            </a:r>
            <a:r>
              <a:rPr lang="sv-SE" dirty="0" err="1"/>
              <a:t>with</a:t>
            </a:r>
            <a:r>
              <a:rPr lang="sv-SE" dirty="0"/>
              <a:t> </a:t>
            </a:r>
            <a:r>
              <a:rPr lang="sv-SE" dirty="0" err="1"/>
              <a:t>weight</a:t>
            </a:r>
            <a:r>
              <a:rPr lang="sv-SE" dirty="0"/>
              <a:t> </a:t>
            </a:r>
            <a:r>
              <a:rPr lang="sv-SE" dirty="0" err="1"/>
              <a:t>posterior</a:t>
            </a:r>
            <a:r>
              <a:rPr lang="sv-S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3. </a:t>
            </a:r>
            <a:r>
              <a:rPr lang="sv-SE" dirty="0" err="1"/>
              <a:t>When</a:t>
            </a:r>
            <a:r>
              <a:rPr lang="sv-SE" dirty="0"/>
              <a:t> it </a:t>
            </a:r>
            <a:r>
              <a:rPr lang="sv-SE" dirty="0" err="1"/>
              <a:t>comes</a:t>
            </a:r>
            <a:r>
              <a:rPr lang="sv-SE" dirty="0"/>
              <a:t> to </a:t>
            </a:r>
            <a:r>
              <a:rPr lang="sv-SE" dirty="0" err="1"/>
              <a:t>inference</a:t>
            </a:r>
            <a:r>
              <a:rPr lang="sv-SE" dirty="0"/>
              <a:t>, </a:t>
            </a:r>
            <a:r>
              <a:rPr lang="sv-SE" dirty="0" err="1"/>
              <a:t>it’s</a:t>
            </a:r>
            <a:r>
              <a:rPr lang="sv-SE" dirty="0"/>
              <a:t> just a </a:t>
            </a:r>
            <a:r>
              <a:rPr lang="sv-SE" dirty="0" err="1"/>
              <a:t>matter</a:t>
            </a:r>
            <a:r>
              <a:rPr lang="sv-SE" dirty="0"/>
              <a:t> </a:t>
            </a:r>
            <a:r>
              <a:rPr lang="sv-SE" dirty="0" err="1"/>
              <a:t>of</a:t>
            </a:r>
            <a:r>
              <a:rPr lang="sv-SE" dirty="0"/>
              <a:t> </a:t>
            </a:r>
            <a:r>
              <a:rPr lang="sv-SE" dirty="0" err="1"/>
              <a:t>solving</a:t>
            </a:r>
            <a:r>
              <a:rPr lang="sv-SE" dirty="0"/>
              <a:t> integrals. For </a:t>
            </a:r>
            <a:r>
              <a:rPr lang="sv-SE" dirty="0" err="1"/>
              <a:t>example</a:t>
            </a:r>
            <a:r>
              <a:rPr lang="sv-SE" dirty="0"/>
              <a:t>, the Bayes </a:t>
            </a:r>
            <a:r>
              <a:rPr lang="sv-SE" dirty="0" err="1"/>
              <a:t>estimate</a:t>
            </a:r>
            <a:r>
              <a:rPr lang="sv-SE" dirty="0"/>
              <a:t> is the </a:t>
            </a:r>
            <a:r>
              <a:rPr lang="sv-SE" dirty="0" err="1"/>
              <a:t>posterior</a:t>
            </a:r>
            <a:r>
              <a:rPr lang="sv-SE" dirty="0"/>
              <a:t> </a:t>
            </a:r>
            <a:r>
              <a:rPr lang="sv-SE" dirty="0" err="1"/>
              <a:t>expectation</a:t>
            </a:r>
            <a:r>
              <a:rPr lang="sv-SE" dirty="0"/>
              <a:t> </a:t>
            </a:r>
            <a:r>
              <a:rPr lang="sv-SE" dirty="0" err="1"/>
              <a:t>with</a:t>
            </a:r>
            <a:r>
              <a:rPr lang="sv-SE" dirty="0"/>
              <a:t> a </a:t>
            </a:r>
            <a:r>
              <a:rPr lang="sv-SE" dirty="0" err="1"/>
              <a:t>quadratic</a:t>
            </a:r>
            <a:r>
              <a:rPr lang="sv-SE" dirty="0"/>
              <a:t> loss </a:t>
            </a:r>
            <a:r>
              <a:rPr lang="sv-SE" dirty="0" err="1"/>
              <a:t>function</a:t>
            </a:r>
            <a:r>
              <a:rPr lang="sv-S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a:t>
            </a:r>
            <a:r>
              <a:rPr lang="en-GB" dirty="0"/>
              <a:t>To minimize expected squared error (L2 loss), E[(θ−θ0)2, To minimize expected absolute error (L1 loss), E[|θ−θ0|].</a:t>
            </a:r>
            <a:r>
              <a:rPr lang="sv-S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I </a:t>
            </a:r>
            <a:r>
              <a:rPr lang="sv-SE" dirty="0" err="1"/>
              <a:t>would</a:t>
            </a:r>
            <a:r>
              <a:rPr lang="sv-SE" dirty="0"/>
              <a:t> </a:t>
            </a:r>
            <a:r>
              <a:rPr lang="sv-SE" dirty="0" err="1"/>
              <a:t>also</a:t>
            </a:r>
            <a:r>
              <a:rPr lang="sv-SE" dirty="0"/>
              <a:t> like to </a:t>
            </a:r>
            <a:r>
              <a:rPr lang="sv-SE" dirty="0" err="1"/>
              <a:t>have</a:t>
            </a:r>
            <a:r>
              <a:rPr lang="sv-SE" dirty="0"/>
              <a:t> </a:t>
            </a:r>
            <a:r>
              <a:rPr lang="sv-SE" dirty="0" err="1"/>
              <a:t>credible</a:t>
            </a:r>
            <a:r>
              <a:rPr lang="sv-SE" dirty="0"/>
              <a:t> </a:t>
            </a:r>
            <a:r>
              <a:rPr lang="sv-SE" dirty="0" err="1"/>
              <a:t>interval</a:t>
            </a:r>
            <a:r>
              <a:rPr lang="sv-S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It is </a:t>
            </a:r>
            <a:r>
              <a:rPr lang="sv-SE" dirty="0" err="1"/>
              <a:t>basically</a:t>
            </a:r>
            <a:r>
              <a:rPr lang="sv-SE" dirty="0"/>
              <a:t> the same </a:t>
            </a:r>
            <a:r>
              <a:rPr lang="sv-SE" dirty="0" err="1"/>
              <a:t>thing</a:t>
            </a:r>
            <a:r>
              <a:rPr lang="sv-SE" dirty="0"/>
              <a:t> as </a:t>
            </a:r>
            <a:r>
              <a:rPr lang="sv-SE" dirty="0" err="1"/>
              <a:t>confidence</a:t>
            </a:r>
            <a:r>
              <a:rPr lang="sv-SE" dirty="0"/>
              <a:t> </a:t>
            </a:r>
            <a:r>
              <a:rPr lang="sv-SE" dirty="0" err="1"/>
              <a:t>interval</a:t>
            </a:r>
            <a:r>
              <a:rPr lang="sv-SE" dirty="0"/>
              <a:t> in </a:t>
            </a:r>
            <a:r>
              <a:rPr lang="sv-SE" dirty="0" err="1"/>
              <a:t>Frequentist</a:t>
            </a:r>
            <a:r>
              <a:rPr lang="sv-SE" dirty="0"/>
              <a:t> </a:t>
            </a:r>
            <a:r>
              <a:rPr lang="sv-SE" dirty="0" err="1"/>
              <a:t>world</a:t>
            </a:r>
            <a:r>
              <a:rPr lang="sv-SE" dirty="0"/>
              <a:t>. Just the </a:t>
            </a:r>
            <a:r>
              <a:rPr lang="sv-SE" dirty="0" err="1"/>
              <a:t>phosophical</a:t>
            </a:r>
            <a:r>
              <a:rPr lang="sv-SE" dirty="0"/>
              <a:t> </a:t>
            </a:r>
            <a:r>
              <a:rPr lang="sv-SE" dirty="0" err="1"/>
              <a:t>difference</a:t>
            </a:r>
            <a:r>
              <a:rPr lang="sv-S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4. </a:t>
            </a:r>
            <a:r>
              <a:rPr lang="sv-SE" dirty="0" err="1"/>
              <a:t>Sometimes</a:t>
            </a:r>
            <a:r>
              <a:rPr lang="sv-SE" dirty="0"/>
              <a:t> </a:t>
            </a:r>
            <a:r>
              <a:rPr lang="sv-SE" dirty="0" err="1"/>
              <a:t>it’s</a:t>
            </a:r>
            <a:r>
              <a:rPr lang="sv-SE" dirty="0"/>
              <a:t> </a:t>
            </a:r>
            <a:r>
              <a:rPr lang="sv-SE" dirty="0" err="1"/>
              <a:t>difficult</a:t>
            </a:r>
            <a:r>
              <a:rPr lang="sv-SE" dirty="0"/>
              <a:t> or </a:t>
            </a:r>
            <a:r>
              <a:rPr lang="sv-SE" dirty="0" err="1"/>
              <a:t>impossible</a:t>
            </a:r>
            <a:r>
              <a:rPr lang="sv-SE" dirty="0"/>
              <a:t> to </a:t>
            </a:r>
            <a:r>
              <a:rPr lang="sv-SE" dirty="0" err="1"/>
              <a:t>compute</a:t>
            </a:r>
            <a:r>
              <a:rPr lang="sv-SE" dirty="0"/>
              <a:t> the </a:t>
            </a:r>
            <a:r>
              <a:rPr lang="sv-SE" dirty="0" err="1"/>
              <a:t>posterior</a:t>
            </a:r>
            <a:r>
              <a:rPr lang="sv-SE" dirty="0"/>
              <a:t>. </a:t>
            </a:r>
            <a:r>
              <a:rPr lang="sv-SE" dirty="0" err="1"/>
              <a:t>Then</a:t>
            </a:r>
            <a:r>
              <a:rPr lang="sv-SE" dirty="0"/>
              <a:t> </a:t>
            </a:r>
            <a:r>
              <a:rPr lang="sv-SE" dirty="0" err="1"/>
              <a:t>you</a:t>
            </a:r>
            <a:r>
              <a:rPr lang="sv-SE" dirty="0"/>
              <a:t> </a:t>
            </a:r>
            <a:r>
              <a:rPr lang="sv-SE" dirty="0" err="1"/>
              <a:t>need</a:t>
            </a:r>
            <a:r>
              <a:rPr lang="sv-SE" dirty="0"/>
              <a:t> </a:t>
            </a:r>
            <a:r>
              <a:rPr lang="sv-SE" dirty="0" err="1"/>
              <a:t>good</a:t>
            </a:r>
            <a:r>
              <a:rPr lang="sv-SE" dirty="0"/>
              <a:t> sampling </a:t>
            </a:r>
            <a:r>
              <a:rPr lang="sv-SE" dirty="0" err="1"/>
              <a:t>algorithmes</a:t>
            </a:r>
            <a:r>
              <a:rPr lang="sv-SE" dirty="0"/>
              <a:t> to understand the </a:t>
            </a:r>
            <a:r>
              <a:rPr lang="sv-SE" dirty="0" err="1"/>
              <a:t>posterior</a:t>
            </a:r>
            <a:r>
              <a:rPr lang="sv-SE" dirty="0"/>
              <a:t>. For </a:t>
            </a:r>
            <a:r>
              <a:rPr lang="sv-SE" dirty="0" err="1"/>
              <a:t>example</a:t>
            </a:r>
            <a:r>
              <a:rPr lang="sv-SE" dirty="0"/>
              <a:t>, </a:t>
            </a:r>
            <a:r>
              <a:rPr lang="sv-SE" dirty="0" err="1"/>
              <a:t>if</a:t>
            </a:r>
            <a:r>
              <a:rPr lang="sv-SE" dirty="0"/>
              <a:t> </a:t>
            </a:r>
            <a:r>
              <a:rPr lang="sv-SE" dirty="0" err="1"/>
              <a:t>you</a:t>
            </a:r>
            <a:r>
              <a:rPr lang="sv-SE" dirty="0"/>
              <a:t> </a:t>
            </a:r>
            <a:r>
              <a:rPr lang="sv-SE" dirty="0" err="1"/>
              <a:t>have</a:t>
            </a:r>
            <a:r>
              <a:rPr lang="sv-SE" dirty="0"/>
              <a:t> a </a:t>
            </a:r>
            <a:r>
              <a:rPr lang="sv-SE" dirty="0" err="1"/>
              <a:t>die</a:t>
            </a:r>
            <a:r>
              <a:rPr lang="sv-SE" dirty="0"/>
              <a:t> and </a:t>
            </a:r>
            <a:r>
              <a:rPr lang="sv-SE" dirty="0" err="1"/>
              <a:t>you</a:t>
            </a:r>
            <a:r>
              <a:rPr lang="sv-SE" dirty="0"/>
              <a:t> </a:t>
            </a:r>
            <a:r>
              <a:rPr lang="sv-SE" dirty="0" err="1"/>
              <a:t>don’t</a:t>
            </a:r>
            <a:r>
              <a:rPr lang="sv-SE" dirty="0"/>
              <a:t> understand </a:t>
            </a:r>
            <a:r>
              <a:rPr lang="sv-SE" dirty="0" err="1"/>
              <a:t>how</a:t>
            </a:r>
            <a:r>
              <a:rPr lang="sv-SE" dirty="0"/>
              <a:t> it </a:t>
            </a:r>
            <a:r>
              <a:rPr lang="sv-SE" dirty="0" err="1"/>
              <a:t>works</a:t>
            </a:r>
            <a:r>
              <a:rPr lang="sv-SE" dirty="0"/>
              <a:t>. </a:t>
            </a:r>
            <a:r>
              <a:rPr lang="sv-SE" dirty="0" err="1"/>
              <a:t>Then</a:t>
            </a:r>
            <a:r>
              <a:rPr lang="sv-SE" dirty="0"/>
              <a:t> </a:t>
            </a:r>
            <a:r>
              <a:rPr lang="sv-SE" dirty="0" err="1"/>
              <a:t>you</a:t>
            </a:r>
            <a:r>
              <a:rPr lang="sv-SE" dirty="0"/>
              <a:t> roll it and </a:t>
            </a:r>
            <a:r>
              <a:rPr lang="sv-SE" dirty="0" err="1"/>
              <a:t>write</a:t>
            </a:r>
            <a:r>
              <a:rPr lang="sv-SE" dirty="0"/>
              <a:t> down </a:t>
            </a:r>
            <a:r>
              <a:rPr lang="sv-SE" dirty="0" err="1"/>
              <a:t>what</a:t>
            </a:r>
            <a:r>
              <a:rPr lang="sv-SE" dirty="0"/>
              <a:t> </a:t>
            </a:r>
            <a:r>
              <a:rPr lang="sv-SE" dirty="0" err="1"/>
              <a:t>you</a:t>
            </a:r>
            <a:r>
              <a:rPr lang="sv-SE" dirty="0"/>
              <a:t> </a:t>
            </a:r>
            <a:r>
              <a:rPr lang="sv-SE" dirty="0" err="1"/>
              <a:t>have</a:t>
            </a:r>
            <a:r>
              <a:rPr lang="sv-SE" dirty="0"/>
              <a:t>. Most </a:t>
            </a:r>
            <a:r>
              <a:rPr lang="sv-SE" dirty="0" err="1"/>
              <a:t>of</a:t>
            </a:r>
            <a:r>
              <a:rPr lang="sv-SE" dirty="0"/>
              <a:t> the </a:t>
            </a:r>
            <a:r>
              <a:rPr lang="sv-SE" dirty="0" err="1"/>
              <a:t>cases</a:t>
            </a:r>
            <a:r>
              <a:rPr lang="sv-SE" dirty="0"/>
              <a:t>, the </a:t>
            </a:r>
            <a:r>
              <a:rPr lang="sv-SE" dirty="0" err="1"/>
              <a:t>posterior</a:t>
            </a:r>
            <a:r>
              <a:rPr lang="sv-SE" dirty="0"/>
              <a:t> </a:t>
            </a:r>
            <a:r>
              <a:rPr lang="sv-SE" dirty="0" err="1"/>
              <a:t>are</a:t>
            </a:r>
            <a:r>
              <a:rPr lang="sv-SE" dirty="0"/>
              <a:t> </a:t>
            </a:r>
            <a:r>
              <a:rPr lang="sv-SE" dirty="0" err="1"/>
              <a:t>very</a:t>
            </a:r>
            <a:r>
              <a:rPr lang="sv-SE" dirty="0"/>
              <a:t> </a:t>
            </a:r>
            <a:r>
              <a:rPr lang="sv-SE" dirty="0" err="1"/>
              <a:t>complicated</a:t>
            </a:r>
            <a:r>
              <a:rPr lang="sv-SE" dirty="0"/>
              <a:t>. </a:t>
            </a:r>
            <a:r>
              <a:rPr lang="sv-SE" dirty="0" err="1"/>
              <a:t>That’s</a:t>
            </a:r>
            <a:r>
              <a:rPr lang="sv-SE" dirty="0"/>
              <a:t> </a:t>
            </a:r>
            <a:r>
              <a:rPr lang="sv-SE" dirty="0" err="1"/>
              <a:t>impossible</a:t>
            </a:r>
            <a:r>
              <a:rPr lang="sv-SE" dirty="0"/>
              <a:t> to do </a:t>
            </a:r>
            <a:r>
              <a:rPr lang="sv-SE" dirty="0" err="1"/>
              <a:t>with</a:t>
            </a:r>
            <a:r>
              <a:rPr lang="sv-SE" dirty="0"/>
              <a:t> pen and paper. </a:t>
            </a:r>
            <a:r>
              <a:rPr lang="sv-SE" dirty="0" err="1"/>
              <a:t>But</a:t>
            </a:r>
            <a:r>
              <a:rPr lang="sv-SE" dirty="0"/>
              <a:t> </a:t>
            </a:r>
            <a:r>
              <a:rPr lang="sv-SE" dirty="0" err="1"/>
              <a:t>don’t</a:t>
            </a:r>
            <a:r>
              <a:rPr lang="sv-SE" dirty="0"/>
              <a:t> </a:t>
            </a:r>
            <a:r>
              <a:rPr lang="sv-SE" dirty="0" err="1"/>
              <a:t>worry</a:t>
            </a:r>
            <a:r>
              <a:rPr lang="sv-SE" dirty="0"/>
              <a:t>, </a:t>
            </a:r>
            <a:r>
              <a:rPr lang="sv-SE" dirty="0" err="1"/>
              <a:t>PyStan</a:t>
            </a:r>
            <a:r>
              <a:rPr lang="sv-SE" dirty="0"/>
              <a:t> and PyMC3 </a:t>
            </a:r>
            <a:r>
              <a:rPr lang="sv-SE" dirty="0" err="1"/>
              <a:t>will</a:t>
            </a:r>
            <a:r>
              <a:rPr lang="sv-SE" dirty="0"/>
              <a:t> do the </a:t>
            </a:r>
            <a:r>
              <a:rPr lang="sv-SE" dirty="0" err="1"/>
              <a:t>inference</a:t>
            </a:r>
            <a:r>
              <a:rPr lang="sv-SE" dirty="0"/>
              <a:t> for </a:t>
            </a:r>
            <a:r>
              <a:rPr lang="sv-SE" dirty="0" err="1"/>
              <a:t>you</a:t>
            </a:r>
            <a:r>
              <a:rPr lang="sv-S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(In </a:t>
            </a:r>
            <a:r>
              <a:rPr lang="sv-SE" dirty="0" err="1"/>
              <a:t>Frequentist</a:t>
            </a:r>
            <a:r>
              <a:rPr lang="sv-SE" dirty="0"/>
              <a:t> </a:t>
            </a:r>
            <a:r>
              <a:rPr lang="sv-SE" dirty="0" err="1"/>
              <a:t>world</a:t>
            </a:r>
            <a:r>
              <a:rPr lang="sv-SE" dirty="0"/>
              <a:t>, </a:t>
            </a:r>
            <a:r>
              <a:rPr lang="sv-SE" dirty="0" err="1"/>
              <a:t>there</a:t>
            </a:r>
            <a:r>
              <a:rPr lang="sv-SE" dirty="0"/>
              <a:t> is </a:t>
            </a:r>
            <a:r>
              <a:rPr lang="sv-SE" dirty="0" err="1"/>
              <a:t>only</a:t>
            </a:r>
            <a:r>
              <a:rPr lang="sv-SE" dirty="0"/>
              <a:t> </a:t>
            </a:r>
            <a:r>
              <a:rPr lang="sv-SE" dirty="0" err="1"/>
              <a:t>one</a:t>
            </a:r>
            <a:r>
              <a:rPr lang="sv-SE" dirty="0"/>
              <a:t> </a:t>
            </a:r>
            <a:r>
              <a:rPr lang="sv-SE" dirty="0" err="1"/>
              <a:t>true</a:t>
            </a:r>
            <a:r>
              <a:rPr lang="sv-SE" dirty="0"/>
              <a:t> </a:t>
            </a:r>
            <a:r>
              <a:rPr lang="sv-SE" dirty="0" err="1"/>
              <a:t>value</a:t>
            </a:r>
            <a:r>
              <a:rPr lang="sv-SE" dirty="0"/>
              <a:t> for the parameter, all </a:t>
            </a:r>
            <a:r>
              <a:rPr lang="sv-SE" dirty="0" err="1"/>
              <a:t>estimates</a:t>
            </a:r>
            <a:r>
              <a:rPr lang="sv-SE" dirty="0"/>
              <a:t> </a:t>
            </a:r>
            <a:r>
              <a:rPr lang="sv-SE" dirty="0" err="1"/>
              <a:t>are</a:t>
            </a:r>
            <a:r>
              <a:rPr lang="sv-SE" dirty="0"/>
              <a:t> </a:t>
            </a:r>
            <a:r>
              <a:rPr lang="sv-SE" dirty="0" err="1"/>
              <a:t>random</a:t>
            </a:r>
            <a:r>
              <a:rPr lang="sv-SE" dirty="0"/>
              <a:t> </a:t>
            </a:r>
            <a:r>
              <a:rPr lang="sv-SE" dirty="0" err="1"/>
              <a:t>variables</a:t>
            </a:r>
            <a:r>
              <a:rPr lang="sv-SE" dirty="0"/>
              <a:t>. The </a:t>
            </a:r>
            <a:r>
              <a:rPr lang="sv-SE" dirty="0" err="1"/>
              <a:t>upper</a:t>
            </a:r>
            <a:r>
              <a:rPr lang="sv-SE" dirty="0"/>
              <a:t> </a:t>
            </a:r>
            <a:r>
              <a:rPr lang="sv-SE" dirty="0" err="1"/>
              <a:t>bound</a:t>
            </a:r>
            <a:r>
              <a:rPr lang="sv-SE" dirty="0"/>
              <a:t> and the </a:t>
            </a:r>
            <a:r>
              <a:rPr lang="sv-SE" dirty="0" err="1"/>
              <a:t>lower</a:t>
            </a:r>
            <a:r>
              <a:rPr lang="sv-SE" dirty="0"/>
              <a:t> </a:t>
            </a:r>
            <a:r>
              <a:rPr lang="sv-SE" dirty="0" err="1"/>
              <a:t>bound</a:t>
            </a:r>
            <a:r>
              <a:rPr lang="sv-SE" dirty="0"/>
              <a:t> </a:t>
            </a:r>
            <a:r>
              <a:rPr lang="sv-SE" dirty="0" err="1"/>
              <a:t>of</a:t>
            </a:r>
            <a:r>
              <a:rPr lang="sv-SE" dirty="0"/>
              <a:t> the </a:t>
            </a:r>
            <a:r>
              <a:rPr lang="sv-SE" dirty="0" err="1"/>
              <a:t>confidence</a:t>
            </a:r>
            <a:r>
              <a:rPr lang="sv-SE" dirty="0"/>
              <a:t> </a:t>
            </a:r>
            <a:r>
              <a:rPr lang="sv-SE" dirty="0" err="1"/>
              <a:t>interval</a:t>
            </a:r>
            <a:r>
              <a:rPr lang="sv-SE" dirty="0"/>
              <a:t> </a:t>
            </a:r>
            <a:r>
              <a:rPr lang="sv-SE" dirty="0" err="1"/>
              <a:t>are</a:t>
            </a:r>
            <a:r>
              <a:rPr lang="sv-SE" dirty="0"/>
              <a:t> not </a:t>
            </a:r>
            <a:r>
              <a:rPr lang="sv-SE" dirty="0" err="1"/>
              <a:t>fixed</a:t>
            </a:r>
            <a:r>
              <a:rPr lang="sv-SE" dirty="0"/>
              <a:t>. </a:t>
            </a:r>
            <a:r>
              <a:rPr lang="sv-SE" dirty="0" err="1"/>
              <a:t>Confidence</a:t>
            </a:r>
            <a:r>
              <a:rPr lang="sv-SE" dirty="0"/>
              <a:t> </a:t>
            </a:r>
            <a:r>
              <a:rPr lang="sv-SE" dirty="0" err="1"/>
              <a:t>interval</a:t>
            </a:r>
            <a:r>
              <a:rPr lang="sv-SE" dirty="0"/>
              <a:t> is </a:t>
            </a:r>
            <a:r>
              <a:rPr lang="sv-SE" dirty="0" err="1"/>
              <a:t>also</a:t>
            </a:r>
            <a:r>
              <a:rPr lang="sv-SE" dirty="0"/>
              <a:t> </a:t>
            </a:r>
            <a:r>
              <a:rPr lang="sv-SE" dirty="0" err="1"/>
              <a:t>random</a:t>
            </a:r>
            <a:r>
              <a:rPr lang="sv-SE" dirty="0"/>
              <a:t>. In Bayes </a:t>
            </a:r>
            <a:r>
              <a:rPr lang="sv-SE" dirty="0" err="1"/>
              <a:t>world</a:t>
            </a:r>
            <a:r>
              <a:rPr lang="sv-SE" dirty="0"/>
              <a:t>, parameters </a:t>
            </a:r>
            <a:r>
              <a:rPr lang="sv-SE" dirty="0" err="1"/>
              <a:t>have</a:t>
            </a:r>
            <a:r>
              <a:rPr lang="sv-SE" dirty="0"/>
              <a:t> distributions. </a:t>
            </a:r>
            <a:r>
              <a:rPr lang="sv-SE" dirty="0" err="1"/>
              <a:t>Bounds</a:t>
            </a:r>
            <a:r>
              <a:rPr lang="sv-SE" dirty="0"/>
              <a:t> </a:t>
            </a:r>
            <a:r>
              <a:rPr lang="sv-SE" dirty="0" err="1"/>
              <a:t>are</a:t>
            </a:r>
            <a:r>
              <a:rPr lang="sv-SE" dirty="0"/>
              <a:t> </a:t>
            </a:r>
            <a:r>
              <a:rPr lang="sv-SE" dirty="0" err="1"/>
              <a:t>fixed</a:t>
            </a:r>
            <a:r>
              <a:rPr lang="sv-S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FC332C06-2B08-44C5-8E87-A8AF9F414044}" type="slidenum">
              <a:rPr lang="en-US" smtClean="0"/>
              <a:t>14</a:t>
            </a:fld>
            <a:endParaRPr lang="en-US"/>
          </a:p>
        </p:txBody>
      </p:sp>
    </p:spTree>
    <p:extLst>
      <p:ext uri="{BB962C8B-B14F-4D97-AF65-F5344CB8AC3E}">
        <p14:creationId xmlns:p14="http://schemas.microsoft.com/office/powerpoint/2010/main" val="133563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a:p>
            <a:r>
              <a:rPr lang="sv-SE" dirty="0"/>
              <a:t>In order to </a:t>
            </a:r>
            <a:r>
              <a:rPr lang="sv-SE" dirty="0" err="1"/>
              <a:t>enjoy</a:t>
            </a:r>
            <a:r>
              <a:rPr lang="sv-SE" dirty="0"/>
              <a:t> </a:t>
            </a:r>
            <a:r>
              <a:rPr lang="sv-SE" dirty="0" err="1"/>
              <a:t>this</a:t>
            </a:r>
            <a:r>
              <a:rPr lang="sv-SE" dirty="0"/>
              <a:t> talk, I </a:t>
            </a:r>
            <a:r>
              <a:rPr lang="sv-SE" dirty="0" err="1"/>
              <a:t>would</a:t>
            </a:r>
            <a:r>
              <a:rPr lang="sv-SE" dirty="0"/>
              <a:t> </a:t>
            </a:r>
            <a:r>
              <a:rPr lang="sv-SE" dirty="0" err="1"/>
              <a:t>expect</a:t>
            </a:r>
            <a:r>
              <a:rPr lang="sv-SE" dirty="0"/>
              <a:t> </a:t>
            </a:r>
            <a:r>
              <a:rPr lang="sv-SE" dirty="0" err="1"/>
              <a:t>you</a:t>
            </a:r>
            <a:r>
              <a:rPr lang="sv-SE" dirty="0"/>
              <a:t> to be </a:t>
            </a:r>
            <a:r>
              <a:rPr lang="sv-SE" dirty="0" err="1"/>
              <a:t>familiar</a:t>
            </a:r>
            <a:r>
              <a:rPr lang="sv-SE" dirty="0"/>
              <a:t> </a:t>
            </a:r>
            <a:r>
              <a:rPr lang="sv-SE" dirty="0" err="1"/>
              <a:t>with</a:t>
            </a:r>
            <a:r>
              <a:rPr lang="sv-SE" dirty="0"/>
              <a:t> </a:t>
            </a:r>
            <a:r>
              <a:rPr lang="sv-SE" dirty="0" err="1"/>
              <a:t>Python</a:t>
            </a:r>
            <a:r>
              <a:rPr lang="sv-SE" dirty="0"/>
              <a:t>. </a:t>
            </a:r>
            <a:r>
              <a:rPr lang="sv-SE" dirty="0" err="1"/>
              <a:t>You</a:t>
            </a:r>
            <a:r>
              <a:rPr lang="sv-SE" dirty="0"/>
              <a:t> </a:t>
            </a:r>
            <a:r>
              <a:rPr lang="sv-SE" dirty="0" err="1"/>
              <a:t>have</a:t>
            </a:r>
            <a:r>
              <a:rPr lang="sv-SE" dirty="0"/>
              <a:t> </a:t>
            </a:r>
            <a:r>
              <a:rPr lang="sv-SE" dirty="0" err="1"/>
              <a:t>been</a:t>
            </a:r>
            <a:r>
              <a:rPr lang="sv-SE" dirty="0"/>
              <a:t> </a:t>
            </a:r>
            <a:r>
              <a:rPr lang="sv-SE" dirty="0" err="1"/>
              <a:t>programming</a:t>
            </a:r>
            <a:r>
              <a:rPr lang="sv-SE" dirty="0"/>
              <a:t> in </a:t>
            </a:r>
            <a:r>
              <a:rPr lang="sv-SE" dirty="0" err="1"/>
              <a:t>Python</a:t>
            </a:r>
            <a:r>
              <a:rPr lang="sv-SE" dirty="0"/>
              <a:t> and </a:t>
            </a:r>
            <a:r>
              <a:rPr lang="sv-SE" dirty="0" err="1"/>
              <a:t>used</a:t>
            </a:r>
            <a:r>
              <a:rPr lang="sv-SE" dirty="0"/>
              <a:t> at </a:t>
            </a:r>
            <a:r>
              <a:rPr lang="sv-SE" dirty="0" err="1"/>
              <a:t>least</a:t>
            </a:r>
            <a:r>
              <a:rPr lang="sv-SE" dirty="0"/>
              <a:t> </a:t>
            </a:r>
            <a:r>
              <a:rPr lang="sv-SE" dirty="0" err="1"/>
              <a:t>one</a:t>
            </a:r>
            <a:r>
              <a:rPr lang="sv-SE" dirty="0"/>
              <a:t> </a:t>
            </a:r>
            <a:r>
              <a:rPr lang="sv-SE" dirty="0" err="1"/>
              <a:t>package</a:t>
            </a:r>
            <a:r>
              <a:rPr lang="sv-SE" dirty="0"/>
              <a:t>.</a:t>
            </a:r>
          </a:p>
          <a:p>
            <a:endParaRPr lang="sv-SE" dirty="0"/>
          </a:p>
          <a:p>
            <a:r>
              <a:rPr lang="sv-SE" dirty="0" err="1"/>
              <a:t>When</a:t>
            </a:r>
            <a:r>
              <a:rPr lang="sv-SE" dirty="0"/>
              <a:t> it </a:t>
            </a:r>
            <a:r>
              <a:rPr lang="sv-SE" dirty="0" err="1"/>
              <a:t>comes</a:t>
            </a:r>
            <a:r>
              <a:rPr lang="sv-SE" dirty="0"/>
              <a:t> to the </a:t>
            </a:r>
            <a:r>
              <a:rPr lang="sv-SE" dirty="0" err="1"/>
              <a:t>theorical</a:t>
            </a:r>
            <a:r>
              <a:rPr lang="sv-SE" dirty="0"/>
              <a:t> part, it is on </a:t>
            </a:r>
            <a:r>
              <a:rPr lang="sv-SE" dirty="0" err="1"/>
              <a:t>entry</a:t>
            </a:r>
            <a:r>
              <a:rPr lang="sv-SE" dirty="0"/>
              <a:t> </a:t>
            </a:r>
            <a:r>
              <a:rPr lang="sv-SE" dirty="0" err="1"/>
              <a:t>level</a:t>
            </a:r>
            <a:r>
              <a:rPr lang="sv-SE" dirty="0"/>
              <a:t>. The </a:t>
            </a:r>
            <a:r>
              <a:rPr lang="sv-SE" dirty="0" err="1"/>
              <a:t>aim</a:t>
            </a:r>
            <a:r>
              <a:rPr lang="sv-SE" dirty="0"/>
              <a:t> </a:t>
            </a:r>
            <a:r>
              <a:rPr lang="sv-SE" dirty="0" err="1"/>
              <a:t>here</a:t>
            </a:r>
            <a:r>
              <a:rPr lang="sv-SE" dirty="0"/>
              <a:t> is not to </a:t>
            </a:r>
            <a:r>
              <a:rPr lang="sv-SE" dirty="0" err="1"/>
              <a:t>talke</a:t>
            </a:r>
            <a:r>
              <a:rPr lang="sv-SE" dirty="0"/>
              <a:t> </a:t>
            </a:r>
            <a:r>
              <a:rPr lang="sv-SE" dirty="0" err="1"/>
              <a:t>about</a:t>
            </a:r>
            <a:r>
              <a:rPr lang="sv-SE" dirty="0"/>
              <a:t> Bayes, </a:t>
            </a:r>
            <a:r>
              <a:rPr lang="sv-SE" dirty="0" err="1"/>
              <a:t>but</a:t>
            </a:r>
            <a:r>
              <a:rPr lang="sv-SE" dirty="0"/>
              <a:t> to </a:t>
            </a:r>
            <a:r>
              <a:rPr lang="sv-SE" dirty="0" err="1"/>
              <a:t>implement</a:t>
            </a:r>
            <a:r>
              <a:rPr lang="sv-SE" dirty="0"/>
              <a:t> </a:t>
            </a:r>
            <a:r>
              <a:rPr lang="sv-SE" dirty="0" err="1"/>
              <a:t>Bayes</a:t>
            </a:r>
            <a:r>
              <a:rPr lang="sv-SE" dirty="0"/>
              <a:t> </a:t>
            </a:r>
            <a:r>
              <a:rPr lang="sv-SE" dirty="0" err="1"/>
              <a:t>Models</a:t>
            </a:r>
            <a:r>
              <a:rPr lang="sv-SE" dirty="0"/>
              <a:t> in PyMC3 and </a:t>
            </a:r>
            <a:r>
              <a:rPr lang="sv-SE" dirty="0" err="1"/>
              <a:t>PyStan</a:t>
            </a:r>
            <a:r>
              <a:rPr lang="sv-SE" dirty="0"/>
              <a:t> and </a:t>
            </a:r>
            <a:r>
              <a:rPr lang="sv-SE" dirty="0" err="1"/>
              <a:t>compare</a:t>
            </a:r>
            <a:r>
              <a:rPr lang="sv-SE" dirty="0"/>
              <a:t> </a:t>
            </a:r>
            <a:r>
              <a:rPr lang="sv-SE" dirty="0" err="1"/>
              <a:t>those</a:t>
            </a:r>
            <a:r>
              <a:rPr lang="sv-SE" dirty="0"/>
              <a:t> 2 </a:t>
            </a:r>
            <a:r>
              <a:rPr lang="sv-SE" dirty="0" err="1"/>
              <a:t>packages</a:t>
            </a:r>
            <a:r>
              <a:rPr lang="sv-SE" dirty="0"/>
              <a:t>. </a:t>
            </a:r>
          </a:p>
        </p:txBody>
      </p:sp>
      <p:sp>
        <p:nvSpPr>
          <p:cNvPr id="4" name="Platshållare för bildnummer 3"/>
          <p:cNvSpPr>
            <a:spLocks noGrp="1"/>
          </p:cNvSpPr>
          <p:nvPr>
            <p:ph type="sldNum" sz="quarter" idx="10"/>
          </p:nvPr>
        </p:nvSpPr>
        <p:spPr/>
        <p:txBody>
          <a:bodyPr/>
          <a:lstStyle/>
          <a:p>
            <a:fld id="{FC332C06-2B08-44C5-8E87-A8AF9F414044}" type="slidenum">
              <a:rPr lang="en-US" smtClean="0"/>
              <a:t>3</a:t>
            </a:fld>
            <a:endParaRPr lang="en-US"/>
          </a:p>
        </p:txBody>
      </p:sp>
    </p:spTree>
    <p:extLst>
      <p:ext uri="{BB962C8B-B14F-4D97-AF65-F5344CB8AC3E}">
        <p14:creationId xmlns:p14="http://schemas.microsoft.com/office/powerpoint/2010/main" val="72202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sv-SE" dirty="0" err="1"/>
              <a:t>First</a:t>
            </a:r>
            <a:r>
              <a:rPr lang="sv-SE" dirty="0"/>
              <a:t>, </a:t>
            </a:r>
            <a:r>
              <a:rPr lang="sv-SE" dirty="0" err="1"/>
              <a:t>I’ll</a:t>
            </a:r>
            <a:r>
              <a:rPr lang="sv-SE" dirty="0"/>
              <a:t> </a:t>
            </a:r>
            <a:r>
              <a:rPr lang="sv-SE" dirty="0" err="1"/>
              <a:t>refresh</a:t>
            </a:r>
            <a:r>
              <a:rPr lang="sv-SE" dirty="0"/>
              <a:t> </a:t>
            </a:r>
            <a:r>
              <a:rPr lang="sv-SE" dirty="0" err="1"/>
              <a:t>our</a:t>
            </a:r>
            <a:r>
              <a:rPr lang="sv-SE" dirty="0"/>
              <a:t> </a:t>
            </a:r>
            <a:r>
              <a:rPr lang="sv-SE" dirty="0" err="1"/>
              <a:t>memory</a:t>
            </a:r>
            <a:r>
              <a:rPr lang="sv-SE" dirty="0"/>
              <a:t> </a:t>
            </a:r>
            <a:r>
              <a:rPr lang="sv-SE" dirty="0" err="1"/>
              <a:t>about</a:t>
            </a:r>
            <a:r>
              <a:rPr lang="sv-SE" dirty="0"/>
              <a:t> </a:t>
            </a:r>
            <a:r>
              <a:rPr lang="sv-SE" dirty="0" err="1"/>
              <a:t>basic</a:t>
            </a:r>
            <a:r>
              <a:rPr lang="sv-SE" dirty="0"/>
              <a:t> </a:t>
            </a:r>
            <a:r>
              <a:rPr lang="sv-SE" dirty="0" err="1"/>
              <a:t>Bayes</a:t>
            </a:r>
            <a:r>
              <a:rPr lang="sv-SE" dirty="0"/>
              <a:t> </a:t>
            </a:r>
            <a:r>
              <a:rPr lang="sv-SE" dirty="0" err="1"/>
              <a:t>concepts</a:t>
            </a:r>
            <a:r>
              <a:rPr lang="sv-SE" dirty="0"/>
              <a:t>. </a:t>
            </a:r>
            <a:r>
              <a:rPr lang="sv-SE" dirty="0" err="1"/>
              <a:t>I’ll</a:t>
            </a:r>
            <a:r>
              <a:rPr lang="sv-SE" dirty="0"/>
              <a:t> talk </a:t>
            </a:r>
            <a:r>
              <a:rPr lang="sv-SE" dirty="0" err="1"/>
              <a:t>about</a:t>
            </a:r>
            <a:r>
              <a:rPr lang="sv-SE" dirty="0"/>
              <a:t> </a:t>
            </a:r>
            <a:r>
              <a:rPr lang="sv-SE" dirty="0" err="1"/>
              <a:t>about</a:t>
            </a:r>
            <a:r>
              <a:rPr lang="sv-SE" dirty="0"/>
              <a:t> Bayes </a:t>
            </a:r>
            <a:r>
              <a:rPr lang="sv-SE" dirty="0" err="1"/>
              <a:t>rules</a:t>
            </a:r>
            <a:r>
              <a:rPr lang="sv-SE" dirty="0"/>
              <a:t> and </a:t>
            </a:r>
            <a:r>
              <a:rPr lang="sv-SE" dirty="0" err="1"/>
              <a:t>how</a:t>
            </a:r>
            <a:r>
              <a:rPr lang="sv-SE" dirty="0"/>
              <a:t> it </a:t>
            </a:r>
            <a:r>
              <a:rPr lang="sv-SE" dirty="0" err="1"/>
              <a:t>becomes</a:t>
            </a:r>
            <a:r>
              <a:rPr lang="sv-SE" dirty="0"/>
              <a:t> Bayes </a:t>
            </a:r>
            <a:r>
              <a:rPr lang="sv-SE" dirty="0" err="1"/>
              <a:t>Inference</a:t>
            </a:r>
            <a:r>
              <a:rPr lang="sv-SE" dirty="0"/>
              <a:t> </a:t>
            </a:r>
            <a:r>
              <a:rPr lang="sv-SE" dirty="0" err="1"/>
              <a:t>quickly</a:t>
            </a:r>
            <a:r>
              <a:rPr lang="sv-SE" dirty="0"/>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sv-SE"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sv-SE" dirty="0"/>
              <a:t>Second, </a:t>
            </a:r>
            <a:r>
              <a:rPr lang="sv-SE" dirty="0" err="1"/>
              <a:t>I’ll</a:t>
            </a:r>
            <a:r>
              <a:rPr lang="sv-SE" dirty="0"/>
              <a:t> </a:t>
            </a:r>
            <a:r>
              <a:rPr lang="sv-SE" dirty="0" err="1"/>
              <a:t>introduce</a:t>
            </a:r>
            <a:r>
              <a:rPr lang="sv-SE" dirty="0"/>
              <a:t> a </a:t>
            </a:r>
            <a:r>
              <a:rPr lang="sv-SE" dirty="0" err="1"/>
              <a:t>generated</a:t>
            </a:r>
            <a:r>
              <a:rPr lang="sv-SE" dirty="0"/>
              <a:t> </a:t>
            </a:r>
            <a:r>
              <a:rPr lang="sv-SE" dirty="0" err="1"/>
              <a:t>model</a:t>
            </a:r>
            <a:r>
              <a:rPr lang="sv-SE" dirty="0"/>
              <a:t> in </a:t>
            </a:r>
            <a:r>
              <a:rPr lang="sv-SE" dirty="0" err="1"/>
              <a:t>both</a:t>
            </a:r>
            <a:r>
              <a:rPr lang="sv-SE" dirty="0"/>
              <a:t> PyMC3 and </a:t>
            </a:r>
            <a:r>
              <a:rPr lang="sv-SE" dirty="0" err="1"/>
              <a:t>PyStan</a:t>
            </a:r>
            <a:endParaRPr lang="sv-SE"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sv-SE" dirty="0"/>
          </a:p>
          <a:p>
            <a:pPr marL="228600" indent="-228600">
              <a:buAutoNum type="arabicPeriod"/>
            </a:pPr>
            <a:r>
              <a:rPr lang="sv-SE" dirty="0"/>
              <a:t>And </a:t>
            </a:r>
            <a:r>
              <a:rPr lang="sv-SE" dirty="0" err="1"/>
              <a:t>then</a:t>
            </a:r>
            <a:r>
              <a:rPr lang="sv-SE" dirty="0"/>
              <a:t>, </a:t>
            </a:r>
            <a:r>
              <a:rPr lang="sv-SE" dirty="0" err="1"/>
              <a:t>I’ll</a:t>
            </a:r>
            <a:r>
              <a:rPr lang="sv-SE" dirty="0"/>
              <a:t> </a:t>
            </a:r>
            <a:r>
              <a:rPr lang="sv-SE" dirty="0" err="1"/>
              <a:t>introduce</a:t>
            </a:r>
            <a:r>
              <a:rPr lang="sv-SE" dirty="0"/>
              <a:t> a </a:t>
            </a:r>
            <a:r>
              <a:rPr lang="sv-SE" dirty="0" err="1"/>
              <a:t>more</a:t>
            </a:r>
            <a:r>
              <a:rPr lang="sv-SE" dirty="0"/>
              <a:t> </a:t>
            </a:r>
            <a:r>
              <a:rPr lang="sv-SE" dirty="0" err="1"/>
              <a:t>complicated</a:t>
            </a:r>
            <a:r>
              <a:rPr lang="sv-SE" dirty="0"/>
              <a:t> </a:t>
            </a:r>
            <a:r>
              <a:rPr lang="sv-SE" dirty="0" err="1"/>
              <a:t>model</a:t>
            </a:r>
            <a:r>
              <a:rPr lang="sv-SE" dirty="0"/>
              <a:t>, </a:t>
            </a:r>
            <a:r>
              <a:rPr lang="sv-SE" dirty="0" err="1"/>
              <a:t>more</a:t>
            </a:r>
            <a:r>
              <a:rPr lang="sv-SE" dirty="0"/>
              <a:t> parameters.</a:t>
            </a:r>
            <a:br>
              <a:rPr lang="sv-SE" dirty="0"/>
            </a:br>
            <a:r>
              <a:rPr lang="sv-SE" dirty="0" err="1"/>
              <a:t>I’ll</a:t>
            </a:r>
            <a:r>
              <a:rPr lang="sv-SE" dirty="0"/>
              <a:t> </a:t>
            </a:r>
            <a:r>
              <a:rPr lang="sv-SE" dirty="0" err="1"/>
              <a:t>use</a:t>
            </a:r>
            <a:r>
              <a:rPr lang="sv-SE" dirty="0"/>
              <a:t> the data from </a:t>
            </a:r>
            <a:r>
              <a:rPr lang="sv-SE" dirty="0" err="1"/>
              <a:t>allsvanskan</a:t>
            </a:r>
            <a:r>
              <a:rPr lang="sv-SE" dirty="0"/>
              <a:t>, to </a:t>
            </a:r>
            <a:r>
              <a:rPr lang="sv-SE" dirty="0" err="1"/>
              <a:t>predict</a:t>
            </a:r>
            <a:r>
              <a:rPr lang="sv-SE" dirty="0"/>
              <a:t> </a:t>
            </a:r>
            <a:r>
              <a:rPr lang="sv-SE" dirty="0" err="1"/>
              <a:t>who</a:t>
            </a:r>
            <a:r>
              <a:rPr lang="sv-SE" dirty="0"/>
              <a:t> has the </a:t>
            </a:r>
            <a:r>
              <a:rPr lang="sv-SE" dirty="0" err="1"/>
              <a:t>highest</a:t>
            </a:r>
            <a:r>
              <a:rPr lang="sv-SE" dirty="0"/>
              <a:t> </a:t>
            </a:r>
            <a:r>
              <a:rPr lang="sv-SE" dirty="0" err="1"/>
              <a:t>probability</a:t>
            </a:r>
            <a:r>
              <a:rPr lang="sv-SE" dirty="0"/>
              <a:t> to </a:t>
            </a:r>
            <a:r>
              <a:rPr lang="sv-SE" dirty="0" err="1"/>
              <a:t>win</a:t>
            </a:r>
            <a:r>
              <a:rPr lang="sv-SE" dirty="0"/>
              <a:t>, to </a:t>
            </a:r>
            <a:r>
              <a:rPr lang="sv-SE" dirty="0" err="1"/>
              <a:t>qualify</a:t>
            </a:r>
            <a:r>
              <a:rPr lang="sv-SE" dirty="0"/>
              <a:t> and to be </a:t>
            </a:r>
            <a:r>
              <a:rPr lang="sv-SE" dirty="0" err="1"/>
              <a:t>relegated</a:t>
            </a:r>
            <a:r>
              <a:rPr lang="sv-SE" dirty="0"/>
              <a:t>.</a:t>
            </a:r>
          </a:p>
          <a:p>
            <a:pPr marL="228600" indent="-228600">
              <a:buAutoNum type="arabicPeriod"/>
            </a:pPr>
            <a:endParaRPr lang="sv-SE" dirty="0"/>
          </a:p>
          <a:p>
            <a:pPr marL="228600" indent="-228600">
              <a:buAutoNum type="arabicPeriod"/>
            </a:pPr>
            <a:r>
              <a:rPr lang="sv-SE" dirty="0"/>
              <a:t>I </a:t>
            </a:r>
            <a:r>
              <a:rPr lang="sv-SE" dirty="0" err="1"/>
              <a:t>also</a:t>
            </a:r>
            <a:r>
              <a:rPr lang="sv-SE" dirty="0"/>
              <a:t> </a:t>
            </a:r>
            <a:r>
              <a:rPr lang="sv-SE" dirty="0" err="1"/>
              <a:t>have</a:t>
            </a:r>
            <a:r>
              <a:rPr lang="sv-SE" dirty="0"/>
              <a:t> </a:t>
            </a:r>
            <a:r>
              <a:rPr lang="sv-SE" dirty="0" err="1"/>
              <a:t>summary</a:t>
            </a:r>
            <a:r>
              <a:rPr lang="sv-SE" dirty="0"/>
              <a:t>, </a:t>
            </a:r>
            <a:r>
              <a:rPr lang="sv-SE" dirty="0" err="1"/>
              <a:t>some</a:t>
            </a:r>
            <a:r>
              <a:rPr lang="sv-SE" dirty="0"/>
              <a:t> </a:t>
            </a:r>
            <a:r>
              <a:rPr lang="sv-SE" dirty="0" err="1"/>
              <a:t>reference</a:t>
            </a:r>
            <a:r>
              <a:rPr lang="sv-SE" dirty="0"/>
              <a:t> </a:t>
            </a:r>
            <a:r>
              <a:rPr lang="sv-SE" dirty="0" err="1"/>
              <a:t>that</a:t>
            </a:r>
            <a:r>
              <a:rPr lang="sv-SE" dirty="0"/>
              <a:t> </a:t>
            </a:r>
            <a:r>
              <a:rPr lang="sv-SE" dirty="0" err="1"/>
              <a:t>you</a:t>
            </a:r>
            <a:r>
              <a:rPr lang="sv-SE" dirty="0"/>
              <a:t> </a:t>
            </a:r>
            <a:r>
              <a:rPr lang="sv-SE" dirty="0" err="1"/>
              <a:t>can</a:t>
            </a:r>
            <a:r>
              <a:rPr lang="sv-SE" dirty="0"/>
              <a:t> read or </a:t>
            </a:r>
            <a:r>
              <a:rPr lang="sv-SE" dirty="0" err="1"/>
              <a:t>watch</a:t>
            </a:r>
            <a:r>
              <a:rPr lang="sv-SE" dirty="0"/>
              <a:t> and a Q &amp; A session in the end.</a:t>
            </a:r>
          </a:p>
        </p:txBody>
      </p:sp>
      <p:sp>
        <p:nvSpPr>
          <p:cNvPr id="4" name="Platshållare för bildnummer 3"/>
          <p:cNvSpPr>
            <a:spLocks noGrp="1"/>
          </p:cNvSpPr>
          <p:nvPr>
            <p:ph type="sldNum" sz="quarter" idx="10"/>
          </p:nvPr>
        </p:nvSpPr>
        <p:spPr/>
        <p:txBody>
          <a:bodyPr/>
          <a:lstStyle/>
          <a:p>
            <a:fld id="{FC332C06-2B08-44C5-8E87-A8AF9F414044}" type="slidenum">
              <a:rPr lang="en-US" smtClean="0"/>
              <a:t>4</a:t>
            </a:fld>
            <a:endParaRPr lang="en-US"/>
          </a:p>
        </p:txBody>
      </p:sp>
    </p:spTree>
    <p:extLst>
      <p:ext uri="{BB962C8B-B14F-4D97-AF65-F5344CB8AC3E}">
        <p14:creationId xmlns:p14="http://schemas.microsoft.com/office/powerpoint/2010/main" val="250328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indent="-228600">
              <a:buAutoNum type="arabicPeriod"/>
            </a:pPr>
            <a:r>
              <a:rPr lang="en-US" dirty="0"/>
              <a:t>Classic Bayes Rule: </a:t>
            </a:r>
            <a:br>
              <a:rPr lang="en-US" dirty="0"/>
            </a:br>
            <a:r>
              <a:rPr lang="en-US" dirty="0"/>
              <a:t>Does it look familiar to you? The Bayes rule is a result in probability theory. But together with the notion of prior (personal probabilities) and the likelihood, Bayes rule provides the basis for Bayesian inference.</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This is a prior, this is a likelihood and this is the posterior. </a:t>
            </a:r>
            <a:r>
              <a:rPr lang="en-US" dirty="0" err="1"/>
              <a:t>denomitor</a:t>
            </a:r>
            <a:r>
              <a:rPr lang="en-US" dirty="0"/>
              <a:t> is a scaling factor, we don’t have to care about it here.</a:t>
            </a:r>
            <a:br>
              <a:rPr lang="en-US" dirty="0"/>
            </a:br>
            <a:r>
              <a:rPr lang="en-US" dirty="0"/>
              <a:t>We say that the posterior distribution is proportional to likelihood times prior. </a:t>
            </a:r>
            <a:br>
              <a:rPr lang="en-US" dirty="0"/>
            </a:br>
            <a:r>
              <a:rPr lang="en-US" dirty="0"/>
              <a:t>The posterior is what I am interested in. I observed some data, the distribution of the parameter is what I am interested 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a:t>
            </a:r>
            <a:r>
              <a:rPr lang="en-US" dirty="0" err="1"/>
              <a:t>denomiter</a:t>
            </a:r>
            <a:r>
              <a:rPr lang="en-US" dirty="0"/>
              <a:t> is also called marginal likelihood, it provides information about the support in the data for the prior beliefs and the likelihood. It is just the 	probability of the data. It is used in Bayesian hypothesis testing. But here it is just a scaling factor, we don’t have to care about it.</a:t>
            </a:r>
          </a:p>
          <a:p>
            <a:pPr marL="228600" indent="-228600">
              <a:buAutoNum type="arabicPeriod" startAt="3"/>
            </a:pPr>
            <a:r>
              <a:rPr lang="en-US" dirty="0"/>
              <a:t>So, by using </a:t>
            </a:r>
            <a:r>
              <a:rPr lang="en-US" dirty="0" err="1"/>
              <a:t>Bayeian</a:t>
            </a:r>
            <a:r>
              <a:rPr lang="en-US" dirty="0"/>
              <a:t> model, we add our personal or expert knowledge to the model as our prior. We also quantify the uncertainty of the parameter. Here, theta, our parameter is no longer a fixed value, it has it’s own distribution.</a:t>
            </a:r>
          </a:p>
          <a:p>
            <a:pPr marL="228600" marR="0" lvl="0" indent="-228600" algn="l" defTabSz="914400" rtl="0" eaLnBrk="1" fontAlgn="auto" latinLnBrk="0" hangingPunct="1">
              <a:lnSpc>
                <a:spcPct val="100000"/>
              </a:lnSpc>
              <a:spcBef>
                <a:spcPts val="0"/>
              </a:spcBef>
              <a:spcAft>
                <a:spcPts val="0"/>
              </a:spcAft>
              <a:buClrTx/>
              <a:buSzTx/>
              <a:buFontTx/>
              <a:buAutoNum type="arabicPeriod" startAt="3"/>
              <a:tabLst/>
              <a:defRPr/>
            </a:pPr>
            <a:r>
              <a:rPr lang="sv-SE" dirty="0" err="1"/>
              <a:t>Sometimes</a:t>
            </a:r>
            <a:r>
              <a:rPr lang="sv-SE" dirty="0"/>
              <a:t> or </a:t>
            </a:r>
            <a:r>
              <a:rPr lang="sv-SE" dirty="0" err="1"/>
              <a:t>most</a:t>
            </a:r>
            <a:r>
              <a:rPr lang="sv-SE" dirty="0"/>
              <a:t> </a:t>
            </a:r>
            <a:r>
              <a:rPr lang="sv-SE" dirty="0" err="1"/>
              <a:t>of</a:t>
            </a:r>
            <a:r>
              <a:rPr lang="sv-SE" dirty="0"/>
              <a:t> the </a:t>
            </a:r>
            <a:r>
              <a:rPr lang="sv-SE" dirty="0" err="1"/>
              <a:t>time</a:t>
            </a:r>
            <a:r>
              <a:rPr lang="sv-SE" dirty="0"/>
              <a:t>, </a:t>
            </a:r>
            <a:r>
              <a:rPr lang="sv-SE" dirty="0" err="1"/>
              <a:t>it’s</a:t>
            </a:r>
            <a:r>
              <a:rPr lang="sv-SE" dirty="0"/>
              <a:t> </a:t>
            </a:r>
            <a:r>
              <a:rPr lang="sv-SE" dirty="0" err="1"/>
              <a:t>difficult</a:t>
            </a:r>
            <a:r>
              <a:rPr lang="sv-SE" dirty="0"/>
              <a:t> or </a:t>
            </a:r>
            <a:r>
              <a:rPr lang="sv-SE" dirty="0" err="1"/>
              <a:t>impossible</a:t>
            </a:r>
            <a:r>
              <a:rPr lang="sv-SE" dirty="0"/>
              <a:t> to </a:t>
            </a:r>
            <a:r>
              <a:rPr lang="sv-SE" dirty="0" err="1"/>
              <a:t>compute</a:t>
            </a:r>
            <a:r>
              <a:rPr lang="sv-SE" dirty="0"/>
              <a:t> the </a:t>
            </a:r>
            <a:r>
              <a:rPr lang="sv-SE" dirty="0" err="1"/>
              <a:t>posterior</a:t>
            </a:r>
            <a:r>
              <a:rPr lang="sv-SE" dirty="0"/>
              <a:t>. </a:t>
            </a:r>
            <a:r>
              <a:rPr lang="sv-SE" dirty="0" err="1"/>
              <a:t>Posteriors</a:t>
            </a:r>
            <a:r>
              <a:rPr lang="sv-SE" dirty="0"/>
              <a:t> </a:t>
            </a:r>
            <a:r>
              <a:rPr lang="sv-SE" dirty="0" err="1"/>
              <a:t>are</a:t>
            </a:r>
            <a:r>
              <a:rPr lang="sv-SE" dirty="0"/>
              <a:t> </a:t>
            </a:r>
            <a:r>
              <a:rPr lang="sv-SE" dirty="0" err="1"/>
              <a:t>complicated</a:t>
            </a:r>
            <a:r>
              <a:rPr lang="sv-SE" dirty="0"/>
              <a:t>. </a:t>
            </a:r>
            <a:r>
              <a:rPr lang="sv-SE" dirty="0" err="1"/>
              <a:t>Then</a:t>
            </a:r>
            <a:r>
              <a:rPr lang="sv-SE" dirty="0"/>
              <a:t> </a:t>
            </a:r>
            <a:r>
              <a:rPr lang="sv-SE" dirty="0" err="1"/>
              <a:t>you</a:t>
            </a:r>
            <a:r>
              <a:rPr lang="sv-SE" dirty="0"/>
              <a:t> </a:t>
            </a:r>
            <a:r>
              <a:rPr lang="sv-SE" dirty="0" err="1"/>
              <a:t>need</a:t>
            </a:r>
            <a:r>
              <a:rPr lang="sv-SE" dirty="0"/>
              <a:t> </a:t>
            </a:r>
            <a:r>
              <a:rPr lang="sv-SE" dirty="0" err="1"/>
              <a:t>good</a:t>
            </a:r>
            <a:r>
              <a:rPr lang="sv-SE" dirty="0"/>
              <a:t> sampling </a:t>
            </a:r>
            <a:r>
              <a:rPr lang="sv-SE" dirty="0" err="1"/>
              <a:t>algorithmes</a:t>
            </a:r>
            <a:r>
              <a:rPr lang="sv-SE" dirty="0"/>
              <a:t> to understand the </a:t>
            </a:r>
            <a:r>
              <a:rPr lang="sv-SE" dirty="0" err="1"/>
              <a:t>posterior</a:t>
            </a:r>
            <a:r>
              <a:rPr lang="sv-SE" dirty="0"/>
              <a:t>. </a:t>
            </a:r>
            <a:br>
              <a:rPr lang="sv-SE" dirty="0"/>
            </a:br>
            <a:r>
              <a:rPr lang="sv-SE" dirty="0" err="1"/>
              <a:t>That’s</a:t>
            </a:r>
            <a:r>
              <a:rPr lang="sv-SE" dirty="0"/>
              <a:t> </a:t>
            </a:r>
            <a:r>
              <a:rPr lang="sv-SE" dirty="0" err="1"/>
              <a:t>why</a:t>
            </a:r>
            <a:r>
              <a:rPr lang="sv-SE" dirty="0"/>
              <a:t> </a:t>
            </a:r>
            <a:r>
              <a:rPr lang="sv-SE" dirty="0" err="1"/>
              <a:t>we</a:t>
            </a:r>
            <a:r>
              <a:rPr lang="sv-SE" dirty="0"/>
              <a:t> </a:t>
            </a:r>
            <a:r>
              <a:rPr lang="sv-SE" dirty="0" err="1"/>
              <a:t>need</a:t>
            </a:r>
            <a:r>
              <a:rPr lang="sv-SE" dirty="0"/>
              <a:t> PyMC3 and </a:t>
            </a:r>
            <a:r>
              <a:rPr lang="sv-SE" dirty="0" err="1"/>
              <a:t>PyStan</a:t>
            </a:r>
            <a:r>
              <a:rPr lang="sv-SE" dirty="0"/>
              <a:t>. </a:t>
            </a:r>
            <a:r>
              <a:rPr lang="sv-SE" dirty="0" err="1"/>
              <a:t>Both</a:t>
            </a:r>
            <a:r>
              <a:rPr lang="sv-SE" dirty="0"/>
              <a:t> </a:t>
            </a:r>
            <a:r>
              <a:rPr lang="sv-SE" dirty="0" err="1"/>
              <a:t>of</a:t>
            </a:r>
            <a:r>
              <a:rPr lang="sv-SE" dirty="0"/>
              <a:t> </a:t>
            </a:r>
            <a:r>
              <a:rPr lang="sv-SE" dirty="0" err="1"/>
              <a:t>them</a:t>
            </a:r>
            <a:r>
              <a:rPr lang="sv-SE" dirty="0"/>
              <a:t> </a:t>
            </a:r>
            <a:r>
              <a:rPr lang="sv-SE" dirty="0" err="1"/>
              <a:t>have</a:t>
            </a:r>
            <a:r>
              <a:rPr lang="sv-SE" dirty="0"/>
              <a:t> the </a:t>
            </a:r>
            <a:r>
              <a:rPr lang="sv-SE" dirty="0" err="1"/>
              <a:t>state</a:t>
            </a:r>
            <a:r>
              <a:rPr lang="sv-SE" dirty="0"/>
              <a:t>-</a:t>
            </a:r>
            <a:r>
              <a:rPr lang="sv-SE" dirty="0" err="1"/>
              <a:t>of</a:t>
            </a:r>
            <a:r>
              <a:rPr lang="sv-SE" dirty="0"/>
              <a:t>-the-art sampling </a:t>
            </a:r>
            <a:r>
              <a:rPr lang="sv-SE" dirty="0" err="1"/>
              <a:t>algorithems</a:t>
            </a:r>
            <a:r>
              <a:rPr lang="sv-SE" dirty="0"/>
              <a:t> and </a:t>
            </a:r>
            <a:r>
              <a:rPr lang="sv-SE" dirty="0" err="1"/>
              <a:t>they</a:t>
            </a:r>
            <a:r>
              <a:rPr lang="sv-SE" dirty="0"/>
              <a:t> </a:t>
            </a:r>
            <a:r>
              <a:rPr lang="sv-SE" dirty="0" err="1"/>
              <a:t>will</a:t>
            </a:r>
            <a:r>
              <a:rPr lang="sv-SE" dirty="0"/>
              <a:t> do the </a:t>
            </a:r>
            <a:r>
              <a:rPr lang="sv-SE" dirty="0" err="1"/>
              <a:t>inference</a:t>
            </a:r>
            <a:r>
              <a:rPr lang="sv-SE" dirty="0"/>
              <a:t> for </a:t>
            </a:r>
            <a:r>
              <a:rPr lang="sv-SE" dirty="0" err="1"/>
              <a:t>us</a:t>
            </a:r>
            <a:r>
              <a:rPr lang="sv-SE" dirty="0"/>
              <a:t>.</a:t>
            </a:r>
            <a:br>
              <a:rPr lang="sv-SE" dirty="0"/>
            </a:br>
            <a:br>
              <a:rPr lang="sv-SE" dirty="0"/>
            </a:br>
            <a:r>
              <a:rPr lang="sv-SE" dirty="0"/>
              <a:t>For </a:t>
            </a:r>
            <a:r>
              <a:rPr lang="sv-SE" dirty="0" err="1"/>
              <a:t>example</a:t>
            </a:r>
            <a:r>
              <a:rPr lang="sv-SE" dirty="0"/>
              <a:t>, </a:t>
            </a:r>
            <a:r>
              <a:rPr lang="sv-SE" dirty="0" err="1"/>
              <a:t>if</a:t>
            </a:r>
            <a:r>
              <a:rPr lang="sv-SE" dirty="0"/>
              <a:t> </a:t>
            </a:r>
            <a:r>
              <a:rPr lang="sv-SE" dirty="0" err="1"/>
              <a:t>you</a:t>
            </a:r>
            <a:r>
              <a:rPr lang="sv-SE" dirty="0"/>
              <a:t> </a:t>
            </a:r>
            <a:r>
              <a:rPr lang="sv-SE" dirty="0" err="1"/>
              <a:t>have</a:t>
            </a:r>
            <a:r>
              <a:rPr lang="sv-SE" dirty="0"/>
              <a:t> a </a:t>
            </a:r>
            <a:r>
              <a:rPr lang="sv-SE" dirty="0" err="1"/>
              <a:t>die</a:t>
            </a:r>
            <a:r>
              <a:rPr lang="sv-SE" dirty="0"/>
              <a:t> and </a:t>
            </a:r>
            <a:r>
              <a:rPr lang="sv-SE" dirty="0" err="1"/>
              <a:t>you</a:t>
            </a:r>
            <a:r>
              <a:rPr lang="sv-SE" dirty="0"/>
              <a:t> </a:t>
            </a:r>
            <a:r>
              <a:rPr lang="sv-SE" dirty="0" err="1"/>
              <a:t>don’t</a:t>
            </a:r>
            <a:r>
              <a:rPr lang="sv-SE" dirty="0"/>
              <a:t> understand </a:t>
            </a:r>
            <a:r>
              <a:rPr lang="sv-SE" dirty="0" err="1"/>
              <a:t>how</a:t>
            </a:r>
            <a:r>
              <a:rPr lang="sv-SE" dirty="0"/>
              <a:t> it </a:t>
            </a:r>
            <a:r>
              <a:rPr lang="sv-SE" dirty="0" err="1"/>
              <a:t>works</a:t>
            </a:r>
            <a:r>
              <a:rPr lang="sv-SE" dirty="0"/>
              <a:t>. </a:t>
            </a:r>
            <a:r>
              <a:rPr lang="sv-SE" dirty="0" err="1"/>
              <a:t>Then</a:t>
            </a:r>
            <a:r>
              <a:rPr lang="sv-SE" dirty="0"/>
              <a:t> </a:t>
            </a:r>
            <a:r>
              <a:rPr lang="sv-SE" dirty="0" err="1"/>
              <a:t>you</a:t>
            </a:r>
            <a:r>
              <a:rPr lang="sv-SE" dirty="0"/>
              <a:t> roll it and </a:t>
            </a:r>
            <a:r>
              <a:rPr lang="sv-SE" dirty="0" err="1"/>
              <a:t>write</a:t>
            </a:r>
            <a:r>
              <a:rPr lang="sv-SE" dirty="0"/>
              <a:t> down </a:t>
            </a:r>
            <a:r>
              <a:rPr lang="sv-SE" dirty="0" err="1"/>
              <a:t>what</a:t>
            </a:r>
            <a:r>
              <a:rPr lang="sv-SE" dirty="0"/>
              <a:t> </a:t>
            </a:r>
            <a:r>
              <a:rPr lang="sv-SE" dirty="0" err="1"/>
              <a:t>you</a:t>
            </a:r>
            <a:r>
              <a:rPr lang="sv-SE" dirty="0"/>
              <a:t> </a:t>
            </a:r>
            <a:r>
              <a:rPr lang="sv-SE" dirty="0" err="1"/>
              <a:t>have</a:t>
            </a:r>
            <a:r>
              <a:rPr lang="sv-SE" dirty="0"/>
              <a:t>. Most </a:t>
            </a:r>
            <a:r>
              <a:rPr lang="sv-SE" dirty="0" err="1"/>
              <a:t>of</a:t>
            </a:r>
            <a:r>
              <a:rPr lang="sv-SE" dirty="0"/>
              <a:t> the </a:t>
            </a:r>
            <a:r>
              <a:rPr lang="sv-SE" dirty="0" err="1"/>
              <a:t>cases</a:t>
            </a:r>
            <a:r>
              <a:rPr lang="sv-SE" dirty="0"/>
              <a:t>, the </a:t>
            </a:r>
            <a:r>
              <a:rPr lang="sv-SE" dirty="0" err="1"/>
              <a:t>posterior</a:t>
            </a:r>
            <a:r>
              <a:rPr lang="sv-SE" dirty="0"/>
              <a:t> </a:t>
            </a:r>
            <a:r>
              <a:rPr lang="sv-SE" dirty="0" err="1"/>
              <a:t>are</a:t>
            </a:r>
            <a:r>
              <a:rPr lang="sv-SE" dirty="0"/>
              <a:t> </a:t>
            </a:r>
            <a:r>
              <a:rPr lang="sv-SE" dirty="0" err="1"/>
              <a:t>very</a:t>
            </a:r>
            <a:r>
              <a:rPr lang="sv-SE" dirty="0"/>
              <a:t> </a:t>
            </a:r>
            <a:r>
              <a:rPr lang="sv-SE" dirty="0" err="1"/>
              <a:t>complicated</a:t>
            </a:r>
            <a:r>
              <a:rPr lang="sv-SE" dirty="0"/>
              <a:t>. </a:t>
            </a:r>
            <a:r>
              <a:rPr lang="sv-SE" dirty="0" err="1"/>
              <a:t>That’s</a:t>
            </a:r>
            <a:r>
              <a:rPr lang="sv-SE" dirty="0"/>
              <a:t> </a:t>
            </a:r>
            <a:r>
              <a:rPr lang="sv-SE" dirty="0" err="1"/>
              <a:t>impossible</a:t>
            </a:r>
            <a:r>
              <a:rPr lang="sv-SE" dirty="0"/>
              <a:t> to do </a:t>
            </a:r>
            <a:r>
              <a:rPr lang="sv-SE" dirty="0" err="1"/>
              <a:t>with</a:t>
            </a:r>
            <a:r>
              <a:rPr lang="sv-SE" dirty="0"/>
              <a:t> pen and paper. </a:t>
            </a:r>
            <a:r>
              <a:rPr lang="sv-SE" dirty="0" err="1"/>
              <a:t>But</a:t>
            </a:r>
            <a:r>
              <a:rPr lang="sv-SE" dirty="0"/>
              <a:t> </a:t>
            </a:r>
            <a:r>
              <a:rPr lang="sv-SE" dirty="0" err="1"/>
              <a:t>don’t</a:t>
            </a:r>
            <a:r>
              <a:rPr lang="sv-SE" dirty="0"/>
              <a:t> </a:t>
            </a:r>
            <a:r>
              <a:rPr lang="sv-SE" dirty="0" err="1"/>
              <a:t>worry</a:t>
            </a:r>
            <a:r>
              <a:rPr lang="sv-SE" dirty="0"/>
              <a:t>, </a:t>
            </a:r>
            <a:r>
              <a:rPr lang="sv-SE" dirty="0" err="1"/>
              <a:t>PyStan</a:t>
            </a:r>
            <a:r>
              <a:rPr lang="sv-SE" dirty="0"/>
              <a:t> and PyMC3 </a:t>
            </a:r>
            <a:r>
              <a:rPr lang="sv-SE" dirty="0" err="1"/>
              <a:t>will</a:t>
            </a:r>
            <a:r>
              <a:rPr lang="sv-SE" dirty="0"/>
              <a:t> do the </a:t>
            </a:r>
            <a:r>
              <a:rPr lang="sv-SE" dirty="0" err="1"/>
              <a:t>inference</a:t>
            </a:r>
            <a:r>
              <a:rPr lang="sv-SE" dirty="0"/>
              <a:t> for </a:t>
            </a:r>
            <a:r>
              <a:rPr lang="sv-SE" dirty="0" err="1"/>
              <a:t>you</a:t>
            </a:r>
            <a:r>
              <a:rPr lang="sv-SE" dirty="0"/>
              <a:t>.</a:t>
            </a:r>
          </a:p>
          <a:p>
            <a:pPr marL="0" indent="0">
              <a:buNone/>
            </a:pPr>
            <a:endParaRPr lang="en-US" dirty="0"/>
          </a:p>
          <a:p>
            <a:pPr marL="0" indent="0">
              <a:buNone/>
            </a:pPr>
            <a:r>
              <a:rPr lang="sv-SE" dirty="0"/>
              <a:t>=</a:t>
            </a:r>
            <a:r>
              <a:rPr lang="en-US" dirty="0"/>
              <a:t>========================================================</a:t>
            </a:r>
          </a:p>
          <a:p>
            <a:pPr marL="0" indent="0">
              <a:buNone/>
            </a:pPr>
            <a:r>
              <a:rPr lang="en-US" dirty="0"/>
              <a:t>P(</a:t>
            </a:r>
            <a:r>
              <a:rPr lang="en-US" dirty="0" err="1"/>
              <a:t>y|theta</a:t>
            </a:r>
            <a:r>
              <a:rPr lang="en-US" dirty="0"/>
              <a:t>) can have 2 meanings, 1 sampling, 2 likelihood. When we talk about sampling, it means given theta fixed, the distribution of y, or the function of y. It can be probability distribution. The likelihood, is the theta, given y fixed. This is not a probability function.</a:t>
            </a:r>
          </a:p>
          <a:p>
            <a:pPr marL="0" indent="0">
              <a:buNone/>
            </a:pPr>
            <a:endParaRPr lang="en-US" dirty="0"/>
          </a:p>
          <a:p>
            <a:pPr marL="228600" indent="-228600">
              <a:buAutoNum type="arabicPeriod"/>
            </a:pPr>
            <a:r>
              <a:rPr lang="en-US" dirty="0"/>
              <a:t>Let’s compare Bayes rule and Frequentists with an example: the “fair coin”.</a:t>
            </a:r>
            <a:br>
              <a:rPr lang="en-US" dirty="0"/>
            </a:br>
            <a:r>
              <a:rPr lang="en-US" dirty="0"/>
              <a:t>Imagine I flip a coin 20 times, 15 times head. as a frequentist, I can the probability of getting head is 15/20. and I also want to construct confidence interval,</a:t>
            </a:r>
            <a:br>
              <a:rPr lang="en-US" dirty="0"/>
            </a:br>
            <a:r>
              <a:rPr lang="en-US" dirty="0"/>
              <a:t>Null hypothesis is: the coin is fair, if we write it in a statistics way: </a:t>
            </a:r>
            <a:r>
              <a:rPr lang="en-US" dirty="0" err="1"/>
              <a:t>Prob</a:t>
            </a:r>
            <a:r>
              <a:rPr lang="en-US" dirty="0"/>
              <a:t>(H) = 0.5, easier to understand, right? The alternative hypothesis is …..</a:t>
            </a:r>
            <a:br>
              <a:rPr lang="en-US" dirty="0"/>
            </a:br>
            <a:r>
              <a:rPr lang="en-US" dirty="0"/>
              <a:t>And I want P-value: probability of the observed values or extreme ones under the null hypothesis. …….(write more!)</a:t>
            </a:r>
            <a:br>
              <a:rPr lang="en-US" dirty="0"/>
            </a:br>
            <a:r>
              <a:rPr lang="en-US" dirty="0" err="1"/>
              <a:t>Whil</a:t>
            </a:r>
            <a:r>
              <a:rPr lang="en-US" dirty="0"/>
              <a:t> in a Bayes world, I still want to know if the coin is fair or not, coins are usually fair, right. The toss the coin experiment can be models as a </a:t>
            </a:r>
            <a:r>
              <a:rPr lang="en-US" dirty="0" err="1"/>
              <a:t>a</a:t>
            </a:r>
            <a:r>
              <a:rPr lang="en-US" dirty="0"/>
              <a:t> Binomial trial, with parameter p. I believe coins are usually fair, and maybe one  side can </a:t>
            </a:r>
            <a:r>
              <a:rPr lang="en-US" dirty="0" err="1"/>
              <a:t>werm</a:t>
            </a:r>
            <a:r>
              <a:rPr lang="en-US" dirty="0"/>
              <a:t> out a little bit more than the other side. So I give a normal(0.5, 1) as my prior.</a:t>
            </a:r>
          </a:p>
          <a:p>
            <a:pPr marL="0" indent="0">
              <a:buNone/>
            </a:pPr>
            <a:endParaRPr lang="en-US" dirty="0"/>
          </a:p>
        </p:txBody>
      </p:sp>
      <p:sp>
        <p:nvSpPr>
          <p:cNvPr id="4" name="Platshållare för bildnummer 3"/>
          <p:cNvSpPr>
            <a:spLocks noGrp="1"/>
          </p:cNvSpPr>
          <p:nvPr>
            <p:ph type="sldNum" sz="quarter" idx="10"/>
          </p:nvPr>
        </p:nvSpPr>
        <p:spPr/>
        <p:txBody>
          <a:bodyPr/>
          <a:lstStyle/>
          <a:p>
            <a:fld id="{FC332C06-2B08-44C5-8E87-A8AF9F414044}" type="slidenum">
              <a:rPr lang="en-US" smtClean="0"/>
              <a:t>5</a:t>
            </a:fld>
            <a:endParaRPr lang="en-US"/>
          </a:p>
        </p:txBody>
      </p:sp>
    </p:spTree>
    <p:extLst>
      <p:ext uri="{BB962C8B-B14F-4D97-AF65-F5344CB8AC3E}">
        <p14:creationId xmlns:p14="http://schemas.microsoft.com/office/powerpoint/2010/main" val="396658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sv-SE" dirty="0" err="1"/>
              <a:t>Now</a:t>
            </a:r>
            <a:r>
              <a:rPr lang="sv-SE" dirty="0"/>
              <a:t> </a:t>
            </a:r>
            <a:r>
              <a:rPr lang="sv-SE" dirty="0" err="1"/>
              <a:t>I’ll</a:t>
            </a:r>
            <a:r>
              <a:rPr lang="sv-SE" dirty="0"/>
              <a:t> </a:t>
            </a:r>
            <a:r>
              <a:rPr lang="sv-SE" dirty="0" err="1"/>
              <a:t>introduce</a:t>
            </a:r>
            <a:r>
              <a:rPr lang="sv-SE" dirty="0"/>
              <a:t> the </a:t>
            </a:r>
            <a:r>
              <a:rPr lang="sv-SE" dirty="0" err="1"/>
              <a:t>first</a:t>
            </a:r>
            <a:r>
              <a:rPr lang="sv-SE" dirty="0"/>
              <a:t> </a:t>
            </a:r>
            <a:r>
              <a:rPr lang="sv-SE" dirty="0" err="1"/>
              <a:t>model</a:t>
            </a:r>
            <a:r>
              <a:rPr lang="sv-SE" dirty="0"/>
              <a:t>, a </a:t>
            </a:r>
            <a:r>
              <a:rPr lang="sv-SE" dirty="0" err="1"/>
              <a:t>generated</a:t>
            </a:r>
            <a:r>
              <a:rPr lang="sv-SE" dirty="0"/>
              <a:t> </a:t>
            </a:r>
            <a:r>
              <a:rPr lang="sv-SE" dirty="0" err="1"/>
              <a:t>model</a:t>
            </a:r>
            <a:r>
              <a:rPr lang="sv-SE" dirty="0"/>
              <a:t> in </a:t>
            </a:r>
            <a:r>
              <a:rPr lang="sv-SE" dirty="0" err="1"/>
              <a:t>PyStan</a:t>
            </a:r>
            <a:r>
              <a:rPr lang="sv-SE" dirty="0"/>
              <a:t> and PyMC3.</a:t>
            </a:r>
          </a:p>
          <a:p>
            <a:r>
              <a:rPr lang="sv-SE" dirty="0"/>
              <a:t>I </a:t>
            </a:r>
            <a:r>
              <a:rPr lang="sv-SE" dirty="0" err="1"/>
              <a:t>generated</a:t>
            </a:r>
            <a:r>
              <a:rPr lang="sv-SE" dirty="0"/>
              <a:t> 50 </a:t>
            </a:r>
            <a:r>
              <a:rPr lang="sv-SE" dirty="0" err="1"/>
              <a:t>random</a:t>
            </a:r>
            <a:r>
              <a:rPr lang="sv-SE" dirty="0"/>
              <a:t> </a:t>
            </a:r>
            <a:r>
              <a:rPr lang="sv-SE" dirty="0" err="1"/>
              <a:t>samples</a:t>
            </a:r>
            <a:r>
              <a:rPr lang="sv-SE" dirty="0"/>
              <a:t> from a standard normal distribution.</a:t>
            </a:r>
          </a:p>
          <a:p>
            <a:r>
              <a:rPr lang="sv-SE" dirty="0" err="1"/>
              <a:t>We</a:t>
            </a:r>
            <a:r>
              <a:rPr lang="sv-SE" dirty="0"/>
              <a:t> </a:t>
            </a:r>
            <a:r>
              <a:rPr lang="sv-SE" dirty="0" err="1"/>
              <a:t>have</a:t>
            </a:r>
            <a:r>
              <a:rPr lang="sv-SE" dirty="0"/>
              <a:t> the data and </a:t>
            </a:r>
            <a:r>
              <a:rPr lang="sv-SE" dirty="0" err="1"/>
              <a:t>pretend</a:t>
            </a:r>
            <a:r>
              <a:rPr lang="sv-SE" dirty="0"/>
              <a:t> </a:t>
            </a:r>
            <a:r>
              <a:rPr lang="sv-SE" dirty="0" err="1"/>
              <a:t>we</a:t>
            </a:r>
            <a:r>
              <a:rPr lang="sv-SE" dirty="0"/>
              <a:t> </a:t>
            </a:r>
            <a:r>
              <a:rPr lang="sv-SE" dirty="0" err="1"/>
              <a:t>don’t</a:t>
            </a:r>
            <a:r>
              <a:rPr lang="sv-SE" dirty="0"/>
              <a:t> </a:t>
            </a:r>
            <a:r>
              <a:rPr lang="sv-SE" dirty="0" err="1"/>
              <a:t>know</a:t>
            </a:r>
            <a:r>
              <a:rPr lang="sv-SE" dirty="0"/>
              <a:t> </a:t>
            </a:r>
            <a:r>
              <a:rPr lang="sv-SE" dirty="0" err="1"/>
              <a:t>how</a:t>
            </a:r>
            <a:r>
              <a:rPr lang="sv-SE" dirty="0"/>
              <a:t> the data is </a:t>
            </a:r>
            <a:r>
              <a:rPr lang="sv-SE" dirty="0" err="1"/>
              <a:t>generated</a:t>
            </a:r>
            <a:r>
              <a:rPr lang="sv-SE" dirty="0"/>
              <a:t> and </a:t>
            </a:r>
            <a:r>
              <a:rPr lang="sv-SE" dirty="0" err="1"/>
              <a:t>we</a:t>
            </a:r>
            <a:r>
              <a:rPr lang="sv-SE" dirty="0"/>
              <a:t> </a:t>
            </a:r>
            <a:r>
              <a:rPr lang="sv-SE" dirty="0" err="1"/>
              <a:t>want</a:t>
            </a:r>
            <a:r>
              <a:rPr lang="sv-SE" dirty="0"/>
              <a:t> to </a:t>
            </a:r>
            <a:r>
              <a:rPr lang="sv-SE" dirty="0" err="1"/>
              <a:t>study</a:t>
            </a:r>
            <a:r>
              <a:rPr lang="sv-SE" dirty="0"/>
              <a:t> the </a:t>
            </a:r>
            <a:r>
              <a:rPr lang="sv-SE" dirty="0" err="1"/>
              <a:t>samples</a:t>
            </a:r>
            <a:r>
              <a:rPr lang="sv-SE" dirty="0"/>
              <a:t> and do </a:t>
            </a:r>
            <a:r>
              <a:rPr lang="sv-SE" dirty="0" err="1"/>
              <a:t>inference</a:t>
            </a:r>
            <a:r>
              <a:rPr lang="sv-SE" dirty="0"/>
              <a:t>.</a:t>
            </a:r>
          </a:p>
          <a:p>
            <a:r>
              <a:rPr lang="sv-SE" dirty="0"/>
              <a:t>In </a:t>
            </a:r>
            <a:r>
              <a:rPr lang="sv-SE" dirty="0" err="1"/>
              <a:t>this</a:t>
            </a:r>
            <a:r>
              <a:rPr lang="sv-SE" dirty="0"/>
              <a:t> </a:t>
            </a:r>
            <a:r>
              <a:rPr lang="sv-SE" dirty="0" err="1"/>
              <a:t>case</a:t>
            </a:r>
            <a:r>
              <a:rPr lang="sv-SE" dirty="0"/>
              <a:t>, </a:t>
            </a:r>
            <a:r>
              <a:rPr lang="sv-SE" dirty="0" err="1"/>
              <a:t>we</a:t>
            </a:r>
            <a:r>
              <a:rPr lang="sv-SE" dirty="0"/>
              <a:t> </a:t>
            </a:r>
            <a:r>
              <a:rPr lang="sv-SE" dirty="0" err="1"/>
              <a:t>want</a:t>
            </a:r>
            <a:r>
              <a:rPr lang="sv-SE" dirty="0"/>
              <a:t> to </a:t>
            </a:r>
            <a:r>
              <a:rPr lang="sv-SE" dirty="0" err="1"/>
              <a:t>know</a:t>
            </a:r>
            <a:r>
              <a:rPr lang="sv-SE" dirty="0"/>
              <a:t> the </a:t>
            </a:r>
            <a:r>
              <a:rPr lang="sv-SE" dirty="0" err="1"/>
              <a:t>true</a:t>
            </a:r>
            <a:r>
              <a:rPr lang="sv-SE" dirty="0"/>
              <a:t> population </a:t>
            </a:r>
            <a:r>
              <a:rPr lang="sv-SE" dirty="0" err="1"/>
              <a:t>mean</a:t>
            </a:r>
            <a:r>
              <a:rPr lang="sv-SE" dirty="0"/>
              <a:t>.</a:t>
            </a:r>
          </a:p>
          <a:p>
            <a:r>
              <a:rPr lang="sv-SE" dirty="0" err="1"/>
              <a:t>We</a:t>
            </a:r>
            <a:r>
              <a:rPr lang="sv-SE" dirty="0"/>
              <a:t> look at the data, x, looks okay normal. I </a:t>
            </a:r>
            <a:r>
              <a:rPr lang="sv-SE" dirty="0" err="1"/>
              <a:t>give</a:t>
            </a:r>
            <a:r>
              <a:rPr lang="sv-SE" dirty="0"/>
              <a:t> the </a:t>
            </a:r>
            <a:r>
              <a:rPr lang="sv-SE" dirty="0" err="1"/>
              <a:t>likelihood</a:t>
            </a:r>
            <a:r>
              <a:rPr lang="sv-SE" dirty="0"/>
              <a:t> a normal distribution, the prior for the </a:t>
            </a:r>
            <a:r>
              <a:rPr lang="sv-SE" dirty="0" err="1"/>
              <a:t>mean</a:t>
            </a:r>
            <a:r>
              <a:rPr lang="sv-SE" dirty="0"/>
              <a:t> </a:t>
            </a:r>
            <a:r>
              <a:rPr lang="sv-SE" dirty="0" err="1"/>
              <a:t>follows</a:t>
            </a:r>
            <a:r>
              <a:rPr lang="sv-SE" dirty="0"/>
              <a:t> a </a:t>
            </a:r>
            <a:r>
              <a:rPr lang="sv-SE" dirty="0" err="1"/>
              <a:t>quite</a:t>
            </a:r>
            <a:r>
              <a:rPr lang="sv-SE" dirty="0"/>
              <a:t> strong prior, </a:t>
            </a:r>
            <a:r>
              <a:rPr lang="sv-SE" dirty="0" err="1"/>
              <a:t>with</a:t>
            </a:r>
            <a:r>
              <a:rPr lang="sv-SE" dirty="0"/>
              <a:t> mu = 0 and sd = 0.5.</a:t>
            </a:r>
          </a:p>
          <a:p>
            <a:r>
              <a:rPr lang="sv-SE" dirty="0"/>
              <a:t>Just to </a:t>
            </a:r>
            <a:r>
              <a:rPr lang="sv-SE" dirty="0" err="1"/>
              <a:t>simplefy</a:t>
            </a:r>
            <a:r>
              <a:rPr lang="sv-SE" dirty="0"/>
              <a:t> </a:t>
            </a:r>
            <a:r>
              <a:rPr lang="sv-SE" dirty="0" err="1"/>
              <a:t>this</a:t>
            </a:r>
            <a:r>
              <a:rPr lang="sv-SE" dirty="0"/>
              <a:t> </a:t>
            </a:r>
            <a:r>
              <a:rPr lang="sv-SE" dirty="0" err="1"/>
              <a:t>example</a:t>
            </a:r>
            <a:r>
              <a:rPr lang="sv-SE" dirty="0"/>
              <a:t>, I just </a:t>
            </a:r>
            <a:r>
              <a:rPr lang="sv-SE" dirty="0" err="1"/>
              <a:t>give</a:t>
            </a:r>
            <a:r>
              <a:rPr lang="sv-SE" dirty="0"/>
              <a:t> 1 to the sd in </a:t>
            </a:r>
            <a:r>
              <a:rPr lang="sv-SE" dirty="0" err="1"/>
              <a:t>our</a:t>
            </a:r>
            <a:r>
              <a:rPr lang="sv-SE" dirty="0"/>
              <a:t> </a:t>
            </a:r>
            <a:r>
              <a:rPr lang="sv-SE" dirty="0" err="1"/>
              <a:t>model</a:t>
            </a:r>
            <a:r>
              <a:rPr lang="sv-SE" dirty="0"/>
              <a:t>.</a:t>
            </a:r>
          </a:p>
          <a:p>
            <a:r>
              <a:rPr lang="sv-SE" dirty="0" err="1"/>
              <a:t>Below</a:t>
            </a:r>
            <a:r>
              <a:rPr lang="sv-SE" dirty="0"/>
              <a:t> is the </a:t>
            </a:r>
            <a:r>
              <a:rPr lang="sv-SE" dirty="0" err="1"/>
              <a:t>core</a:t>
            </a:r>
            <a:r>
              <a:rPr lang="sv-SE" dirty="0"/>
              <a:t> part </a:t>
            </a:r>
            <a:r>
              <a:rPr lang="sv-SE" dirty="0" err="1"/>
              <a:t>of</a:t>
            </a:r>
            <a:r>
              <a:rPr lang="sv-SE" dirty="0"/>
              <a:t> </a:t>
            </a:r>
            <a:r>
              <a:rPr lang="sv-SE" dirty="0" err="1"/>
              <a:t>using</a:t>
            </a:r>
            <a:r>
              <a:rPr lang="sv-SE" dirty="0"/>
              <a:t> PyMC3 and </a:t>
            </a:r>
            <a:r>
              <a:rPr lang="sv-SE" dirty="0" err="1"/>
              <a:t>PyStan</a:t>
            </a:r>
            <a:r>
              <a:rPr lang="sv-SE" dirty="0"/>
              <a:t>.</a:t>
            </a:r>
          </a:p>
          <a:p>
            <a:endParaRPr lang="sv-SE" dirty="0"/>
          </a:p>
          <a:p>
            <a:endParaRPr lang="en-US" dirty="0"/>
          </a:p>
        </p:txBody>
      </p:sp>
      <p:sp>
        <p:nvSpPr>
          <p:cNvPr id="4" name="Slide Number Placeholder 3"/>
          <p:cNvSpPr>
            <a:spLocks noGrp="1"/>
          </p:cNvSpPr>
          <p:nvPr>
            <p:ph type="sldNum" sz="quarter" idx="10"/>
          </p:nvPr>
        </p:nvSpPr>
        <p:spPr/>
        <p:txBody>
          <a:bodyPr/>
          <a:lstStyle/>
          <a:p>
            <a:fld id="{FC332C06-2B08-44C5-8E87-A8AF9F414044}" type="slidenum">
              <a:rPr lang="en-US" smtClean="0"/>
              <a:t>6</a:t>
            </a:fld>
            <a:endParaRPr lang="en-US"/>
          </a:p>
        </p:txBody>
      </p:sp>
    </p:spTree>
    <p:extLst>
      <p:ext uri="{BB962C8B-B14F-4D97-AF65-F5344CB8AC3E}">
        <p14:creationId xmlns:p14="http://schemas.microsoft.com/office/powerpoint/2010/main" val="365016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Now</a:t>
            </a:r>
            <a:r>
              <a:rPr lang="sv-SE" dirty="0"/>
              <a:t> I </a:t>
            </a:r>
            <a:r>
              <a:rPr lang="sv-SE" dirty="0" err="1"/>
              <a:t>am</a:t>
            </a:r>
            <a:r>
              <a:rPr lang="sv-SE" dirty="0"/>
              <a:t> going to talk </a:t>
            </a:r>
            <a:r>
              <a:rPr lang="sv-SE" dirty="0" err="1"/>
              <a:t>about</a:t>
            </a:r>
            <a:r>
              <a:rPr lang="sv-SE" dirty="0"/>
              <a:t> the implementation in PyMC3 and </a:t>
            </a:r>
            <a:r>
              <a:rPr lang="sv-SE" dirty="0" err="1"/>
              <a:t>PyStan</a:t>
            </a:r>
            <a:r>
              <a:rPr lang="sv-SE" dirty="0"/>
              <a:t> </a:t>
            </a:r>
            <a:r>
              <a:rPr lang="sv-SE" dirty="0" err="1"/>
              <a:t>with</a:t>
            </a:r>
            <a:r>
              <a:rPr lang="sv-SE" dirty="0"/>
              <a:t> a </a:t>
            </a:r>
            <a:r>
              <a:rPr lang="sv-SE" dirty="0" err="1"/>
              <a:t>more</a:t>
            </a:r>
            <a:r>
              <a:rPr lang="sv-SE" dirty="0"/>
              <a:t> practical </a:t>
            </a:r>
            <a:r>
              <a:rPr lang="sv-SE" dirty="0" err="1"/>
              <a:t>example</a:t>
            </a:r>
            <a:r>
              <a:rPr lang="sv-SE" dirty="0"/>
              <a:t>.</a:t>
            </a:r>
          </a:p>
          <a:p>
            <a:r>
              <a:rPr lang="sv-SE" dirty="0" err="1"/>
              <a:t>Imagine</a:t>
            </a:r>
            <a:r>
              <a:rPr lang="sv-SE" dirty="0"/>
              <a:t> I </a:t>
            </a:r>
            <a:r>
              <a:rPr lang="sv-SE" dirty="0" err="1"/>
              <a:t>am</a:t>
            </a:r>
            <a:r>
              <a:rPr lang="sv-SE" dirty="0"/>
              <a:t> a </a:t>
            </a:r>
            <a:r>
              <a:rPr lang="sv-SE" dirty="0" err="1"/>
              <a:t>big</a:t>
            </a:r>
            <a:r>
              <a:rPr lang="sv-SE" dirty="0"/>
              <a:t> fan </a:t>
            </a:r>
            <a:r>
              <a:rPr lang="sv-SE" dirty="0" err="1"/>
              <a:t>of</a:t>
            </a:r>
            <a:r>
              <a:rPr lang="sv-SE" dirty="0"/>
              <a:t> </a:t>
            </a:r>
            <a:r>
              <a:rPr lang="sv-SE" dirty="0" err="1"/>
              <a:t>football</a:t>
            </a:r>
            <a:r>
              <a:rPr lang="sv-SE" dirty="0"/>
              <a:t>, I </a:t>
            </a:r>
            <a:r>
              <a:rPr lang="sv-SE" dirty="0" err="1"/>
              <a:t>want</a:t>
            </a:r>
            <a:r>
              <a:rPr lang="sv-SE" dirty="0"/>
              <a:t> to </a:t>
            </a:r>
            <a:r>
              <a:rPr lang="sv-SE" dirty="0" err="1"/>
              <a:t>know</a:t>
            </a:r>
            <a:r>
              <a:rPr lang="sv-SE" dirty="0"/>
              <a:t> </a:t>
            </a:r>
            <a:r>
              <a:rPr lang="sv-SE" dirty="0" err="1"/>
              <a:t>who</a:t>
            </a:r>
            <a:r>
              <a:rPr lang="sv-SE" dirty="0"/>
              <a:t> has the </a:t>
            </a:r>
            <a:r>
              <a:rPr lang="sv-SE" dirty="0" err="1"/>
              <a:t>highest</a:t>
            </a:r>
            <a:r>
              <a:rPr lang="sv-SE" dirty="0"/>
              <a:t> </a:t>
            </a:r>
            <a:r>
              <a:rPr lang="sv-SE" dirty="0" err="1"/>
              <a:t>probability</a:t>
            </a:r>
            <a:r>
              <a:rPr lang="sv-SE" dirty="0"/>
              <a:t> to </a:t>
            </a:r>
            <a:r>
              <a:rPr lang="sv-SE" dirty="0" err="1"/>
              <a:t>win</a:t>
            </a:r>
            <a:r>
              <a:rPr lang="sv-SE" dirty="0"/>
              <a:t>, to </a:t>
            </a:r>
            <a:r>
              <a:rPr lang="sv-SE" dirty="0" err="1"/>
              <a:t>qualify</a:t>
            </a:r>
            <a:r>
              <a:rPr lang="sv-SE" dirty="0"/>
              <a:t> and to be </a:t>
            </a:r>
            <a:r>
              <a:rPr lang="sv-SE" dirty="0" err="1"/>
              <a:t>relegated</a:t>
            </a:r>
            <a:r>
              <a:rPr lang="sv-SE" dirty="0"/>
              <a:t> in allsvenskan.</a:t>
            </a:r>
          </a:p>
          <a:p>
            <a:r>
              <a:rPr lang="sv-SE" dirty="0"/>
              <a:t>The data looks like </a:t>
            </a:r>
            <a:r>
              <a:rPr lang="sv-SE" dirty="0" err="1"/>
              <a:t>this</a:t>
            </a:r>
            <a:r>
              <a:rPr lang="sv-SE" dirty="0"/>
              <a:t>. </a:t>
            </a:r>
            <a:r>
              <a:rPr lang="sv-SE" dirty="0" err="1"/>
              <a:t>Left</a:t>
            </a:r>
            <a:r>
              <a:rPr lang="sv-SE" dirty="0"/>
              <a:t> is the </a:t>
            </a:r>
            <a:r>
              <a:rPr lang="sv-SE" dirty="0" err="1"/>
              <a:t>played</a:t>
            </a:r>
            <a:r>
              <a:rPr lang="sv-SE" dirty="0"/>
              <a:t> games, right is the </a:t>
            </a:r>
            <a:r>
              <a:rPr lang="sv-SE" dirty="0" err="1"/>
              <a:t>upcoming</a:t>
            </a:r>
            <a:r>
              <a:rPr lang="sv-SE" dirty="0"/>
              <a:t> games. 161 </a:t>
            </a:r>
            <a:r>
              <a:rPr lang="sv-SE" dirty="0" err="1"/>
              <a:t>played</a:t>
            </a:r>
            <a:r>
              <a:rPr lang="sv-SE" dirty="0"/>
              <a:t> games and 87 </a:t>
            </a:r>
            <a:r>
              <a:rPr lang="sv-SE" dirty="0" err="1"/>
              <a:t>upcoming</a:t>
            </a:r>
            <a:r>
              <a:rPr lang="sv-SE" dirty="0"/>
              <a:t> games back </a:t>
            </a:r>
            <a:r>
              <a:rPr lang="sv-SE" dirty="0" err="1"/>
              <a:t>then</a:t>
            </a:r>
            <a:r>
              <a:rPr lang="sv-SE" dirty="0"/>
              <a:t>.</a:t>
            </a:r>
          </a:p>
          <a:p>
            <a:r>
              <a:rPr lang="sv-SE" dirty="0" err="1"/>
              <a:t>Each</a:t>
            </a:r>
            <a:r>
              <a:rPr lang="sv-SE" dirty="0"/>
              <a:t> game has a </a:t>
            </a:r>
            <a:r>
              <a:rPr lang="sv-SE" dirty="0" err="1"/>
              <a:t>home</a:t>
            </a:r>
            <a:r>
              <a:rPr lang="sv-SE" dirty="0"/>
              <a:t> team, </a:t>
            </a:r>
            <a:r>
              <a:rPr lang="sv-SE" dirty="0" err="1"/>
              <a:t>away</a:t>
            </a:r>
            <a:r>
              <a:rPr lang="sv-SE" dirty="0"/>
              <a:t> team, </a:t>
            </a:r>
            <a:r>
              <a:rPr lang="sv-SE" dirty="0" err="1"/>
              <a:t>home</a:t>
            </a:r>
            <a:r>
              <a:rPr lang="sv-SE" dirty="0"/>
              <a:t> score for </a:t>
            </a:r>
            <a:r>
              <a:rPr lang="sv-SE" dirty="0" err="1"/>
              <a:t>home</a:t>
            </a:r>
            <a:r>
              <a:rPr lang="sv-SE" dirty="0"/>
              <a:t> team, and </a:t>
            </a:r>
            <a:r>
              <a:rPr lang="sv-SE" dirty="0" err="1"/>
              <a:t>away</a:t>
            </a:r>
            <a:r>
              <a:rPr lang="sv-SE" dirty="0"/>
              <a:t> score for </a:t>
            </a:r>
            <a:r>
              <a:rPr lang="sv-SE" dirty="0" err="1"/>
              <a:t>away</a:t>
            </a:r>
            <a:r>
              <a:rPr lang="sv-SE" dirty="0"/>
              <a:t> team.</a:t>
            </a:r>
          </a:p>
          <a:p>
            <a:r>
              <a:rPr lang="sv-SE" dirty="0"/>
              <a:t>In the </a:t>
            </a:r>
            <a:r>
              <a:rPr lang="sv-SE" dirty="0" err="1"/>
              <a:t>upcoming</a:t>
            </a:r>
            <a:r>
              <a:rPr lang="sv-SE" dirty="0"/>
              <a:t> games, I </a:t>
            </a:r>
            <a:r>
              <a:rPr lang="sv-SE" dirty="0" err="1"/>
              <a:t>know</a:t>
            </a:r>
            <a:r>
              <a:rPr lang="sv-SE" dirty="0"/>
              <a:t> the </a:t>
            </a:r>
            <a:r>
              <a:rPr lang="sv-SE" dirty="0" err="1"/>
              <a:t>home</a:t>
            </a:r>
            <a:r>
              <a:rPr lang="sv-SE" dirty="0"/>
              <a:t> team and </a:t>
            </a:r>
            <a:r>
              <a:rPr lang="sv-SE" dirty="0" err="1"/>
              <a:t>away</a:t>
            </a:r>
            <a:r>
              <a:rPr lang="sv-SE" dirty="0"/>
              <a:t> team, </a:t>
            </a:r>
            <a:r>
              <a:rPr lang="sv-SE" dirty="0" err="1"/>
              <a:t>but</a:t>
            </a:r>
            <a:r>
              <a:rPr lang="sv-SE" dirty="0"/>
              <a:t> I </a:t>
            </a:r>
            <a:r>
              <a:rPr lang="sv-SE" dirty="0" err="1"/>
              <a:t>don’t</a:t>
            </a:r>
            <a:r>
              <a:rPr lang="sv-SE" dirty="0"/>
              <a:t> </a:t>
            </a:r>
            <a:r>
              <a:rPr lang="sv-SE" dirty="0" err="1"/>
              <a:t>know</a:t>
            </a:r>
            <a:r>
              <a:rPr lang="sv-SE" dirty="0"/>
              <a:t> the scores. The </a:t>
            </a:r>
            <a:r>
              <a:rPr lang="sv-SE" dirty="0" err="1"/>
              <a:t>home</a:t>
            </a:r>
            <a:r>
              <a:rPr lang="sv-SE" dirty="0"/>
              <a:t> score and </a:t>
            </a:r>
            <a:r>
              <a:rPr lang="sv-SE" dirty="0" err="1"/>
              <a:t>away</a:t>
            </a:r>
            <a:r>
              <a:rPr lang="sv-SE" dirty="0"/>
              <a:t> score for </a:t>
            </a:r>
            <a:r>
              <a:rPr lang="sv-SE" dirty="0" err="1"/>
              <a:t>each</a:t>
            </a:r>
            <a:r>
              <a:rPr lang="sv-SE" dirty="0"/>
              <a:t> game is </a:t>
            </a:r>
            <a:r>
              <a:rPr lang="sv-SE" dirty="0" err="1"/>
              <a:t>what</a:t>
            </a:r>
            <a:r>
              <a:rPr lang="sv-SE" dirty="0"/>
              <a:t> I </a:t>
            </a:r>
            <a:r>
              <a:rPr lang="sv-SE" dirty="0" err="1"/>
              <a:t>am</a:t>
            </a:r>
            <a:r>
              <a:rPr lang="sv-SE" dirty="0"/>
              <a:t> </a:t>
            </a:r>
            <a:r>
              <a:rPr lang="sv-SE" dirty="0" err="1"/>
              <a:t>interested</a:t>
            </a:r>
            <a:r>
              <a:rPr lang="sv-SE" dirty="0"/>
              <a:t> in.</a:t>
            </a:r>
          </a:p>
          <a:p>
            <a:r>
              <a:rPr lang="sv-SE" dirty="0"/>
              <a:t>For </a:t>
            </a:r>
            <a:r>
              <a:rPr lang="sv-SE" dirty="0" err="1"/>
              <a:t>each</a:t>
            </a:r>
            <a:r>
              <a:rPr lang="sv-SE" dirty="0"/>
              <a:t> match, the score for </a:t>
            </a:r>
            <a:r>
              <a:rPr lang="sv-SE" dirty="0" err="1"/>
              <a:t>home</a:t>
            </a:r>
            <a:r>
              <a:rPr lang="sv-SE" dirty="0"/>
              <a:t> team and </a:t>
            </a:r>
            <a:r>
              <a:rPr lang="sv-SE" dirty="0" err="1"/>
              <a:t>away</a:t>
            </a:r>
            <a:r>
              <a:rPr lang="sv-SE" dirty="0"/>
              <a:t> team </a:t>
            </a:r>
            <a:r>
              <a:rPr lang="sv-SE" dirty="0" err="1"/>
              <a:t>follows</a:t>
            </a:r>
            <a:r>
              <a:rPr lang="sv-SE" dirty="0"/>
              <a:t> </a:t>
            </a:r>
            <a:r>
              <a:rPr lang="sv-SE" dirty="0" err="1"/>
              <a:t>Possion</a:t>
            </a:r>
            <a:r>
              <a:rPr lang="sv-SE" dirty="0"/>
              <a:t> distribution. </a:t>
            </a:r>
            <a:r>
              <a:rPr lang="sv-SE" dirty="0" err="1"/>
              <a:t>Home</a:t>
            </a:r>
            <a:r>
              <a:rPr lang="sv-SE" dirty="0"/>
              <a:t> team has </a:t>
            </a:r>
            <a:r>
              <a:rPr lang="sv-SE" dirty="0" err="1"/>
              <a:t>it’s</a:t>
            </a:r>
            <a:r>
              <a:rPr lang="sv-SE" dirty="0"/>
              <a:t> </a:t>
            </a:r>
            <a:r>
              <a:rPr lang="sv-SE" dirty="0" err="1"/>
              <a:t>own</a:t>
            </a:r>
            <a:r>
              <a:rPr lang="sv-SE" dirty="0"/>
              <a:t> </a:t>
            </a:r>
            <a:r>
              <a:rPr lang="sv-SE" dirty="0" err="1"/>
              <a:t>lamda</a:t>
            </a:r>
            <a:r>
              <a:rPr lang="sv-SE" dirty="0"/>
              <a:t> and </a:t>
            </a:r>
            <a:r>
              <a:rPr lang="sv-SE" dirty="0" err="1"/>
              <a:t>away</a:t>
            </a:r>
            <a:r>
              <a:rPr lang="sv-SE" dirty="0"/>
              <a:t> team </a:t>
            </a:r>
            <a:r>
              <a:rPr lang="sv-SE" dirty="0" err="1"/>
              <a:t>also</a:t>
            </a:r>
            <a:r>
              <a:rPr lang="sv-SE" dirty="0"/>
              <a:t> has </a:t>
            </a:r>
            <a:r>
              <a:rPr lang="sv-SE" dirty="0" err="1"/>
              <a:t>it’s</a:t>
            </a:r>
            <a:r>
              <a:rPr lang="sv-SE" dirty="0"/>
              <a:t> </a:t>
            </a:r>
            <a:r>
              <a:rPr lang="sv-SE" dirty="0" err="1"/>
              <a:t>own</a:t>
            </a:r>
            <a:r>
              <a:rPr lang="sv-SE" dirty="0"/>
              <a:t> lambda.</a:t>
            </a:r>
          </a:p>
          <a:p>
            <a:r>
              <a:rPr lang="sv-SE" dirty="0"/>
              <a:t>So </a:t>
            </a:r>
            <a:r>
              <a:rPr lang="sv-SE" dirty="0" err="1"/>
              <a:t>we</a:t>
            </a:r>
            <a:r>
              <a:rPr lang="sv-SE" dirty="0"/>
              <a:t> </a:t>
            </a:r>
            <a:r>
              <a:rPr lang="sv-SE" dirty="0" err="1"/>
              <a:t>have</a:t>
            </a:r>
            <a:r>
              <a:rPr lang="sv-SE" dirty="0"/>
              <a:t> 16 </a:t>
            </a:r>
            <a:r>
              <a:rPr lang="sv-SE" dirty="0" err="1"/>
              <a:t>home</a:t>
            </a:r>
            <a:r>
              <a:rPr lang="sv-SE" dirty="0"/>
              <a:t> lambda and 16 </a:t>
            </a:r>
            <a:r>
              <a:rPr lang="sv-SE" dirty="0" err="1"/>
              <a:t>away</a:t>
            </a:r>
            <a:r>
              <a:rPr lang="sv-SE" dirty="0"/>
              <a:t> lambda. For </a:t>
            </a:r>
            <a:r>
              <a:rPr lang="sv-SE" dirty="0" err="1"/>
              <a:t>example</a:t>
            </a:r>
            <a:r>
              <a:rPr lang="sv-SE" dirty="0"/>
              <a:t>, Malmö </a:t>
            </a:r>
            <a:r>
              <a:rPr lang="sv-SE" dirty="0" err="1"/>
              <a:t>can</a:t>
            </a:r>
            <a:r>
              <a:rPr lang="sv-SE" dirty="0"/>
              <a:t> play as </a:t>
            </a:r>
            <a:r>
              <a:rPr lang="sv-SE" dirty="0" err="1"/>
              <a:t>home</a:t>
            </a:r>
            <a:r>
              <a:rPr lang="sv-SE" dirty="0"/>
              <a:t> team and </a:t>
            </a:r>
            <a:r>
              <a:rPr lang="sv-SE" dirty="0" err="1"/>
              <a:t>away</a:t>
            </a:r>
            <a:r>
              <a:rPr lang="sv-SE" dirty="0"/>
              <a:t> team, the rate to score is different </a:t>
            </a:r>
            <a:r>
              <a:rPr lang="sv-SE" dirty="0" err="1"/>
              <a:t>when</a:t>
            </a:r>
            <a:r>
              <a:rPr lang="sv-SE" dirty="0"/>
              <a:t> it </a:t>
            </a:r>
            <a:r>
              <a:rPr lang="sv-SE" dirty="0" err="1"/>
              <a:t>plays</a:t>
            </a:r>
            <a:r>
              <a:rPr lang="sv-SE" dirty="0"/>
              <a:t> as </a:t>
            </a:r>
            <a:r>
              <a:rPr lang="sv-SE" dirty="0" err="1"/>
              <a:t>home</a:t>
            </a:r>
            <a:r>
              <a:rPr lang="sv-SE" dirty="0"/>
              <a:t> team or </a:t>
            </a:r>
            <a:r>
              <a:rPr lang="sv-SE" dirty="0" err="1"/>
              <a:t>away</a:t>
            </a:r>
            <a:r>
              <a:rPr lang="sv-SE" dirty="0"/>
              <a:t> team.</a:t>
            </a:r>
          </a:p>
          <a:p>
            <a:r>
              <a:rPr lang="sv-SE" dirty="0"/>
              <a:t>The </a:t>
            </a:r>
            <a:r>
              <a:rPr lang="sv-SE" dirty="0" err="1"/>
              <a:t>next</a:t>
            </a:r>
            <a:r>
              <a:rPr lang="sv-SE" dirty="0"/>
              <a:t> </a:t>
            </a:r>
            <a:r>
              <a:rPr lang="sv-SE" dirty="0" err="1"/>
              <a:t>question</a:t>
            </a:r>
            <a:r>
              <a:rPr lang="sv-SE" dirty="0"/>
              <a:t> is to </a:t>
            </a:r>
            <a:r>
              <a:rPr lang="sv-SE" dirty="0" err="1"/>
              <a:t>construct</a:t>
            </a:r>
            <a:r>
              <a:rPr lang="sv-SE" dirty="0"/>
              <a:t> lambda. I </a:t>
            </a:r>
            <a:r>
              <a:rPr lang="sv-SE" dirty="0" err="1"/>
              <a:t>choose</a:t>
            </a:r>
            <a:r>
              <a:rPr lang="sv-SE" dirty="0"/>
              <a:t> </a:t>
            </a:r>
            <a:r>
              <a:rPr lang="sv-SE" dirty="0" err="1"/>
              <a:t>average</a:t>
            </a:r>
            <a:r>
              <a:rPr lang="sv-SE" dirty="0"/>
              <a:t> </a:t>
            </a:r>
            <a:r>
              <a:rPr lang="sv-SE" dirty="0" err="1"/>
              <a:t>goals</a:t>
            </a:r>
            <a:r>
              <a:rPr lang="sv-SE" dirty="0"/>
              <a:t>, </a:t>
            </a:r>
            <a:r>
              <a:rPr lang="sv-SE" dirty="0" err="1"/>
              <a:t>home</a:t>
            </a:r>
            <a:r>
              <a:rPr lang="sv-SE" dirty="0"/>
              <a:t> </a:t>
            </a:r>
            <a:r>
              <a:rPr lang="sv-SE" dirty="0" err="1"/>
              <a:t>advantage</a:t>
            </a:r>
            <a:r>
              <a:rPr lang="sv-SE" dirty="0"/>
              <a:t>, offensive </a:t>
            </a:r>
            <a:r>
              <a:rPr lang="sv-SE" dirty="0" err="1"/>
              <a:t>ability</a:t>
            </a:r>
            <a:r>
              <a:rPr lang="sv-SE" dirty="0"/>
              <a:t> and defensive </a:t>
            </a:r>
            <a:r>
              <a:rPr lang="sv-SE" dirty="0" err="1"/>
              <a:t>ability</a:t>
            </a:r>
            <a:r>
              <a:rPr lang="sv-SE" dirty="0"/>
              <a:t> to </a:t>
            </a:r>
            <a:r>
              <a:rPr lang="sv-SE" dirty="0" err="1"/>
              <a:t>construct</a:t>
            </a:r>
            <a:r>
              <a:rPr lang="sv-SE" dirty="0"/>
              <a:t> lambda. </a:t>
            </a:r>
          </a:p>
          <a:p>
            <a:endParaRPr lang="sv-SE" dirty="0"/>
          </a:p>
        </p:txBody>
      </p:sp>
      <p:sp>
        <p:nvSpPr>
          <p:cNvPr id="4" name="Slide Number Placeholder 3"/>
          <p:cNvSpPr>
            <a:spLocks noGrp="1"/>
          </p:cNvSpPr>
          <p:nvPr>
            <p:ph type="sldNum" sz="quarter" idx="10"/>
          </p:nvPr>
        </p:nvSpPr>
        <p:spPr/>
        <p:txBody>
          <a:bodyPr/>
          <a:lstStyle/>
          <a:p>
            <a:fld id="{FC332C06-2B08-44C5-8E87-A8AF9F414044}" type="slidenum">
              <a:rPr lang="en-US" smtClean="0"/>
              <a:t>7</a:t>
            </a:fld>
            <a:endParaRPr lang="en-US"/>
          </a:p>
        </p:txBody>
      </p:sp>
    </p:spTree>
    <p:extLst>
      <p:ext uri="{BB962C8B-B14F-4D97-AF65-F5344CB8AC3E}">
        <p14:creationId xmlns:p14="http://schemas.microsoft.com/office/powerpoint/2010/main" val="1276726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Remember</a:t>
            </a:r>
            <a:r>
              <a:rPr lang="sv-SE" dirty="0"/>
              <a:t> </a:t>
            </a:r>
            <a:r>
              <a:rPr lang="sv-SE" dirty="0" err="1"/>
              <a:t>that</a:t>
            </a:r>
            <a:r>
              <a:rPr lang="sv-SE" dirty="0"/>
              <a:t> lambda has to be </a:t>
            </a:r>
            <a:r>
              <a:rPr lang="sv-SE" dirty="0" err="1"/>
              <a:t>grater</a:t>
            </a:r>
            <a:r>
              <a:rPr lang="sv-SE" dirty="0"/>
              <a:t> </a:t>
            </a:r>
            <a:r>
              <a:rPr lang="sv-SE" dirty="0" err="1"/>
              <a:t>than</a:t>
            </a:r>
            <a:r>
              <a:rPr lang="sv-SE" dirty="0"/>
              <a:t> </a:t>
            </a:r>
            <a:r>
              <a:rPr lang="sv-SE" dirty="0" err="1"/>
              <a:t>zero</a:t>
            </a:r>
            <a:r>
              <a:rPr lang="sv-SE" dirty="0"/>
              <a:t>. So I </a:t>
            </a:r>
            <a:r>
              <a:rPr lang="sv-SE" dirty="0" err="1"/>
              <a:t>exponential</a:t>
            </a:r>
            <a:r>
              <a:rPr lang="sv-SE" dirty="0"/>
              <a:t> </a:t>
            </a:r>
            <a:r>
              <a:rPr lang="sv-SE" dirty="0" err="1"/>
              <a:t>of</a:t>
            </a:r>
            <a:r>
              <a:rPr lang="sv-SE" dirty="0"/>
              <a:t> (</a:t>
            </a:r>
            <a:r>
              <a:rPr lang="sv-SE" dirty="0" err="1"/>
              <a:t>average</a:t>
            </a:r>
            <a:r>
              <a:rPr lang="sv-SE" dirty="0"/>
              <a:t> </a:t>
            </a:r>
            <a:r>
              <a:rPr lang="sv-SE" dirty="0" err="1"/>
              <a:t>goals</a:t>
            </a:r>
            <a:r>
              <a:rPr lang="sv-SE" dirty="0"/>
              <a:t>, </a:t>
            </a:r>
            <a:r>
              <a:rPr lang="sv-SE" dirty="0" err="1"/>
              <a:t>home</a:t>
            </a:r>
            <a:r>
              <a:rPr lang="sv-SE" dirty="0"/>
              <a:t> </a:t>
            </a:r>
            <a:r>
              <a:rPr lang="sv-SE" dirty="0" err="1"/>
              <a:t>advantage</a:t>
            </a:r>
            <a:r>
              <a:rPr lang="sv-SE" dirty="0"/>
              <a:t>, offensive </a:t>
            </a:r>
            <a:r>
              <a:rPr lang="sv-SE" dirty="0" err="1"/>
              <a:t>ability</a:t>
            </a:r>
            <a:r>
              <a:rPr lang="sv-SE" dirty="0"/>
              <a:t> and defensive </a:t>
            </a:r>
            <a:r>
              <a:rPr lang="sv-SE" dirty="0" err="1"/>
              <a:t>ability</a:t>
            </a:r>
            <a:r>
              <a:rPr lang="sv-SE" dirty="0"/>
              <a:t>)</a:t>
            </a:r>
          </a:p>
          <a:p>
            <a:r>
              <a:rPr lang="sv-SE" dirty="0"/>
              <a:t>For </a:t>
            </a:r>
            <a:r>
              <a:rPr lang="sv-SE" dirty="0" err="1"/>
              <a:t>example</a:t>
            </a:r>
            <a:r>
              <a:rPr lang="sv-SE" dirty="0"/>
              <a:t>, </a:t>
            </a:r>
            <a:r>
              <a:rPr lang="sv-SE" dirty="0" err="1"/>
              <a:t>if</a:t>
            </a:r>
            <a:r>
              <a:rPr lang="sv-SE" dirty="0"/>
              <a:t> I </a:t>
            </a:r>
            <a:r>
              <a:rPr lang="sv-SE" dirty="0" err="1"/>
              <a:t>am</a:t>
            </a:r>
            <a:r>
              <a:rPr lang="sv-SE" dirty="0"/>
              <a:t> Malmö and </a:t>
            </a:r>
            <a:r>
              <a:rPr lang="sv-SE" dirty="0" err="1"/>
              <a:t>playing</a:t>
            </a:r>
            <a:r>
              <a:rPr lang="sv-SE" dirty="0"/>
              <a:t> </a:t>
            </a:r>
            <a:r>
              <a:rPr lang="sv-SE" dirty="0" err="1"/>
              <a:t>with</a:t>
            </a:r>
            <a:r>
              <a:rPr lang="sv-SE" dirty="0"/>
              <a:t> </a:t>
            </a:r>
            <a:r>
              <a:rPr lang="sv-SE" dirty="0" err="1"/>
              <a:t>you</a:t>
            </a:r>
            <a:r>
              <a:rPr lang="sv-SE" dirty="0"/>
              <a:t> </a:t>
            </a:r>
            <a:r>
              <a:rPr lang="sv-SE" dirty="0" err="1"/>
              <a:t>guys</a:t>
            </a:r>
            <a:r>
              <a:rPr lang="sv-SE" dirty="0"/>
              <a:t> </a:t>
            </a:r>
            <a:r>
              <a:rPr lang="sv-SE" dirty="0" err="1"/>
              <a:t>Djugården</a:t>
            </a:r>
            <a:r>
              <a:rPr lang="sv-SE" dirty="0"/>
              <a:t> at </a:t>
            </a:r>
            <a:r>
              <a:rPr lang="sv-SE" dirty="0" err="1"/>
              <a:t>home</a:t>
            </a:r>
            <a:r>
              <a:rPr lang="sv-SE" dirty="0"/>
              <a:t>. ….</a:t>
            </a:r>
          </a:p>
          <a:p>
            <a:r>
              <a:rPr lang="sv-SE" dirty="0" err="1"/>
              <a:t>Next</a:t>
            </a:r>
            <a:r>
              <a:rPr lang="sv-SE" dirty="0"/>
              <a:t> </a:t>
            </a:r>
            <a:r>
              <a:rPr lang="sv-SE" dirty="0" err="1"/>
              <a:t>time</a:t>
            </a:r>
            <a:r>
              <a:rPr lang="sv-SE" dirty="0"/>
              <a:t>, </a:t>
            </a:r>
            <a:r>
              <a:rPr lang="sv-SE" dirty="0" err="1"/>
              <a:t>you</a:t>
            </a:r>
            <a:r>
              <a:rPr lang="sv-SE" dirty="0"/>
              <a:t> </a:t>
            </a:r>
            <a:r>
              <a:rPr lang="sv-SE" dirty="0" err="1"/>
              <a:t>guys</a:t>
            </a:r>
            <a:r>
              <a:rPr lang="sv-SE" dirty="0"/>
              <a:t> play at </a:t>
            </a:r>
            <a:r>
              <a:rPr lang="sv-SE" dirty="0" err="1"/>
              <a:t>home</a:t>
            </a:r>
            <a:r>
              <a:rPr lang="sv-SE" dirty="0"/>
              <a:t>. My lambda </a:t>
            </a:r>
            <a:r>
              <a:rPr lang="sv-SE" dirty="0" err="1"/>
              <a:t>will</a:t>
            </a:r>
            <a:r>
              <a:rPr lang="sv-SE" dirty="0"/>
              <a:t> be my </a:t>
            </a:r>
            <a:r>
              <a:rPr lang="sv-SE" dirty="0" err="1"/>
              <a:t>away</a:t>
            </a:r>
            <a:r>
              <a:rPr lang="sv-SE" dirty="0"/>
              <a:t> lambda</a:t>
            </a:r>
          </a:p>
          <a:p>
            <a:r>
              <a:rPr lang="sv-SE" dirty="0"/>
              <a:t>My priors </a:t>
            </a:r>
            <a:r>
              <a:rPr lang="sv-SE" dirty="0" err="1"/>
              <a:t>are</a:t>
            </a:r>
            <a:r>
              <a:rPr lang="sv-SE" dirty="0"/>
              <a:t> </a:t>
            </a:r>
            <a:r>
              <a:rPr lang="sv-SE" dirty="0" err="1"/>
              <a:t>avg</a:t>
            </a:r>
            <a:r>
              <a:rPr lang="sv-SE" dirty="0"/>
              <a:t> </a:t>
            </a:r>
            <a:r>
              <a:rPr lang="sv-SE" dirty="0" err="1"/>
              <a:t>goals</a:t>
            </a:r>
            <a:r>
              <a:rPr lang="sv-SE" dirty="0"/>
              <a:t>, </a:t>
            </a:r>
            <a:r>
              <a:rPr lang="sv-SE" dirty="0" err="1"/>
              <a:t>home</a:t>
            </a:r>
            <a:r>
              <a:rPr lang="sv-SE" dirty="0"/>
              <a:t> </a:t>
            </a:r>
            <a:r>
              <a:rPr lang="sv-SE" dirty="0" err="1"/>
              <a:t>adv</a:t>
            </a:r>
            <a:r>
              <a:rPr lang="sv-SE" dirty="0"/>
              <a:t>, </a:t>
            </a:r>
            <a:r>
              <a:rPr lang="sv-SE" dirty="0" err="1"/>
              <a:t>those</a:t>
            </a:r>
            <a:r>
              <a:rPr lang="sv-SE" dirty="0"/>
              <a:t> 2 </a:t>
            </a:r>
            <a:r>
              <a:rPr lang="sv-SE" dirty="0" err="1"/>
              <a:t>are</a:t>
            </a:r>
            <a:r>
              <a:rPr lang="sv-SE" dirty="0"/>
              <a:t> the same for all teams. Offensive and defensive </a:t>
            </a:r>
            <a:r>
              <a:rPr lang="sv-SE" dirty="0" err="1"/>
              <a:t>ability</a:t>
            </a:r>
            <a:r>
              <a:rPr lang="sv-SE" dirty="0"/>
              <a:t> for </a:t>
            </a:r>
            <a:r>
              <a:rPr lang="sv-SE" dirty="0" err="1"/>
              <a:t>each</a:t>
            </a:r>
            <a:r>
              <a:rPr lang="sv-SE" dirty="0"/>
              <a:t> team.</a:t>
            </a:r>
          </a:p>
          <a:p>
            <a:endParaRPr lang="sv-SE" dirty="0"/>
          </a:p>
          <a:p>
            <a:r>
              <a:rPr lang="sv-SE" dirty="0" err="1"/>
              <a:t>Let</a:t>
            </a:r>
            <a:r>
              <a:rPr lang="sv-SE" dirty="0"/>
              <a:t> go back to </a:t>
            </a:r>
            <a:r>
              <a:rPr lang="sv-SE" dirty="0" err="1"/>
              <a:t>Python</a:t>
            </a:r>
            <a:r>
              <a:rPr lang="sv-SE" dirty="0"/>
              <a:t>.</a:t>
            </a:r>
          </a:p>
          <a:p>
            <a:pPr marL="228600" indent="-228600">
              <a:buAutoNum type="arabicPeriod"/>
            </a:pPr>
            <a:r>
              <a:rPr lang="sv-SE" dirty="0"/>
              <a:t>Show the table, </a:t>
            </a:r>
            <a:r>
              <a:rPr lang="sv-SE" dirty="0" err="1"/>
              <a:t>preparing</a:t>
            </a:r>
            <a:r>
              <a:rPr lang="sv-SE" dirty="0"/>
              <a:t> the data</a:t>
            </a:r>
          </a:p>
          <a:p>
            <a:pPr marL="228600" indent="-228600">
              <a:buAutoNum type="arabicPeriod"/>
            </a:pPr>
            <a:r>
              <a:rPr lang="sv-SE" dirty="0" err="1"/>
              <a:t>Model</a:t>
            </a:r>
            <a:r>
              <a:rPr lang="sv-SE" dirty="0"/>
              <a:t> block</a:t>
            </a:r>
          </a:p>
          <a:p>
            <a:pPr marL="228600" indent="-228600">
              <a:buAutoNum type="arabicPeriod"/>
            </a:pPr>
            <a:r>
              <a:rPr lang="sv-SE" dirty="0" err="1"/>
              <a:t>Run</a:t>
            </a:r>
            <a:r>
              <a:rPr lang="sv-SE" dirty="0"/>
              <a:t> the sampling</a:t>
            </a:r>
          </a:p>
          <a:p>
            <a:pPr marL="228600" indent="-228600">
              <a:buAutoNum type="arabicPeriod"/>
            </a:pPr>
            <a:r>
              <a:rPr lang="sv-SE" dirty="0" err="1"/>
              <a:t>Prediction</a:t>
            </a:r>
            <a:endParaRPr lang="sv-SE" dirty="0"/>
          </a:p>
          <a:p>
            <a:pPr marL="228600" indent="-228600">
              <a:buAutoNum type="arabicPeriod"/>
            </a:pPr>
            <a:r>
              <a:rPr lang="sv-SE" dirty="0" err="1"/>
              <a:t>Following</a:t>
            </a:r>
            <a:r>
              <a:rPr lang="sv-SE" dirty="0"/>
              <a:t> </a:t>
            </a:r>
            <a:r>
              <a:rPr lang="sv-SE" dirty="0" err="1"/>
              <a:t>work</a:t>
            </a:r>
            <a:r>
              <a:rPr lang="sv-SE" dirty="0"/>
              <a:t> is </a:t>
            </a:r>
            <a:r>
              <a:rPr lang="sv-SE" dirty="0" err="1"/>
              <a:t>done</a:t>
            </a:r>
            <a:r>
              <a:rPr lang="sv-SE" dirty="0"/>
              <a:t> in </a:t>
            </a:r>
            <a:r>
              <a:rPr lang="sv-SE" dirty="0" err="1"/>
              <a:t>Python</a:t>
            </a:r>
            <a:r>
              <a:rPr lang="sv-SE" dirty="0"/>
              <a:t>, </a:t>
            </a:r>
            <a:r>
              <a:rPr lang="sv-SE" dirty="0" err="1"/>
              <a:t>calculated</a:t>
            </a:r>
            <a:r>
              <a:rPr lang="sv-SE" dirty="0"/>
              <a:t> the </a:t>
            </a:r>
            <a:r>
              <a:rPr lang="sv-SE" dirty="0" err="1"/>
              <a:t>points</a:t>
            </a:r>
            <a:r>
              <a:rPr lang="sv-SE" dirty="0"/>
              <a:t>, </a:t>
            </a:r>
            <a:r>
              <a:rPr lang="sv-SE" dirty="0" err="1"/>
              <a:t>goals</a:t>
            </a:r>
            <a:r>
              <a:rPr lang="sv-SE" dirty="0"/>
              <a:t> for and </a:t>
            </a:r>
            <a:r>
              <a:rPr lang="sv-SE" dirty="0" err="1"/>
              <a:t>goals</a:t>
            </a:r>
            <a:r>
              <a:rPr lang="sv-SE" dirty="0"/>
              <a:t> </a:t>
            </a:r>
            <a:r>
              <a:rPr lang="sv-SE" dirty="0" err="1"/>
              <a:t>against</a:t>
            </a:r>
            <a:r>
              <a:rPr lang="sv-SE" dirty="0"/>
              <a:t> and the final </a:t>
            </a:r>
            <a:r>
              <a:rPr lang="sv-SE" dirty="0" err="1"/>
              <a:t>probability</a:t>
            </a:r>
            <a:r>
              <a:rPr lang="sv-SE" dirty="0"/>
              <a:t> to </a:t>
            </a:r>
            <a:r>
              <a:rPr lang="sv-SE" dirty="0" err="1"/>
              <a:t>win</a:t>
            </a:r>
            <a:r>
              <a:rPr lang="sv-SE" dirty="0"/>
              <a:t>, </a:t>
            </a:r>
            <a:r>
              <a:rPr lang="sv-SE" dirty="0" err="1"/>
              <a:t>qualify</a:t>
            </a:r>
            <a:r>
              <a:rPr lang="sv-SE" dirty="0"/>
              <a:t> and to be </a:t>
            </a:r>
            <a:r>
              <a:rPr lang="sv-SE" dirty="0" err="1"/>
              <a:t>relegated</a:t>
            </a:r>
            <a:r>
              <a:rPr lang="sv-SE" dirty="0"/>
              <a:t>.</a:t>
            </a:r>
            <a:endParaRPr lang="en-US" dirty="0"/>
          </a:p>
        </p:txBody>
      </p:sp>
      <p:sp>
        <p:nvSpPr>
          <p:cNvPr id="4" name="Slide Number Placeholder 3"/>
          <p:cNvSpPr>
            <a:spLocks noGrp="1"/>
          </p:cNvSpPr>
          <p:nvPr>
            <p:ph type="sldNum" sz="quarter" idx="10"/>
          </p:nvPr>
        </p:nvSpPr>
        <p:spPr/>
        <p:txBody>
          <a:bodyPr/>
          <a:lstStyle/>
          <a:p>
            <a:fld id="{FC332C06-2B08-44C5-8E87-A8AF9F414044}" type="slidenum">
              <a:rPr lang="en-US" smtClean="0"/>
              <a:t>8</a:t>
            </a:fld>
            <a:endParaRPr lang="en-US"/>
          </a:p>
        </p:txBody>
      </p:sp>
    </p:spTree>
    <p:extLst>
      <p:ext uri="{BB962C8B-B14F-4D97-AF65-F5344CB8AC3E}">
        <p14:creationId xmlns:p14="http://schemas.microsoft.com/office/powerpoint/2010/main" val="241326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Posterior checks</a:t>
            </a:r>
          </a:p>
          <a:p>
            <a:endParaRPr lang="en-GB" dirty="0"/>
          </a:p>
          <a:p>
            <a:r>
              <a:rPr lang="en-GB" dirty="0"/>
              <a:t>Posterior predictive checks are, in simple words, "simulating replicated data under the fitted model and then comparing these to the observed data" (</a:t>
            </a:r>
            <a:r>
              <a:rPr lang="en-GB" dirty="0">
                <a:hlinkClick r:id="rId3"/>
              </a:rPr>
              <a:t>Gelman and Hill, 2007, p. 158</a:t>
            </a:r>
            <a:r>
              <a:rPr lang="en-GB" dirty="0"/>
              <a:t>). So, you use posterior predictive to "look for systematic discrepancies between real and simulated data" (</a:t>
            </a:r>
            <a:r>
              <a:rPr lang="en-GB" dirty="0">
                <a:hlinkClick r:id="rId4"/>
              </a:rPr>
              <a:t>Gelman et al. 2004, p. 169</a:t>
            </a:r>
            <a:r>
              <a:rPr lang="en-GB" dirty="0"/>
              <a:t>).</a:t>
            </a:r>
          </a:p>
          <a:p>
            <a:endParaRPr lang="en-GB" dirty="0"/>
          </a:p>
          <a:p>
            <a:r>
              <a:rPr lang="en-GB" dirty="0"/>
              <a:t>The argument about "using the data twice" is that you use your data for estimating the model and then, for checking if the model fits the data, while generally it is a bad idea and it would be better to </a:t>
            </a:r>
            <a:r>
              <a:rPr lang="en-GB" dirty="0">
                <a:hlinkClick r:id="rId5"/>
              </a:rPr>
              <a:t>validate your model on external data</a:t>
            </a:r>
            <a:r>
              <a:rPr lang="en-GB" dirty="0"/>
              <a:t>, that was not used for estimation.</a:t>
            </a:r>
          </a:p>
          <a:p>
            <a:r>
              <a:rPr lang="en-GB" dirty="0"/>
              <a:t>Posterior predictive checks are helpful in assessing if your model gives you "valid" predictions about the reality - do they fit the observed data or not. It is a helpful phase of model building and checking. It does not give you a definite answer on if your model is "ok" or if it is "better" then other model, however, it can help you to check if your model makes </a:t>
            </a:r>
            <a:r>
              <a:rPr lang="en-GB" dirty="0" err="1"/>
              <a:t>sens.</a:t>
            </a:r>
            <a:endParaRPr lang="en-GB" dirty="0"/>
          </a:p>
          <a:p>
            <a:endParaRPr lang="en-GB" dirty="0"/>
          </a:p>
          <a:p>
            <a:r>
              <a:rPr lang="en-GB" dirty="0"/>
              <a:t>Comparing the predictive distribution </a:t>
            </a:r>
            <a:r>
              <a:rPr lang="en-GB" sz="1200" i="1" kern="1200" dirty="0" err="1">
                <a:solidFill>
                  <a:schemeClr val="tx1"/>
                </a:solidFill>
                <a:effectLst/>
                <a:latin typeface="+mn-lt"/>
                <a:ea typeface="+mn-ea"/>
                <a:cs typeface="+mn-cs"/>
              </a:rPr>
              <a:t>y</a:t>
            </a:r>
            <a:r>
              <a:rPr lang="en-GB" sz="1200" kern="1200" dirty="0" err="1">
                <a:solidFill>
                  <a:schemeClr val="tx1"/>
                </a:solidFill>
                <a:effectLst/>
                <a:latin typeface="+mn-lt"/>
                <a:ea typeface="+mn-ea"/>
                <a:cs typeface="+mn-cs"/>
              </a:rPr>
              <a:t>rep</a:t>
            </a:r>
            <a:r>
              <a:rPr lang="en-GB" sz="1200" kern="1200" dirty="0">
                <a:solidFill>
                  <a:schemeClr val="tx1"/>
                </a:solidFill>
                <a:effectLst/>
                <a:latin typeface="+mn-lt"/>
                <a:ea typeface="+mn-ea"/>
                <a:cs typeface="+mn-cs"/>
              </a:rPr>
              <a:t> </a:t>
            </a:r>
            <a:r>
              <a:rPr lang="en-GB" dirty="0"/>
              <a:t>to the observed data </a:t>
            </a:r>
            <a:r>
              <a:rPr lang="en-GB" sz="1200" i="1" kern="1200" dirty="0" err="1">
                <a:solidFill>
                  <a:schemeClr val="tx1"/>
                </a:solidFill>
                <a:effectLst/>
                <a:latin typeface="+mn-lt"/>
                <a:ea typeface="+mn-ea"/>
                <a:cs typeface="+mn-cs"/>
              </a:rPr>
              <a:t>y</a:t>
            </a:r>
            <a:r>
              <a:rPr lang="en-GB" dirty="0" err="1"/>
              <a:t>is</a:t>
            </a:r>
            <a:r>
              <a:rPr lang="en-GB" dirty="0"/>
              <a:t> generally termed a "posterior predictive check". This type of check includes the uncertainty associated with the estimated parameters of the model, unlike frequentist statistics.</a:t>
            </a:r>
          </a:p>
          <a:p>
            <a:endParaRPr lang="en-GB" dirty="0"/>
          </a:p>
          <a:p>
            <a:r>
              <a:rPr lang="en-GB" dirty="0"/>
              <a:t>Gelman recommends at the most basic level to compare </a:t>
            </a:r>
            <a:r>
              <a:rPr lang="en-GB" sz="1200" i="1" kern="1200" dirty="0" err="1">
                <a:solidFill>
                  <a:schemeClr val="tx1"/>
                </a:solidFill>
                <a:effectLst/>
                <a:latin typeface="+mn-lt"/>
                <a:ea typeface="+mn-ea"/>
                <a:cs typeface="+mn-cs"/>
              </a:rPr>
              <a:t>y</a:t>
            </a:r>
            <a:r>
              <a:rPr lang="en-GB" sz="1200" kern="1200" dirty="0" err="1">
                <a:solidFill>
                  <a:schemeClr val="tx1"/>
                </a:solidFill>
                <a:effectLst/>
                <a:latin typeface="+mn-lt"/>
                <a:ea typeface="+mn-ea"/>
                <a:cs typeface="+mn-cs"/>
              </a:rPr>
              <a:t>rep</a:t>
            </a:r>
            <a:endParaRPr lang="en-GB" dirty="0"/>
          </a:p>
          <a:p>
            <a:r>
              <a:rPr lang="en-GB" dirty="0"/>
              <a:t>to </a:t>
            </a:r>
            <a:r>
              <a:rPr lang="en-GB" sz="1200" i="1" kern="1200" dirty="0">
                <a:solidFill>
                  <a:schemeClr val="tx1"/>
                </a:solidFill>
                <a:effectLst/>
                <a:latin typeface="+mn-lt"/>
                <a:ea typeface="+mn-ea"/>
                <a:cs typeface="+mn-cs"/>
              </a:rPr>
              <a:t>y</a:t>
            </a:r>
            <a:r>
              <a:rPr lang="en-GB" dirty="0"/>
              <a:t>, looking for any systematic differences, which could indicate potential failings of the model (Gelman et al. 2004, p. 159). It is often first recommended to compare graphical plots, such as the distribution of </a:t>
            </a:r>
            <a:r>
              <a:rPr lang="en-GB" sz="1200" i="1" kern="1200" dirty="0">
                <a:solidFill>
                  <a:schemeClr val="tx1"/>
                </a:solidFill>
                <a:effectLst/>
                <a:latin typeface="+mn-lt"/>
                <a:ea typeface="+mn-ea"/>
                <a:cs typeface="+mn-cs"/>
              </a:rPr>
              <a:t>y</a:t>
            </a:r>
            <a:r>
              <a:rPr lang="en-GB" dirty="0"/>
              <a:t> and </a:t>
            </a:r>
            <a:r>
              <a:rPr lang="en-GB" sz="1200" i="1" kern="1200" dirty="0" err="1">
                <a:solidFill>
                  <a:schemeClr val="tx1"/>
                </a:solidFill>
                <a:effectLst/>
                <a:latin typeface="+mn-lt"/>
                <a:ea typeface="+mn-ea"/>
                <a:cs typeface="+mn-cs"/>
              </a:rPr>
              <a:t>y</a:t>
            </a:r>
            <a:r>
              <a:rPr lang="en-GB" sz="1200" kern="1200" dirty="0" err="1">
                <a:solidFill>
                  <a:schemeClr val="tx1"/>
                </a:solidFill>
                <a:effectLst/>
                <a:latin typeface="+mn-lt"/>
                <a:ea typeface="+mn-ea"/>
                <a:cs typeface="+mn-cs"/>
              </a:rPr>
              <a:t>rep</a:t>
            </a:r>
            <a:r>
              <a:rPr lang="en-GB" dirty="0"/>
              <a:t>.</a:t>
            </a:r>
            <a:endParaRPr lang="en-US" dirty="0"/>
          </a:p>
        </p:txBody>
      </p:sp>
      <p:sp>
        <p:nvSpPr>
          <p:cNvPr id="4" name="Slide Number Placeholder 3"/>
          <p:cNvSpPr>
            <a:spLocks noGrp="1"/>
          </p:cNvSpPr>
          <p:nvPr>
            <p:ph type="sldNum" sz="quarter" idx="10"/>
          </p:nvPr>
        </p:nvSpPr>
        <p:spPr/>
        <p:txBody>
          <a:bodyPr/>
          <a:lstStyle/>
          <a:p>
            <a:fld id="{FC332C06-2B08-44C5-8E87-A8AF9F414044}" type="slidenum">
              <a:rPr lang="en-US" smtClean="0"/>
              <a:t>9</a:t>
            </a:fld>
            <a:endParaRPr lang="en-US"/>
          </a:p>
        </p:txBody>
      </p:sp>
    </p:spTree>
    <p:extLst>
      <p:ext uri="{BB962C8B-B14F-4D97-AF65-F5344CB8AC3E}">
        <p14:creationId xmlns:p14="http://schemas.microsoft.com/office/powerpoint/2010/main" val="2279359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u="none" strike="noStrike" kern="1200" dirty="0">
                <a:solidFill>
                  <a:schemeClr val="tx1"/>
                </a:solidFill>
                <a:effectLst/>
                <a:latin typeface="+mn-lt"/>
                <a:ea typeface="+mn-ea"/>
                <a:cs typeface="+mn-cs"/>
                <a:hlinkClick r:id="rId3"/>
              </a:rPr>
              <a:t>1. PyMC3 relies on </a:t>
            </a:r>
            <a:r>
              <a:rPr lang="en-GB" sz="1200" u="none" strike="noStrike" kern="1200" dirty="0" err="1">
                <a:solidFill>
                  <a:schemeClr val="tx1"/>
                </a:solidFill>
                <a:effectLst/>
                <a:latin typeface="+mn-lt"/>
                <a:ea typeface="+mn-ea"/>
                <a:cs typeface="+mn-cs"/>
                <a:hlinkClick r:id="rId3"/>
              </a:rPr>
              <a:t>Theano</a:t>
            </a:r>
            <a:r>
              <a:rPr lang="en-GB" sz="1200" u="none" strike="noStrike" kern="1200" dirty="0">
                <a:solidFill>
                  <a:schemeClr val="tx1"/>
                </a:solidFill>
                <a:effectLst/>
                <a:latin typeface="+mn-lt"/>
                <a:ea typeface="+mn-ea"/>
                <a:cs typeface="+mn-cs"/>
                <a:hlinkClick r:id="rId3"/>
              </a:rPr>
              <a:t>, While </a:t>
            </a:r>
            <a:r>
              <a:rPr lang="en-GB" sz="1200" u="none" strike="noStrike" kern="1200" dirty="0" err="1">
                <a:solidFill>
                  <a:schemeClr val="tx1"/>
                </a:solidFill>
                <a:effectLst/>
                <a:latin typeface="+mn-lt"/>
                <a:ea typeface="+mn-ea"/>
                <a:cs typeface="+mn-cs"/>
                <a:hlinkClick r:id="rId3"/>
              </a:rPr>
              <a:t>PyStan</a:t>
            </a:r>
            <a:r>
              <a:rPr lang="en-GB" sz="1200" u="none" strike="noStrike" kern="1200" dirty="0">
                <a:solidFill>
                  <a:schemeClr val="tx1"/>
                </a:solidFill>
                <a:effectLst/>
                <a:latin typeface="+mn-lt"/>
                <a:ea typeface="+mn-ea"/>
                <a:cs typeface="+mn-cs"/>
                <a:hlinkClick r:id="rId3"/>
              </a:rPr>
              <a:t> is an interface of Stan.</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2. From the language perspective, PyMC3 is fully written in Python, while </a:t>
            </a:r>
            <a:r>
              <a:rPr lang="en-GB" sz="1200" kern="1200" dirty="0" err="1">
                <a:solidFill>
                  <a:schemeClr val="tx1"/>
                </a:solidFill>
                <a:effectLst/>
                <a:latin typeface="+mn-lt"/>
                <a:ea typeface="+mn-ea"/>
                <a:cs typeface="+mn-cs"/>
              </a:rPr>
              <a:t>PyStan</a:t>
            </a:r>
            <a:r>
              <a:rPr lang="en-GB" sz="1200" kern="1200" dirty="0">
                <a:solidFill>
                  <a:schemeClr val="tx1"/>
                </a:solidFill>
                <a:effectLst/>
                <a:latin typeface="+mn-lt"/>
                <a:ea typeface="+mn-ea"/>
                <a:cs typeface="+mn-cs"/>
              </a:rPr>
              <a:t> is a Python interface of Stan, which is written in C++. Stan can also be used in other languages, for example, R. PyMC3 is only a Python package. If you’ve never used R and C++ before, </a:t>
            </a:r>
            <a:r>
              <a:rPr lang="en-GB" sz="1200" kern="1200" dirty="0" err="1">
                <a:solidFill>
                  <a:schemeClr val="tx1"/>
                </a:solidFill>
                <a:effectLst/>
                <a:latin typeface="+mn-lt"/>
                <a:ea typeface="+mn-ea"/>
                <a:cs typeface="+mn-cs"/>
              </a:rPr>
              <a:t>PyStan</a:t>
            </a:r>
            <a:r>
              <a:rPr lang="en-GB" sz="1200" kern="1200" dirty="0">
                <a:solidFill>
                  <a:schemeClr val="tx1"/>
                </a:solidFill>
                <a:effectLst/>
                <a:latin typeface="+mn-lt"/>
                <a:ea typeface="+mn-ea"/>
                <a:cs typeface="+mn-cs"/>
              </a:rPr>
              <a:t> code could look a  bit overwhelming for you. There are more code to write in the model block. On the other hand, </a:t>
            </a:r>
            <a:r>
              <a:rPr lang="en-GB" sz="1200" kern="1200" dirty="0" err="1">
                <a:solidFill>
                  <a:schemeClr val="tx1"/>
                </a:solidFill>
                <a:effectLst/>
                <a:latin typeface="+mn-lt"/>
                <a:ea typeface="+mn-ea"/>
                <a:cs typeface="+mn-cs"/>
              </a:rPr>
              <a:t>PyStan</a:t>
            </a:r>
            <a:r>
              <a:rPr lang="en-GB" sz="1200" kern="1200" dirty="0">
                <a:solidFill>
                  <a:schemeClr val="tx1"/>
                </a:solidFill>
                <a:effectLst/>
                <a:latin typeface="+mn-lt"/>
                <a:ea typeface="+mn-ea"/>
                <a:cs typeface="+mn-cs"/>
              </a:rPr>
              <a:t> is a more appropriate statistics language than PyMC3. It is easy understand the model when I have appropriate statistics language. </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3. Sometimes you also want to build dynamic models. It is easy to build dynamic models in pymc3, but not as easy in </a:t>
            </a:r>
            <a:r>
              <a:rPr lang="en-GB" sz="1200" kern="1200" dirty="0" err="1">
                <a:solidFill>
                  <a:schemeClr val="tx1"/>
                </a:solidFill>
                <a:effectLst/>
                <a:latin typeface="+mn-lt"/>
                <a:ea typeface="+mn-ea"/>
                <a:cs typeface="+mn-cs"/>
              </a:rPr>
              <a:t>pystan</a:t>
            </a:r>
            <a:r>
              <a:rPr lang="en-GB" sz="1200" kern="1200" dirty="0">
                <a:solidFill>
                  <a:schemeClr val="tx1"/>
                </a:solidFill>
                <a:effectLst/>
                <a:latin typeface="+mn-lt"/>
                <a:ea typeface="+mn-ea"/>
                <a:cs typeface="+mn-cs"/>
              </a:rPr>
              <a:t>. The model part in </a:t>
            </a:r>
            <a:r>
              <a:rPr lang="en-GB" sz="1200" kern="1200" dirty="0" err="1">
                <a:solidFill>
                  <a:schemeClr val="tx1"/>
                </a:solidFill>
                <a:effectLst/>
                <a:latin typeface="+mn-lt"/>
                <a:ea typeface="+mn-ea"/>
                <a:cs typeface="+mn-cs"/>
              </a:rPr>
              <a:t>PyStan</a:t>
            </a:r>
            <a:r>
              <a:rPr lang="en-GB" sz="1200" kern="1200" dirty="0">
                <a:solidFill>
                  <a:schemeClr val="tx1"/>
                </a:solidFill>
                <a:effectLst/>
                <a:latin typeface="+mn-lt"/>
                <a:ea typeface="+mn-ea"/>
                <a:cs typeface="+mn-cs"/>
              </a:rPr>
              <a:t> is a string, so if you want to change something in the model, you can use string operator in Python. While PyMC3, everything is in Python. So you can just write normal Python code.</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4. community.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You can find modelling cases or examples in both communities.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 PyMC3 you can directly find them on the PyMC3 doc.</a:t>
            </a:r>
            <a:br>
              <a:rPr lang="en-GB" sz="1200" kern="1200" dirty="0">
                <a:solidFill>
                  <a:schemeClr val="tx1"/>
                </a:solidFill>
                <a:effectLst/>
                <a:latin typeface="+mn-lt"/>
                <a:ea typeface="+mn-ea"/>
                <a:cs typeface="+mn-cs"/>
              </a:rPr>
            </a:br>
            <a:r>
              <a:rPr lang="en-GB" sz="1200" kern="1200" dirty="0" err="1">
                <a:solidFill>
                  <a:schemeClr val="tx1"/>
                </a:solidFill>
                <a:effectLst/>
                <a:latin typeface="+mn-lt"/>
                <a:ea typeface="+mn-ea"/>
                <a:cs typeface="+mn-cs"/>
              </a:rPr>
              <a:t>Pystan</a:t>
            </a:r>
            <a:r>
              <a:rPr lang="en-GB" sz="1200" kern="1200" dirty="0">
                <a:solidFill>
                  <a:schemeClr val="tx1"/>
                </a:solidFill>
                <a:effectLst/>
                <a:latin typeface="+mn-lt"/>
                <a:ea typeface="+mn-ea"/>
                <a:cs typeface="+mn-cs"/>
              </a:rPr>
              <a:t> is not python focused. It comes from Stan, as I mentioned before. You need to go to Stan and find the cases. Those cases are not always written in Python and bit mathematically heavier than PyMC3 examples.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Stan also has an around 600 pages user’s manual, it is comprehensive and very well-written, there you can find all kinds of information about Stan, for example, the language, distributions and etc. For me, PyMC3 Docs is more like an IKEA instruction book. Simple and I can just use it.</a:t>
            </a:r>
          </a:p>
          <a:p>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5. Performance: When it comes to performance, we saw from the first examples, PyMC3 took less time to compile the model, but a bit longer time to do the inference. But there is no huge difference, it’s just about 2 minutes or 3 minutes.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If you still remember the second </a:t>
            </a:r>
            <a:r>
              <a:rPr lang="en-GB" sz="1200" kern="1200" dirty="0" err="1">
                <a:solidFill>
                  <a:schemeClr val="tx1"/>
                </a:solidFill>
                <a:effectLst/>
                <a:latin typeface="+mn-lt"/>
                <a:ea typeface="+mn-ea"/>
                <a:cs typeface="+mn-cs"/>
              </a:rPr>
              <a:t>allsvenskan</a:t>
            </a:r>
            <a:r>
              <a:rPr lang="en-GB" sz="1200" kern="1200" dirty="0">
                <a:solidFill>
                  <a:schemeClr val="tx1"/>
                </a:solidFill>
                <a:effectLst/>
                <a:latin typeface="+mn-lt"/>
                <a:ea typeface="+mn-ea"/>
                <a:cs typeface="+mn-cs"/>
              </a:rPr>
              <a:t> model. A more complicated model and more samples to drawn. PyMC3 took less than one minute to compile the model, </a:t>
            </a:r>
            <a:r>
              <a:rPr lang="en-GB" sz="1200" kern="1200" dirty="0" err="1">
                <a:solidFill>
                  <a:schemeClr val="tx1"/>
                </a:solidFill>
                <a:effectLst/>
                <a:latin typeface="+mn-lt"/>
                <a:ea typeface="+mn-ea"/>
                <a:cs typeface="+mn-cs"/>
              </a:rPr>
              <a:t>PyStan</a:t>
            </a:r>
            <a:r>
              <a:rPr lang="en-GB" sz="1200" kern="1200" dirty="0">
                <a:solidFill>
                  <a:schemeClr val="tx1"/>
                </a:solidFill>
                <a:effectLst/>
                <a:latin typeface="+mn-lt"/>
                <a:ea typeface="+mn-ea"/>
                <a:cs typeface="+mn-cs"/>
              </a:rPr>
              <a:t> took like 3 minutes. But in the </a:t>
            </a:r>
            <a:r>
              <a:rPr lang="en-GB" sz="1200" kern="1200" dirty="0" err="1">
                <a:solidFill>
                  <a:schemeClr val="tx1"/>
                </a:solidFill>
                <a:effectLst/>
                <a:latin typeface="+mn-lt"/>
                <a:ea typeface="+mn-ea"/>
                <a:cs typeface="+mn-cs"/>
              </a:rPr>
              <a:t>sampleing</a:t>
            </a:r>
            <a:r>
              <a:rPr lang="en-GB" sz="1200" kern="1200" dirty="0">
                <a:solidFill>
                  <a:schemeClr val="tx1"/>
                </a:solidFill>
                <a:effectLst/>
                <a:latin typeface="+mn-lt"/>
                <a:ea typeface="+mn-ea"/>
                <a:cs typeface="+mn-cs"/>
              </a:rPr>
              <a:t> stage, there is a huge difference. </a:t>
            </a:r>
            <a:r>
              <a:rPr lang="en-GB" sz="1200" kern="1200" dirty="0" err="1">
                <a:solidFill>
                  <a:schemeClr val="tx1"/>
                </a:solidFill>
                <a:effectLst/>
                <a:latin typeface="+mn-lt"/>
                <a:ea typeface="+mn-ea"/>
                <a:cs typeface="+mn-cs"/>
              </a:rPr>
              <a:t>PyStan</a:t>
            </a:r>
            <a:r>
              <a:rPr lang="en-GB" sz="1200" kern="1200" dirty="0">
                <a:solidFill>
                  <a:schemeClr val="tx1"/>
                </a:solidFill>
                <a:effectLst/>
                <a:latin typeface="+mn-lt"/>
                <a:ea typeface="+mn-ea"/>
                <a:cs typeface="+mn-cs"/>
              </a:rPr>
              <a:t> took only like 3 minutes, while PyMC3 took half an hour.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lvl="0"/>
            <a:r>
              <a:rPr lang="en-GB" sz="1200" kern="1200" dirty="0">
                <a:solidFill>
                  <a:schemeClr val="tx1"/>
                </a:solidFill>
                <a:effectLst/>
                <a:latin typeface="+mn-lt"/>
                <a:ea typeface="+mn-ea"/>
                <a:cs typeface="+mn-cs"/>
              </a:rPr>
              <a:t>6. All in all, packages just assist us to explore the data or the areas that we are interested in. What we have to work with is to build the model and to explain the model.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Both of them have state-of-the-art sampling strategies you need.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People are different, I can’t just say this is better than that. But I hope now, you have ideas about how and where to implement your models, your Bayes Models, I mean.</a:t>
            </a:r>
            <a:endParaRPr lang="en-US" sz="1200" kern="1200" dirty="0">
              <a:solidFill>
                <a:schemeClr val="tx1"/>
              </a:solidFill>
              <a:effectLst/>
              <a:latin typeface="+mn-lt"/>
              <a:ea typeface="+mn-ea"/>
              <a:cs typeface="+mn-cs"/>
            </a:endParaRPr>
          </a:p>
          <a:p>
            <a:endParaRPr lang="en-GB" dirty="0"/>
          </a:p>
          <a:p>
            <a:r>
              <a:rPr lang="en-GB" dirty="0"/>
              <a:t>=============================================================</a:t>
            </a:r>
          </a:p>
          <a:p>
            <a:pPr marL="0" indent="0">
              <a:buNone/>
            </a:pPr>
            <a:r>
              <a:rPr lang="en-GB" sz="1200" kern="1200" dirty="0">
                <a:solidFill>
                  <a:schemeClr val="tx1"/>
                </a:solidFill>
                <a:latin typeface="+mn-lt"/>
                <a:ea typeface="+mn-ea"/>
                <a:cs typeface="+mn-cs"/>
                <a:hlinkClick r:id="rId3"/>
              </a:rPr>
              <a:t>You need a C++ compiler in order to run </a:t>
            </a:r>
            <a:r>
              <a:rPr lang="en-GB" sz="1200" kern="1200" dirty="0" err="1">
                <a:solidFill>
                  <a:schemeClr val="tx1"/>
                </a:solidFill>
                <a:latin typeface="+mn-lt"/>
                <a:ea typeface="+mn-ea"/>
                <a:cs typeface="+mn-cs"/>
                <a:hlinkClick r:id="rId3"/>
              </a:rPr>
              <a:t>PyStan</a:t>
            </a:r>
            <a:r>
              <a:rPr lang="en-GB" sz="1200" kern="1200" dirty="0">
                <a:solidFill>
                  <a:schemeClr val="tx1"/>
                </a:solidFill>
                <a:latin typeface="+mn-lt"/>
                <a:ea typeface="+mn-ea"/>
                <a:cs typeface="+mn-cs"/>
                <a:hlinkClick r:id="rId3"/>
              </a:rPr>
              <a:t>. If you don’t have C++ compiler, PyMC3 runs very slow.</a:t>
            </a:r>
          </a:p>
          <a:p>
            <a:pPr marL="228600" indent="-228600">
              <a:buAutoNum type="arabicPeriod"/>
            </a:pPr>
            <a:r>
              <a:rPr lang="en-GB" sz="1200" kern="1200" dirty="0">
                <a:solidFill>
                  <a:schemeClr val="tx1"/>
                </a:solidFill>
                <a:latin typeface="+mn-lt"/>
                <a:ea typeface="+mn-ea"/>
                <a:cs typeface="+mn-cs"/>
                <a:hlinkClick r:id="rId3"/>
              </a:rPr>
              <a:t>Linux, I am using Linux on windows. I type bash, then I am in Linux terminal. In terminal, APT is preinstalled in Linux, package manager, to install GCC</a:t>
            </a:r>
          </a:p>
          <a:p>
            <a:r>
              <a:rPr lang="en-GB" sz="1200" kern="1200" dirty="0" err="1">
                <a:solidFill>
                  <a:schemeClr val="tx1"/>
                </a:solidFill>
                <a:latin typeface="+mn-lt"/>
                <a:ea typeface="+mn-ea"/>
                <a:cs typeface="+mn-cs"/>
                <a:hlinkClick r:id="rId3"/>
              </a:rPr>
              <a:t>Theano</a:t>
            </a:r>
            <a:r>
              <a:rPr lang="en-GB" sz="1200" kern="1200" dirty="0">
                <a:solidFill>
                  <a:schemeClr val="tx1"/>
                </a:solidFill>
                <a:latin typeface="+mn-lt"/>
                <a:ea typeface="+mn-ea"/>
                <a:cs typeface="+mn-cs"/>
              </a:rPr>
              <a:t> </a:t>
            </a:r>
          </a:p>
          <a:p>
            <a:r>
              <a:rPr lang="en-GB" sz="1200" kern="1200" dirty="0" err="1">
                <a:solidFill>
                  <a:schemeClr val="tx1"/>
                </a:solidFill>
                <a:latin typeface="+mn-lt"/>
                <a:ea typeface="+mn-ea"/>
                <a:cs typeface="+mn-cs"/>
              </a:rPr>
              <a:t>Theano</a:t>
            </a:r>
            <a:r>
              <a:rPr lang="en-GB" sz="1200" kern="1200" dirty="0">
                <a:solidFill>
                  <a:schemeClr val="tx1"/>
                </a:solidFill>
                <a:latin typeface="+mn-lt"/>
                <a:ea typeface="+mn-ea"/>
                <a:cs typeface="+mn-cs"/>
              </a:rPr>
              <a:t> is a Python library that allows you to define, optimize, and evaluate mathematical expressions involving multi-dimensional arrays efficiently. It can use GPUs and perform efficient symbolic differentiation. </a:t>
            </a:r>
          </a:p>
          <a:p>
            <a:r>
              <a:rPr lang="en-GB" dirty="0"/>
              <a:t>3. </a:t>
            </a:r>
            <a:r>
              <a:rPr lang="en-GB" dirty="0" err="1"/>
              <a:t>mcpos,graph</a:t>
            </a:r>
            <a:r>
              <a:rPr lang="en-GB" dirty="0"/>
              <a:t>,</a:t>
            </a:r>
          </a:p>
          <a:p>
            <a:r>
              <a:rPr lang="en-GB" dirty="0"/>
              <a:t>5. </a:t>
            </a:r>
            <a:r>
              <a:rPr lang="en-GB" dirty="0" err="1"/>
              <a:t>Github</a:t>
            </a:r>
            <a:r>
              <a:rPr lang="en-GB" dirty="0"/>
              <a:t> windows </a:t>
            </a:r>
            <a:r>
              <a:rPr lang="en-GB" dirty="0" err="1"/>
              <a:t>pystan</a:t>
            </a:r>
            <a:r>
              <a:rPr lang="en-GB" dirty="0"/>
              <a:t>, only works on python less than 3.5,</a:t>
            </a:r>
          </a:p>
          <a:p>
            <a:endParaRPr lang="en-US" dirty="0"/>
          </a:p>
        </p:txBody>
      </p:sp>
      <p:sp>
        <p:nvSpPr>
          <p:cNvPr id="4" name="Slide Number Placeholder 3"/>
          <p:cNvSpPr>
            <a:spLocks noGrp="1"/>
          </p:cNvSpPr>
          <p:nvPr>
            <p:ph type="sldNum" sz="quarter" idx="10"/>
          </p:nvPr>
        </p:nvSpPr>
        <p:spPr/>
        <p:txBody>
          <a:bodyPr/>
          <a:lstStyle/>
          <a:p>
            <a:fld id="{FC332C06-2B08-44C5-8E87-A8AF9F414044}" type="slidenum">
              <a:rPr lang="en-US" smtClean="0"/>
              <a:t>10</a:t>
            </a:fld>
            <a:endParaRPr lang="en-US"/>
          </a:p>
        </p:txBody>
      </p:sp>
    </p:spTree>
    <p:extLst>
      <p:ext uri="{BB962C8B-B14F-4D97-AF65-F5344CB8AC3E}">
        <p14:creationId xmlns:p14="http://schemas.microsoft.com/office/powerpoint/2010/main" val="296901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8D5F-56A6-4B5E-9D4A-266D2A7C4B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2377AB-319F-4E38-AAC3-D029BE79A2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4EAE6-D774-4320-92D3-06E1DD7F652D}"/>
              </a:ext>
            </a:extLst>
          </p:cNvPr>
          <p:cNvSpPr>
            <a:spLocks noGrp="1"/>
          </p:cNvSpPr>
          <p:nvPr>
            <p:ph type="dt" sz="half" idx="10"/>
          </p:nvPr>
        </p:nvSpPr>
        <p:spPr/>
        <p:txBody>
          <a:bodyPr/>
          <a:lstStyle/>
          <a:p>
            <a:fld id="{BFCAEB49-1564-482E-99B0-F713C7E9EA66}" type="datetimeFigureOut">
              <a:rPr lang="en-US" smtClean="0"/>
              <a:t>9/4/2017</a:t>
            </a:fld>
            <a:endParaRPr lang="en-US"/>
          </a:p>
        </p:txBody>
      </p:sp>
      <p:sp>
        <p:nvSpPr>
          <p:cNvPr id="5" name="Footer Placeholder 4">
            <a:extLst>
              <a:ext uri="{FF2B5EF4-FFF2-40B4-BE49-F238E27FC236}">
                <a16:creationId xmlns:a16="http://schemas.microsoft.com/office/drawing/2014/main" id="{644B1C9C-3256-4747-A65D-E5014B6D0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94284-62BF-49ED-BA02-A937F55A3F7A}"/>
              </a:ext>
            </a:extLst>
          </p:cNvPr>
          <p:cNvSpPr>
            <a:spLocks noGrp="1"/>
          </p:cNvSpPr>
          <p:nvPr>
            <p:ph type="sldNum" sz="quarter" idx="12"/>
          </p:nvPr>
        </p:nvSpPr>
        <p:spPr/>
        <p:txBody>
          <a:bodyPr/>
          <a:lstStyle/>
          <a:p>
            <a:fld id="{900D71E9-934D-4C0B-9080-DF67F90AB7EF}" type="slidenum">
              <a:rPr lang="en-US" smtClean="0"/>
              <a:t>‹#›</a:t>
            </a:fld>
            <a:endParaRPr lang="en-US"/>
          </a:p>
        </p:txBody>
      </p:sp>
    </p:spTree>
    <p:extLst>
      <p:ext uri="{BB962C8B-B14F-4D97-AF65-F5344CB8AC3E}">
        <p14:creationId xmlns:p14="http://schemas.microsoft.com/office/powerpoint/2010/main" val="123039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0BCE-6F55-4A5D-B444-273FAF62A5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6E4F89-C5A3-4B60-AFDC-3E4C598765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08A60-C45C-4AE0-B1FA-0F95072D2C42}"/>
              </a:ext>
            </a:extLst>
          </p:cNvPr>
          <p:cNvSpPr>
            <a:spLocks noGrp="1"/>
          </p:cNvSpPr>
          <p:nvPr>
            <p:ph type="dt" sz="half" idx="10"/>
          </p:nvPr>
        </p:nvSpPr>
        <p:spPr/>
        <p:txBody>
          <a:bodyPr/>
          <a:lstStyle/>
          <a:p>
            <a:fld id="{BFCAEB49-1564-482E-99B0-F713C7E9EA66}" type="datetimeFigureOut">
              <a:rPr lang="en-US" smtClean="0"/>
              <a:t>9/4/2017</a:t>
            </a:fld>
            <a:endParaRPr lang="en-US"/>
          </a:p>
        </p:txBody>
      </p:sp>
      <p:sp>
        <p:nvSpPr>
          <p:cNvPr id="5" name="Footer Placeholder 4">
            <a:extLst>
              <a:ext uri="{FF2B5EF4-FFF2-40B4-BE49-F238E27FC236}">
                <a16:creationId xmlns:a16="http://schemas.microsoft.com/office/drawing/2014/main" id="{CC841512-16BC-4EF3-B6ED-FF88C0E97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6A44E-ACD5-4970-A6A1-CBA0E97DFBB0}"/>
              </a:ext>
            </a:extLst>
          </p:cNvPr>
          <p:cNvSpPr>
            <a:spLocks noGrp="1"/>
          </p:cNvSpPr>
          <p:nvPr>
            <p:ph type="sldNum" sz="quarter" idx="12"/>
          </p:nvPr>
        </p:nvSpPr>
        <p:spPr/>
        <p:txBody>
          <a:bodyPr/>
          <a:lstStyle/>
          <a:p>
            <a:fld id="{900D71E9-934D-4C0B-9080-DF67F90AB7EF}" type="slidenum">
              <a:rPr lang="en-US" smtClean="0"/>
              <a:t>‹#›</a:t>
            </a:fld>
            <a:endParaRPr lang="en-US"/>
          </a:p>
        </p:txBody>
      </p:sp>
    </p:spTree>
    <p:extLst>
      <p:ext uri="{BB962C8B-B14F-4D97-AF65-F5344CB8AC3E}">
        <p14:creationId xmlns:p14="http://schemas.microsoft.com/office/powerpoint/2010/main" val="346031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62C54-99C5-45B7-B240-839287CB43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9CA24-5F9F-4088-956A-FEE159513C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65A8C-1EE7-485C-84E1-D0DA549398F8}"/>
              </a:ext>
            </a:extLst>
          </p:cNvPr>
          <p:cNvSpPr>
            <a:spLocks noGrp="1"/>
          </p:cNvSpPr>
          <p:nvPr>
            <p:ph type="dt" sz="half" idx="10"/>
          </p:nvPr>
        </p:nvSpPr>
        <p:spPr/>
        <p:txBody>
          <a:bodyPr/>
          <a:lstStyle/>
          <a:p>
            <a:fld id="{BFCAEB49-1564-482E-99B0-F713C7E9EA66}" type="datetimeFigureOut">
              <a:rPr lang="en-US" smtClean="0"/>
              <a:t>9/4/2017</a:t>
            </a:fld>
            <a:endParaRPr lang="en-US"/>
          </a:p>
        </p:txBody>
      </p:sp>
      <p:sp>
        <p:nvSpPr>
          <p:cNvPr id="5" name="Footer Placeholder 4">
            <a:extLst>
              <a:ext uri="{FF2B5EF4-FFF2-40B4-BE49-F238E27FC236}">
                <a16:creationId xmlns:a16="http://schemas.microsoft.com/office/drawing/2014/main" id="{133B6C54-4EDC-43D2-9FCC-EF534B36D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ABE00-E95E-47FD-9DDF-99C572A5EF86}"/>
              </a:ext>
            </a:extLst>
          </p:cNvPr>
          <p:cNvSpPr>
            <a:spLocks noGrp="1"/>
          </p:cNvSpPr>
          <p:nvPr>
            <p:ph type="sldNum" sz="quarter" idx="12"/>
          </p:nvPr>
        </p:nvSpPr>
        <p:spPr/>
        <p:txBody>
          <a:bodyPr/>
          <a:lstStyle/>
          <a:p>
            <a:fld id="{900D71E9-934D-4C0B-9080-DF67F90AB7EF}" type="slidenum">
              <a:rPr lang="en-US" smtClean="0"/>
              <a:t>‹#›</a:t>
            </a:fld>
            <a:endParaRPr lang="en-US"/>
          </a:p>
        </p:txBody>
      </p:sp>
    </p:spTree>
    <p:extLst>
      <p:ext uri="{BB962C8B-B14F-4D97-AF65-F5344CB8AC3E}">
        <p14:creationId xmlns:p14="http://schemas.microsoft.com/office/powerpoint/2010/main" val="366114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4B40-205A-4405-9DC5-062A9EC32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69838-2117-41D4-8F13-7016E8771E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46B1D-4CE8-486E-8172-74D15476341A}"/>
              </a:ext>
            </a:extLst>
          </p:cNvPr>
          <p:cNvSpPr>
            <a:spLocks noGrp="1"/>
          </p:cNvSpPr>
          <p:nvPr>
            <p:ph type="dt" sz="half" idx="10"/>
          </p:nvPr>
        </p:nvSpPr>
        <p:spPr/>
        <p:txBody>
          <a:bodyPr/>
          <a:lstStyle/>
          <a:p>
            <a:fld id="{BFCAEB49-1564-482E-99B0-F713C7E9EA66}" type="datetimeFigureOut">
              <a:rPr lang="en-US" smtClean="0"/>
              <a:t>9/4/2017</a:t>
            </a:fld>
            <a:endParaRPr lang="en-US"/>
          </a:p>
        </p:txBody>
      </p:sp>
      <p:sp>
        <p:nvSpPr>
          <p:cNvPr id="5" name="Footer Placeholder 4">
            <a:extLst>
              <a:ext uri="{FF2B5EF4-FFF2-40B4-BE49-F238E27FC236}">
                <a16:creationId xmlns:a16="http://schemas.microsoft.com/office/drawing/2014/main" id="{BB64B98B-F163-4FEE-932C-970B3A753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A5DC1-C7F8-45A9-AC7F-36F6ADF47D99}"/>
              </a:ext>
            </a:extLst>
          </p:cNvPr>
          <p:cNvSpPr>
            <a:spLocks noGrp="1"/>
          </p:cNvSpPr>
          <p:nvPr>
            <p:ph type="sldNum" sz="quarter" idx="12"/>
          </p:nvPr>
        </p:nvSpPr>
        <p:spPr/>
        <p:txBody>
          <a:bodyPr/>
          <a:lstStyle/>
          <a:p>
            <a:fld id="{900D71E9-934D-4C0B-9080-DF67F90AB7EF}" type="slidenum">
              <a:rPr lang="en-US" smtClean="0"/>
              <a:t>‹#›</a:t>
            </a:fld>
            <a:endParaRPr lang="en-US"/>
          </a:p>
        </p:txBody>
      </p:sp>
    </p:spTree>
    <p:extLst>
      <p:ext uri="{BB962C8B-B14F-4D97-AF65-F5344CB8AC3E}">
        <p14:creationId xmlns:p14="http://schemas.microsoft.com/office/powerpoint/2010/main" val="388043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0AD2-6589-447E-861E-5139788856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B39862-8FF6-420C-A386-242A58393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502730-F324-4769-8F79-E7FF231D646F}"/>
              </a:ext>
            </a:extLst>
          </p:cNvPr>
          <p:cNvSpPr>
            <a:spLocks noGrp="1"/>
          </p:cNvSpPr>
          <p:nvPr>
            <p:ph type="dt" sz="half" idx="10"/>
          </p:nvPr>
        </p:nvSpPr>
        <p:spPr/>
        <p:txBody>
          <a:bodyPr/>
          <a:lstStyle/>
          <a:p>
            <a:fld id="{BFCAEB49-1564-482E-99B0-F713C7E9EA66}" type="datetimeFigureOut">
              <a:rPr lang="en-US" smtClean="0"/>
              <a:t>9/4/2017</a:t>
            </a:fld>
            <a:endParaRPr lang="en-US"/>
          </a:p>
        </p:txBody>
      </p:sp>
      <p:sp>
        <p:nvSpPr>
          <p:cNvPr id="5" name="Footer Placeholder 4">
            <a:extLst>
              <a:ext uri="{FF2B5EF4-FFF2-40B4-BE49-F238E27FC236}">
                <a16:creationId xmlns:a16="http://schemas.microsoft.com/office/drawing/2014/main" id="{768033D2-DBC1-41F2-AAF9-01D5A7D83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CEEA2-DEE1-4055-967B-F672E4FE0909}"/>
              </a:ext>
            </a:extLst>
          </p:cNvPr>
          <p:cNvSpPr>
            <a:spLocks noGrp="1"/>
          </p:cNvSpPr>
          <p:nvPr>
            <p:ph type="sldNum" sz="quarter" idx="12"/>
          </p:nvPr>
        </p:nvSpPr>
        <p:spPr/>
        <p:txBody>
          <a:bodyPr/>
          <a:lstStyle/>
          <a:p>
            <a:fld id="{900D71E9-934D-4C0B-9080-DF67F90AB7EF}" type="slidenum">
              <a:rPr lang="en-US" smtClean="0"/>
              <a:t>‹#›</a:t>
            </a:fld>
            <a:endParaRPr lang="en-US"/>
          </a:p>
        </p:txBody>
      </p:sp>
    </p:spTree>
    <p:extLst>
      <p:ext uri="{BB962C8B-B14F-4D97-AF65-F5344CB8AC3E}">
        <p14:creationId xmlns:p14="http://schemas.microsoft.com/office/powerpoint/2010/main" val="8344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3BA7-7E69-451C-A18F-B5B9FBD31B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25758-8CE3-412C-A72D-F3C85C52A7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3652F9-CAE7-451B-A405-79D4DA05534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DFCE63-12A6-45C6-9A42-2ADB81604688}"/>
              </a:ext>
            </a:extLst>
          </p:cNvPr>
          <p:cNvSpPr>
            <a:spLocks noGrp="1"/>
          </p:cNvSpPr>
          <p:nvPr>
            <p:ph type="dt" sz="half" idx="10"/>
          </p:nvPr>
        </p:nvSpPr>
        <p:spPr/>
        <p:txBody>
          <a:bodyPr/>
          <a:lstStyle/>
          <a:p>
            <a:fld id="{BFCAEB49-1564-482E-99B0-F713C7E9EA66}" type="datetimeFigureOut">
              <a:rPr lang="en-US" smtClean="0"/>
              <a:t>9/4/2017</a:t>
            </a:fld>
            <a:endParaRPr lang="en-US"/>
          </a:p>
        </p:txBody>
      </p:sp>
      <p:sp>
        <p:nvSpPr>
          <p:cNvPr id="6" name="Footer Placeholder 5">
            <a:extLst>
              <a:ext uri="{FF2B5EF4-FFF2-40B4-BE49-F238E27FC236}">
                <a16:creationId xmlns:a16="http://schemas.microsoft.com/office/drawing/2014/main" id="{74A2BA6B-1145-41F9-B6A6-05C323F856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3CC0C-43AC-43F5-B111-86F8F4571CCC}"/>
              </a:ext>
            </a:extLst>
          </p:cNvPr>
          <p:cNvSpPr>
            <a:spLocks noGrp="1"/>
          </p:cNvSpPr>
          <p:nvPr>
            <p:ph type="sldNum" sz="quarter" idx="12"/>
          </p:nvPr>
        </p:nvSpPr>
        <p:spPr/>
        <p:txBody>
          <a:bodyPr/>
          <a:lstStyle/>
          <a:p>
            <a:fld id="{900D71E9-934D-4C0B-9080-DF67F90AB7EF}" type="slidenum">
              <a:rPr lang="en-US" smtClean="0"/>
              <a:t>‹#›</a:t>
            </a:fld>
            <a:endParaRPr lang="en-US"/>
          </a:p>
        </p:txBody>
      </p:sp>
    </p:spTree>
    <p:extLst>
      <p:ext uri="{BB962C8B-B14F-4D97-AF65-F5344CB8AC3E}">
        <p14:creationId xmlns:p14="http://schemas.microsoft.com/office/powerpoint/2010/main" val="212782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8645-2E0D-46EB-A9AC-57E1990977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422190-A70E-42EE-9FA0-3BB9AC063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8BB2E3-E290-4F7A-BB0F-C2ACB3922E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7252DE-2E9F-42FF-9AB7-50A0E3C0D6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D29256-A82E-471F-BFE2-8BAB34256D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C454AB-3838-4747-80E9-BD1A8D81EDFE}"/>
              </a:ext>
            </a:extLst>
          </p:cNvPr>
          <p:cNvSpPr>
            <a:spLocks noGrp="1"/>
          </p:cNvSpPr>
          <p:nvPr>
            <p:ph type="dt" sz="half" idx="10"/>
          </p:nvPr>
        </p:nvSpPr>
        <p:spPr/>
        <p:txBody>
          <a:bodyPr/>
          <a:lstStyle/>
          <a:p>
            <a:fld id="{BFCAEB49-1564-482E-99B0-F713C7E9EA66}" type="datetimeFigureOut">
              <a:rPr lang="en-US" smtClean="0"/>
              <a:t>9/4/2017</a:t>
            </a:fld>
            <a:endParaRPr lang="en-US"/>
          </a:p>
        </p:txBody>
      </p:sp>
      <p:sp>
        <p:nvSpPr>
          <p:cNvPr id="8" name="Footer Placeholder 7">
            <a:extLst>
              <a:ext uri="{FF2B5EF4-FFF2-40B4-BE49-F238E27FC236}">
                <a16:creationId xmlns:a16="http://schemas.microsoft.com/office/drawing/2014/main" id="{AE85BD4A-5F38-469A-A3B2-58AB63098A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C15F59-29A7-47D4-922A-BCB7614BC17D}"/>
              </a:ext>
            </a:extLst>
          </p:cNvPr>
          <p:cNvSpPr>
            <a:spLocks noGrp="1"/>
          </p:cNvSpPr>
          <p:nvPr>
            <p:ph type="sldNum" sz="quarter" idx="12"/>
          </p:nvPr>
        </p:nvSpPr>
        <p:spPr/>
        <p:txBody>
          <a:bodyPr/>
          <a:lstStyle/>
          <a:p>
            <a:fld id="{900D71E9-934D-4C0B-9080-DF67F90AB7EF}" type="slidenum">
              <a:rPr lang="en-US" smtClean="0"/>
              <a:t>‹#›</a:t>
            </a:fld>
            <a:endParaRPr lang="en-US"/>
          </a:p>
        </p:txBody>
      </p:sp>
    </p:spTree>
    <p:extLst>
      <p:ext uri="{BB962C8B-B14F-4D97-AF65-F5344CB8AC3E}">
        <p14:creationId xmlns:p14="http://schemas.microsoft.com/office/powerpoint/2010/main" val="225542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F252-86EB-4563-A6A5-78ED0F8050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65FA56-D8B7-4368-B6E4-0AA7163D98B0}"/>
              </a:ext>
            </a:extLst>
          </p:cNvPr>
          <p:cNvSpPr>
            <a:spLocks noGrp="1"/>
          </p:cNvSpPr>
          <p:nvPr>
            <p:ph type="dt" sz="half" idx="10"/>
          </p:nvPr>
        </p:nvSpPr>
        <p:spPr/>
        <p:txBody>
          <a:bodyPr/>
          <a:lstStyle/>
          <a:p>
            <a:fld id="{BFCAEB49-1564-482E-99B0-F713C7E9EA66}" type="datetimeFigureOut">
              <a:rPr lang="en-US" smtClean="0"/>
              <a:t>9/4/2017</a:t>
            </a:fld>
            <a:endParaRPr lang="en-US"/>
          </a:p>
        </p:txBody>
      </p:sp>
      <p:sp>
        <p:nvSpPr>
          <p:cNvPr id="4" name="Footer Placeholder 3">
            <a:extLst>
              <a:ext uri="{FF2B5EF4-FFF2-40B4-BE49-F238E27FC236}">
                <a16:creationId xmlns:a16="http://schemas.microsoft.com/office/drawing/2014/main" id="{62F1A67C-20E0-430F-87E4-FC2D0F3599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5534F3-B54B-4EF2-AE11-8CFA08236552}"/>
              </a:ext>
            </a:extLst>
          </p:cNvPr>
          <p:cNvSpPr>
            <a:spLocks noGrp="1"/>
          </p:cNvSpPr>
          <p:nvPr>
            <p:ph type="sldNum" sz="quarter" idx="12"/>
          </p:nvPr>
        </p:nvSpPr>
        <p:spPr/>
        <p:txBody>
          <a:bodyPr/>
          <a:lstStyle/>
          <a:p>
            <a:fld id="{900D71E9-934D-4C0B-9080-DF67F90AB7EF}" type="slidenum">
              <a:rPr lang="en-US" smtClean="0"/>
              <a:t>‹#›</a:t>
            </a:fld>
            <a:endParaRPr lang="en-US"/>
          </a:p>
        </p:txBody>
      </p:sp>
    </p:spTree>
    <p:extLst>
      <p:ext uri="{BB962C8B-B14F-4D97-AF65-F5344CB8AC3E}">
        <p14:creationId xmlns:p14="http://schemas.microsoft.com/office/powerpoint/2010/main" val="243247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89F2-4907-4C89-94B1-1DE25305F46E}"/>
              </a:ext>
            </a:extLst>
          </p:cNvPr>
          <p:cNvSpPr>
            <a:spLocks noGrp="1"/>
          </p:cNvSpPr>
          <p:nvPr>
            <p:ph type="dt" sz="half" idx="10"/>
          </p:nvPr>
        </p:nvSpPr>
        <p:spPr/>
        <p:txBody>
          <a:bodyPr/>
          <a:lstStyle/>
          <a:p>
            <a:fld id="{BFCAEB49-1564-482E-99B0-F713C7E9EA66}" type="datetimeFigureOut">
              <a:rPr lang="en-US" smtClean="0"/>
              <a:t>9/4/2017</a:t>
            </a:fld>
            <a:endParaRPr lang="en-US"/>
          </a:p>
        </p:txBody>
      </p:sp>
      <p:sp>
        <p:nvSpPr>
          <p:cNvPr id="3" name="Footer Placeholder 2">
            <a:extLst>
              <a:ext uri="{FF2B5EF4-FFF2-40B4-BE49-F238E27FC236}">
                <a16:creationId xmlns:a16="http://schemas.microsoft.com/office/drawing/2014/main" id="{9D471A12-B50A-41FA-B3EE-DD345BDEE6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07E4E5-E501-4930-81D1-139AB1658BDF}"/>
              </a:ext>
            </a:extLst>
          </p:cNvPr>
          <p:cNvSpPr>
            <a:spLocks noGrp="1"/>
          </p:cNvSpPr>
          <p:nvPr>
            <p:ph type="sldNum" sz="quarter" idx="12"/>
          </p:nvPr>
        </p:nvSpPr>
        <p:spPr/>
        <p:txBody>
          <a:bodyPr/>
          <a:lstStyle/>
          <a:p>
            <a:fld id="{900D71E9-934D-4C0B-9080-DF67F90AB7EF}" type="slidenum">
              <a:rPr lang="en-US" smtClean="0"/>
              <a:t>‹#›</a:t>
            </a:fld>
            <a:endParaRPr lang="en-US"/>
          </a:p>
        </p:txBody>
      </p:sp>
    </p:spTree>
    <p:extLst>
      <p:ext uri="{BB962C8B-B14F-4D97-AF65-F5344CB8AC3E}">
        <p14:creationId xmlns:p14="http://schemas.microsoft.com/office/powerpoint/2010/main" val="154137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DDE9-C488-4343-9E85-410E16B45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A729D8-F2EE-4579-B4F9-CE438EADE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71F139-1B78-4A09-B0E5-31253AD34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F5192B-FA45-4018-8192-EF94BBE1D6F5}"/>
              </a:ext>
            </a:extLst>
          </p:cNvPr>
          <p:cNvSpPr>
            <a:spLocks noGrp="1"/>
          </p:cNvSpPr>
          <p:nvPr>
            <p:ph type="dt" sz="half" idx="10"/>
          </p:nvPr>
        </p:nvSpPr>
        <p:spPr/>
        <p:txBody>
          <a:bodyPr/>
          <a:lstStyle/>
          <a:p>
            <a:fld id="{BFCAEB49-1564-482E-99B0-F713C7E9EA66}" type="datetimeFigureOut">
              <a:rPr lang="en-US" smtClean="0"/>
              <a:t>9/4/2017</a:t>
            </a:fld>
            <a:endParaRPr lang="en-US"/>
          </a:p>
        </p:txBody>
      </p:sp>
      <p:sp>
        <p:nvSpPr>
          <p:cNvPr id="6" name="Footer Placeholder 5">
            <a:extLst>
              <a:ext uri="{FF2B5EF4-FFF2-40B4-BE49-F238E27FC236}">
                <a16:creationId xmlns:a16="http://schemas.microsoft.com/office/drawing/2014/main" id="{1A989774-5316-408D-8CA9-7079DF225F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EC86C-B168-4763-AE51-01FD0911E6AA}"/>
              </a:ext>
            </a:extLst>
          </p:cNvPr>
          <p:cNvSpPr>
            <a:spLocks noGrp="1"/>
          </p:cNvSpPr>
          <p:nvPr>
            <p:ph type="sldNum" sz="quarter" idx="12"/>
          </p:nvPr>
        </p:nvSpPr>
        <p:spPr/>
        <p:txBody>
          <a:bodyPr/>
          <a:lstStyle/>
          <a:p>
            <a:fld id="{900D71E9-934D-4C0B-9080-DF67F90AB7EF}" type="slidenum">
              <a:rPr lang="en-US" smtClean="0"/>
              <a:t>‹#›</a:t>
            </a:fld>
            <a:endParaRPr lang="en-US"/>
          </a:p>
        </p:txBody>
      </p:sp>
    </p:spTree>
    <p:extLst>
      <p:ext uri="{BB962C8B-B14F-4D97-AF65-F5344CB8AC3E}">
        <p14:creationId xmlns:p14="http://schemas.microsoft.com/office/powerpoint/2010/main" val="28295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51ED-0F0A-4F2F-BCE6-6D26BE9F7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F7562B-1FEB-4D2F-BBCF-9F7E9AFF8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2B0D23-C9BB-4026-B3EE-0BCCBE852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C44AC3-8F53-4F39-BEFE-CD8D863520ED}"/>
              </a:ext>
            </a:extLst>
          </p:cNvPr>
          <p:cNvSpPr>
            <a:spLocks noGrp="1"/>
          </p:cNvSpPr>
          <p:nvPr>
            <p:ph type="dt" sz="half" idx="10"/>
          </p:nvPr>
        </p:nvSpPr>
        <p:spPr/>
        <p:txBody>
          <a:bodyPr/>
          <a:lstStyle/>
          <a:p>
            <a:fld id="{BFCAEB49-1564-482E-99B0-F713C7E9EA66}" type="datetimeFigureOut">
              <a:rPr lang="en-US" smtClean="0"/>
              <a:t>9/4/2017</a:t>
            </a:fld>
            <a:endParaRPr lang="en-US"/>
          </a:p>
        </p:txBody>
      </p:sp>
      <p:sp>
        <p:nvSpPr>
          <p:cNvPr id="6" name="Footer Placeholder 5">
            <a:extLst>
              <a:ext uri="{FF2B5EF4-FFF2-40B4-BE49-F238E27FC236}">
                <a16:creationId xmlns:a16="http://schemas.microsoft.com/office/drawing/2014/main" id="{A2042EB2-1E9D-4D94-B78F-7AEB71780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F3CCB-28AD-4ADD-BD6C-115860F9A046}"/>
              </a:ext>
            </a:extLst>
          </p:cNvPr>
          <p:cNvSpPr>
            <a:spLocks noGrp="1"/>
          </p:cNvSpPr>
          <p:nvPr>
            <p:ph type="sldNum" sz="quarter" idx="12"/>
          </p:nvPr>
        </p:nvSpPr>
        <p:spPr/>
        <p:txBody>
          <a:bodyPr/>
          <a:lstStyle/>
          <a:p>
            <a:fld id="{900D71E9-934D-4C0B-9080-DF67F90AB7EF}" type="slidenum">
              <a:rPr lang="en-US" smtClean="0"/>
              <a:t>‹#›</a:t>
            </a:fld>
            <a:endParaRPr lang="en-US"/>
          </a:p>
        </p:txBody>
      </p:sp>
    </p:spTree>
    <p:extLst>
      <p:ext uri="{BB962C8B-B14F-4D97-AF65-F5344CB8AC3E}">
        <p14:creationId xmlns:p14="http://schemas.microsoft.com/office/powerpoint/2010/main" val="122778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1E2E0-E891-464F-8482-E906A35B8E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35B2A-7A04-449B-BF48-7FA4F385F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21D1F-8294-496D-B7B9-E9EB6B27B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AEB49-1564-482E-99B0-F713C7E9EA66}" type="datetimeFigureOut">
              <a:rPr lang="en-US" smtClean="0"/>
              <a:t>9/4/2017</a:t>
            </a:fld>
            <a:endParaRPr lang="en-US"/>
          </a:p>
        </p:txBody>
      </p:sp>
      <p:sp>
        <p:nvSpPr>
          <p:cNvPr id="5" name="Footer Placeholder 4">
            <a:extLst>
              <a:ext uri="{FF2B5EF4-FFF2-40B4-BE49-F238E27FC236}">
                <a16:creationId xmlns:a16="http://schemas.microsoft.com/office/drawing/2014/main" id="{2ABD0DA2-6517-4509-9856-4EFBAAE86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8FA53D-6FC6-4027-9543-87C9AADF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D71E9-934D-4C0B-9080-DF67F90AB7EF}" type="slidenum">
              <a:rPr lang="en-US" smtClean="0"/>
              <a:t>‹#›</a:t>
            </a:fld>
            <a:endParaRPr lang="en-US"/>
          </a:p>
        </p:txBody>
      </p:sp>
    </p:spTree>
    <p:extLst>
      <p:ext uri="{BB962C8B-B14F-4D97-AF65-F5344CB8AC3E}">
        <p14:creationId xmlns:p14="http://schemas.microsoft.com/office/powerpoint/2010/main" val="16025014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pHsuIaPbNbY" TargetMode="External"/><Relationship Id="rId3" Type="http://schemas.openxmlformats.org/officeDocument/2006/relationships/hyperlink" Target="http://mc-stan.org/" TargetMode="External"/><Relationship Id="rId7" Type="http://schemas.openxmlformats.org/officeDocument/2006/relationships/hyperlink" Target="https://www.youtube.com/watch?v=T1gYvX5c2s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youtube.com/watch?v=qQFF4tPgeWI" TargetMode="External"/><Relationship Id="rId11" Type="http://schemas.openxmlformats.org/officeDocument/2006/relationships/hyperlink" Target="https://github.com/stan-dev/stan/wiki/Stan-Best-Practices" TargetMode="External"/><Relationship Id="rId5" Type="http://schemas.openxmlformats.org/officeDocument/2006/relationships/hyperlink" Target="http://docs.pymc.io/index.html" TargetMode="External"/><Relationship Id="rId10" Type="http://schemas.openxmlformats.org/officeDocument/2006/relationships/hyperlink" Target="http://andrewgelman.com/2015/10/15/whats-the-one-thing-you-have-to-know-about-pystan-and-pymc-click-here-to-find-out/" TargetMode="External"/><Relationship Id="rId4" Type="http://schemas.openxmlformats.org/officeDocument/2006/relationships/hyperlink" Target="http://pystan.readthedocs.io/en/latest/index.html" TargetMode="External"/><Relationship Id="rId9" Type="http://schemas.openxmlformats.org/officeDocument/2006/relationships/hyperlink" Target="https://groups.google.com/forum/#!topic/stan-dev/Ooct2W1vOt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xu_nuo77@Hot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1BFF700-C7E7-467B-A3F2-86675F8B4562}"/>
              </a:ext>
            </a:extLst>
          </p:cNvPr>
          <p:cNvSpPr>
            <a:spLocks noGrp="1"/>
          </p:cNvSpPr>
          <p:nvPr>
            <p:ph type="ctrTitle"/>
          </p:nvPr>
        </p:nvSpPr>
        <p:spPr/>
        <p:txBody>
          <a:bodyPr/>
          <a:lstStyle/>
          <a:p>
            <a:r>
              <a:rPr lang="sv-SE" dirty="0" err="1"/>
              <a:t>Bayesian</a:t>
            </a:r>
            <a:r>
              <a:rPr lang="sv-SE" dirty="0"/>
              <a:t> </a:t>
            </a:r>
            <a:r>
              <a:rPr lang="sv-SE" dirty="0" err="1"/>
              <a:t>Inference</a:t>
            </a:r>
            <a:r>
              <a:rPr lang="sv-SE" dirty="0"/>
              <a:t> in </a:t>
            </a:r>
            <a:r>
              <a:rPr lang="sv-SE" dirty="0" err="1"/>
              <a:t>Python</a:t>
            </a:r>
            <a:endParaRPr lang="en-US" dirty="0"/>
          </a:p>
        </p:txBody>
      </p:sp>
      <p:sp>
        <p:nvSpPr>
          <p:cNvPr id="3" name="Underrubrik 2">
            <a:extLst>
              <a:ext uri="{FF2B5EF4-FFF2-40B4-BE49-F238E27FC236}">
                <a16:creationId xmlns:a16="http://schemas.microsoft.com/office/drawing/2014/main" id="{4012506A-03CB-4BC6-B4EE-B8430CFF5496}"/>
              </a:ext>
            </a:extLst>
          </p:cNvPr>
          <p:cNvSpPr>
            <a:spLocks noGrp="1"/>
          </p:cNvSpPr>
          <p:nvPr>
            <p:ph type="subTitle" idx="1"/>
          </p:nvPr>
        </p:nvSpPr>
        <p:spPr/>
        <p:txBody>
          <a:bodyPr/>
          <a:lstStyle/>
          <a:p>
            <a:r>
              <a:rPr lang="en-US" dirty="0"/>
              <a:t>PyMC3 vs </a:t>
            </a:r>
            <a:r>
              <a:rPr lang="en-US" dirty="0" err="1"/>
              <a:t>PyStan</a:t>
            </a:r>
            <a:endParaRPr lang="en-US" dirty="0"/>
          </a:p>
        </p:txBody>
      </p:sp>
    </p:spTree>
    <p:extLst>
      <p:ext uri="{BB962C8B-B14F-4D97-AF65-F5344CB8AC3E}">
        <p14:creationId xmlns:p14="http://schemas.microsoft.com/office/powerpoint/2010/main" val="14107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6E5D77D-2034-4AC2-9B97-364AC18AB46E}"/>
              </a:ext>
            </a:extLst>
          </p:cNvPr>
          <p:cNvSpPr>
            <a:spLocks noGrp="1"/>
          </p:cNvSpPr>
          <p:nvPr>
            <p:ph type="title"/>
          </p:nvPr>
        </p:nvSpPr>
        <p:spPr/>
        <p:txBody>
          <a:bodyPr/>
          <a:lstStyle/>
          <a:p>
            <a:r>
              <a:rPr lang="en-US" dirty="0"/>
              <a:t>Summary</a:t>
            </a:r>
          </a:p>
        </p:txBody>
      </p:sp>
      <p:sp>
        <p:nvSpPr>
          <p:cNvPr id="3" name="Platshållare för innehåll 2">
            <a:extLst>
              <a:ext uri="{FF2B5EF4-FFF2-40B4-BE49-F238E27FC236}">
                <a16:creationId xmlns:a16="http://schemas.microsoft.com/office/drawing/2014/main" id="{CB324383-6B91-49BC-9E37-5D91A08B988A}"/>
              </a:ext>
            </a:extLst>
          </p:cNvPr>
          <p:cNvSpPr>
            <a:spLocks noGrp="1"/>
          </p:cNvSpPr>
          <p:nvPr>
            <p:ph idx="1"/>
          </p:nvPr>
        </p:nvSpPr>
        <p:spPr/>
        <p:txBody>
          <a:bodyPr>
            <a:normAutofit lnSpcReduction="10000"/>
          </a:bodyPr>
          <a:lstStyle/>
          <a:p>
            <a:r>
              <a:rPr lang="sv-SE" dirty="0"/>
              <a:t>PyMC3 (</a:t>
            </a:r>
            <a:r>
              <a:rPr lang="sv-SE" dirty="0" err="1"/>
              <a:t>Theano</a:t>
            </a:r>
            <a:r>
              <a:rPr lang="sv-SE" dirty="0"/>
              <a:t>), </a:t>
            </a:r>
            <a:r>
              <a:rPr lang="sv-SE" dirty="0" err="1"/>
              <a:t>PyStan</a:t>
            </a:r>
            <a:r>
              <a:rPr lang="sv-SE" dirty="0"/>
              <a:t> (Stan)</a:t>
            </a:r>
          </a:p>
          <a:p>
            <a:r>
              <a:rPr lang="sv-SE" dirty="0" err="1"/>
              <a:t>Language</a:t>
            </a:r>
            <a:r>
              <a:rPr lang="sv-SE" dirty="0"/>
              <a:t> </a:t>
            </a:r>
            <a:br>
              <a:rPr lang="sv-SE" dirty="0"/>
            </a:br>
            <a:r>
              <a:rPr lang="sv-SE" dirty="0"/>
              <a:t>PyMC3 -&gt; </a:t>
            </a:r>
            <a:r>
              <a:rPr lang="sv-SE" dirty="0" err="1"/>
              <a:t>Python</a:t>
            </a:r>
            <a:r>
              <a:rPr lang="sv-SE" dirty="0"/>
              <a:t>, Stan -&gt; C++</a:t>
            </a:r>
            <a:br>
              <a:rPr lang="sv-SE" dirty="0"/>
            </a:br>
            <a:r>
              <a:rPr lang="sv-SE" dirty="0"/>
              <a:t>Stan </a:t>
            </a:r>
            <a:r>
              <a:rPr lang="sv-SE" dirty="0" err="1"/>
              <a:t>can</a:t>
            </a:r>
            <a:r>
              <a:rPr lang="sv-SE" dirty="0"/>
              <a:t> </a:t>
            </a:r>
            <a:r>
              <a:rPr lang="sv-SE" dirty="0" err="1"/>
              <a:t>also</a:t>
            </a:r>
            <a:r>
              <a:rPr lang="sv-SE" dirty="0"/>
              <a:t> be </a:t>
            </a:r>
            <a:r>
              <a:rPr lang="sv-SE" dirty="0" err="1"/>
              <a:t>used</a:t>
            </a:r>
            <a:r>
              <a:rPr lang="sv-SE" dirty="0"/>
              <a:t> in </a:t>
            </a:r>
            <a:r>
              <a:rPr lang="sv-SE" dirty="0" err="1"/>
              <a:t>other</a:t>
            </a:r>
            <a:r>
              <a:rPr lang="sv-SE" dirty="0"/>
              <a:t> </a:t>
            </a:r>
            <a:r>
              <a:rPr lang="sv-SE" dirty="0" err="1"/>
              <a:t>environments</a:t>
            </a:r>
            <a:r>
              <a:rPr lang="sv-SE" dirty="0"/>
              <a:t>, PyMC3 -&gt; </a:t>
            </a:r>
            <a:r>
              <a:rPr lang="sv-SE" dirty="0" err="1"/>
              <a:t>only</a:t>
            </a:r>
            <a:r>
              <a:rPr lang="sv-SE" dirty="0"/>
              <a:t> </a:t>
            </a:r>
            <a:r>
              <a:rPr lang="sv-SE" dirty="0" err="1"/>
              <a:t>Python</a:t>
            </a:r>
            <a:br>
              <a:rPr lang="sv-SE" dirty="0"/>
            </a:br>
            <a:r>
              <a:rPr lang="sv-SE" dirty="0"/>
              <a:t>Stan -&gt; </a:t>
            </a:r>
            <a:r>
              <a:rPr lang="sv-SE" dirty="0" err="1"/>
              <a:t>Statistics</a:t>
            </a:r>
            <a:r>
              <a:rPr lang="sv-SE" dirty="0"/>
              <a:t> </a:t>
            </a:r>
            <a:r>
              <a:rPr lang="sv-SE" dirty="0" err="1"/>
              <a:t>language</a:t>
            </a:r>
            <a:endParaRPr lang="sv-SE" dirty="0"/>
          </a:p>
          <a:p>
            <a:r>
              <a:rPr lang="sv-SE" dirty="0" err="1"/>
              <a:t>Dynamic</a:t>
            </a:r>
            <a:r>
              <a:rPr lang="sv-SE" dirty="0"/>
              <a:t> </a:t>
            </a:r>
            <a:r>
              <a:rPr lang="sv-SE" dirty="0" err="1"/>
              <a:t>model</a:t>
            </a:r>
            <a:endParaRPr lang="sv-SE" dirty="0"/>
          </a:p>
          <a:p>
            <a:r>
              <a:rPr lang="sv-SE" dirty="0"/>
              <a:t>Community</a:t>
            </a:r>
          </a:p>
          <a:p>
            <a:r>
              <a:rPr lang="sv-SE" dirty="0" err="1"/>
              <a:t>Performance</a:t>
            </a:r>
            <a:endParaRPr lang="sv-SE" dirty="0"/>
          </a:p>
          <a:p>
            <a:r>
              <a:rPr lang="sv-SE" dirty="0" err="1"/>
              <a:t>Packages</a:t>
            </a:r>
            <a:r>
              <a:rPr lang="sv-SE" dirty="0"/>
              <a:t> </a:t>
            </a:r>
            <a:r>
              <a:rPr lang="sv-SE" dirty="0" err="1"/>
              <a:t>only</a:t>
            </a:r>
            <a:r>
              <a:rPr lang="sv-SE" dirty="0"/>
              <a:t> to assist, </a:t>
            </a:r>
            <a:r>
              <a:rPr lang="sv-SE" dirty="0" err="1"/>
              <a:t>build</a:t>
            </a:r>
            <a:r>
              <a:rPr lang="sv-SE" dirty="0"/>
              <a:t> the </a:t>
            </a:r>
            <a:r>
              <a:rPr lang="sv-SE" dirty="0" err="1"/>
              <a:t>model</a:t>
            </a:r>
            <a:r>
              <a:rPr lang="sv-SE" dirty="0"/>
              <a:t> and </a:t>
            </a:r>
            <a:r>
              <a:rPr lang="sv-SE" dirty="0" err="1"/>
              <a:t>explain</a:t>
            </a:r>
            <a:r>
              <a:rPr lang="sv-SE" dirty="0"/>
              <a:t> the </a:t>
            </a:r>
            <a:r>
              <a:rPr lang="sv-SE" dirty="0" err="1"/>
              <a:t>model</a:t>
            </a:r>
            <a:r>
              <a:rPr lang="sv-SE" dirty="0"/>
              <a:t> is </a:t>
            </a:r>
            <a:r>
              <a:rPr lang="sv-SE" dirty="0" err="1"/>
              <a:t>what</a:t>
            </a:r>
            <a:r>
              <a:rPr lang="sv-SE" dirty="0"/>
              <a:t> </a:t>
            </a:r>
            <a:r>
              <a:rPr lang="sv-SE" dirty="0" err="1"/>
              <a:t>we</a:t>
            </a:r>
            <a:r>
              <a:rPr lang="sv-SE" dirty="0"/>
              <a:t> </a:t>
            </a:r>
            <a:r>
              <a:rPr lang="sv-SE" dirty="0" err="1"/>
              <a:t>should</a:t>
            </a:r>
            <a:r>
              <a:rPr lang="sv-SE" dirty="0"/>
              <a:t> focus on.</a:t>
            </a:r>
          </a:p>
          <a:p>
            <a:endParaRPr lang="sv-SE" dirty="0"/>
          </a:p>
          <a:p>
            <a:endParaRPr lang="en-US" dirty="0"/>
          </a:p>
        </p:txBody>
      </p:sp>
    </p:spTree>
    <p:extLst>
      <p:ext uri="{BB962C8B-B14F-4D97-AF65-F5344CB8AC3E}">
        <p14:creationId xmlns:p14="http://schemas.microsoft.com/office/powerpoint/2010/main" val="26892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8DC4-D05C-4B5E-97C8-B2E853C26AB8}"/>
              </a:ext>
            </a:extLst>
          </p:cNvPr>
          <p:cNvSpPr>
            <a:spLocks noGrp="1"/>
          </p:cNvSpPr>
          <p:nvPr>
            <p:ph type="title"/>
          </p:nvPr>
        </p:nvSpPr>
        <p:spPr/>
        <p:txBody>
          <a:bodyPr/>
          <a:lstStyle/>
          <a:p>
            <a:r>
              <a:rPr lang="sv-SE" dirty="0" err="1"/>
              <a:t>Reference</a:t>
            </a:r>
            <a:endParaRPr lang="en-US" dirty="0"/>
          </a:p>
        </p:txBody>
      </p:sp>
      <p:sp>
        <p:nvSpPr>
          <p:cNvPr id="3" name="Content Placeholder 2">
            <a:extLst>
              <a:ext uri="{FF2B5EF4-FFF2-40B4-BE49-F238E27FC236}">
                <a16:creationId xmlns:a16="http://schemas.microsoft.com/office/drawing/2014/main" id="{E56A5C06-C232-4942-A672-5E7B8AF5E880}"/>
              </a:ext>
            </a:extLst>
          </p:cNvPr>
          <p:cNvSpPr>
            <a:spLocks noGrp="1"/>
          </p:cNvSpPr>
          <p:nvPr>
            <p:ph idx="1"/>
          </p:nvPr>
        </p:nvSpPr>
        <p:spPr>
          <a:xfrm>
            <a:off x="838200" y="1690688"/>
            <a:ext cx="10515600" cy="4351338"/>
          </a:xfrm>
        </p:spPr>
        <p:txBody>
          <a:bodyPr>
            <a:normAutofit fontScale="55000" lnSpcReduction="20000"/>
          </a:bodyPr>
          <a:lstStyle/>
          <a:p>
            <a:r>
              <a:rPr lang="sv-SE" b="1" dirty="0"/>
              <a:t>S</a:t>
            </a:r>
            <a:r>
              <a:rPr lang="en-US" b="1" dirty="0"/>
              <a:t>tan</a:t>
            </a:r>
            <a:br>
              <a:rPr lang="en-US" dirty="0"/>
            </a:br>
            <a:r>
              <a:rPr lang="en-US" dirty="0">
                <a:hlinkClick r:id="rId3"/>
              </a:rPr>
              <a:t>http://mc-stan.org/</a:t>
            </a:r>
            <a:endParaRPr lang="en-US" dirty="0"/>
          </a:p>
          <a:p>
            <a:r>
              <a:rPr lang="sv-SE" b="1" dirty="0"/>
              <a:t>P</a:t>
            </a:r>
            <a:r>
              <a:rPr lang="en-US" b="1" dirty="0" err="1"/>
              <a:t>yStan</a:t>
            </a:r>
            <a:br>
              <a:rPr lang="en-US" dirty="0"/>
            </a:br>
            <a:r>
              <a:rPr lang="en-US" dirty="0">
                <a:hlinkClick r:id="rId4"/>
              </a:rPr>
              <a:t>http://pystan.readthedocs.io/en/latest/index.html</a:t>
            </a:r>
            <a:endParaRPr lang="en-US" dirty="0"/>
          </a:p>
          <a:p>
            <a:r>
              <a:rPr lang="sv-SE" b="1" dirty="0"/>
              <a:t>P</a:t>
            </a:r>
            <a:r>
              <a:rPr lang="en-US" b="1" dirty="0"/>
              <a:t>yMC3</a:t>
            </a:r>
            <a:br>
              <a:rPr lang="en-US" dirty="0"/>
            </a:br>
            <a:r>
              <a:rPr lang="en-US" dirty="0">
                <a:hlinkClick r:id="rId5"/>
              </a:rPr>
              <a:t>http://docs.pymc.io/index.html</a:t>
            </a:r>
            <a:endParaRPr lang="en-US" dirty="0"/>
          </a:p>
          <a:p>
            <a:r>
              <a:rPr lang="en-US" dirty="0">
                <a:hlinkClick r:id="rId6"/>
              </a:rPr>
              <a:t>Bayesian Inference and MCMC with Bob Carpenter</a:t>
            </a:r>
            <a:endParaRPr lang="en-US" dirty="0"/>
          </a:p>
          <a:p>
            <a:r>
              <a:rPr lang="en-US" dirty="0">
                <a:hlinkClick r:id="rId7"/>
              </a:rPr>
              <a:t>Introduction to Bayesian Data Analysis and Stan with Andrew Gelman</a:t>
            </a:r>
            <a:endParaRPr lang="en-US" dirty="0"/>
          </a:p>
          <a:p>
            <a:r>
              <a:rPr lang="en-US" dirty="0">
                <a:hlinkClick r:id="rId8"/>
              </a:rPr>
              <a:t>Efficient Bayesian inference with Hamiltonian Monte Carlo -- Michael Betancourt (Part 1)</a:t>
            </a:r>
            <a:endParaRPr lang="en-US" dirty="0"/>
          </a:p>
          <a:p>
            <a:r>
              <a:rPr lang="sv-SE" b="1" dirty="0" err="1"/>
              <a:t>Bayesian</a:t>
            </a:r>
            <a:r>
              <a:rPr lang="sv-SE" b="1" dirty="0"/>
              <a:t> Data </a:t>
            </a:r>
            <a:r>
              <a:rPr lang="sv-SE" b="1" dirty="0" err="1"/>
              <a:t>Analysis</a:t>
            </a:r>
            <a:r>
              <a:rPr lang="sv-SE" b="1" dirty="0"/>
              <a:t>, Second Edition (</a:t>
            </a:r>
            <a:r>
              <a:rPr lang="sv-SE" b="1" dirty="0" err="1"/>
              <a:t>Gelman,Carlin</a:t>
            </a:r>
            <a:r>
              <a:rPr lang="sv-SE" b="1" dirty="0"/>
              <a:t>, el al)</a:t>
            </a:r>
          </a:p>
          <a:p>
            <a:r>
              <a:rPr lang="en-GB" b="1" dirty="0"/>
              <a:t>Computational Statistics in Python (re: PyMC3, </a:t>
            </a:r>
            <a:r>
              <a:rPr lang="en-GB" b="1" dirty="0" err="1"/>
              <a:t>PyStan</a:t>
            </a:r>
            <a:r>
              <a:rPr lang="en-GB" b="1" dirty="0"/>
              <a:t>) </a:t>
            </a:r>
            <a:r>
              <a:rPr lang="en-US" dirty="0">
                <a:hlinkClick r:id="rId9"/>
              </a:rPr>
              <a:t>https://groups.google.com/forum/#!topic/stan-dev/Ooct2W1vOtg</a:t>
            </a:r>
            <a:endParaRPr lang="en-US" dirty="0"/>
          </a:p>
          <a:p>
            <a:r>
              <a:rPr lang="en-GB" sz="2900" b="1" dirty="0"/>
              <a:t>You’ll never guess what’s been happening with </a:t>
            </a:r>
            <a:r>
              <a:rPr lang="en-GB" sz="2900" b="1" dirty="0" err="1"/>
              <a:t>PyStan</a:t>
            </a:r>
            <a:r>
              <a:rPr lang="en-GB" sz="2900" b="1" dirty="0"/>
              <a:t> and </a:t>
            </a:r>
            <a:r>
              <a:rPr lang="en-GB" sz="2900" b="1" dirty="0" err="1"/>
              <a:t>PyMC</a:t>
            </a:r>
            <a:r>
              <a:rPr lang="en-GB" sz="2900" b="1" dirty="0"/>
              <a:t>—Click here to find out.</a:t>
            </a:r>
            <a:br>
              <a:rPr lang="en-GB" sz="2900" dirty="0"/>
            </a:br>
            <a:r>
              <a:rPr lang="en-GB" sz="2900" dirty="0">
                <a:hlinkClick r:id="rId10"/>
              </a:rPr>
              <a:t>http://andrewgelman.com/2015/10/15/whats-the-one-thing-you-have-to-know-about-pystan-and-pymc-click-here-to-find-out/</a:t>
            </a:r>
            <a:endParaRPr lang="en-GB" sz="2900" dirty="0"/>
          </a:p>
          <a:p>
            <a:r>
              <a:rPr lang="en-US" sz="3200" b="1" dirty="0"/>
              <a:t>Stan Best Practices</a:t>
            </a:r>
            <a:br>
              <a:rPr lang="en-US" sz="3200" b="1" dirty="0"/>
            </a:br>
            <a:r>
              <a:rPr lang="en-US" dirty="0">
                <a:hlinkClick r:id="rId11"/>
              </a:rPr>
              <a:t>https://github.com/stan-dev/stan/wiki/Stan-Best-Practices</a:t>
            </a:r>
            <a:endParaRPr lang="en-US" dirty="0"/>
          </a:p>
          <a:p>
            <a:endParaRPr lang="en-US" dirty="0"/>
          </a:p>
          <a:p>
            <a:endParaRPr lang="en-US" dirty="0"/>
          </a:p>
        </p:txBody>
      </p:sp>
    </p:spTree>
    <p:extLst>
      <p:ext uri="{BB962C8B-B14F-4D97-AF65-F5344CB8AC3E}">
        <p14:creationId xmlns:p14="http://schemas.microsoft.com/office/powerpoint/2010/main" val="123780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76F02-085D-4D90-8782-D7D39C8AF59C}"/>
              </a:ext>
            </a:extLst>
          </p:cNvPr>
          <p:cNvSpPr>
            <a:spLocks noGrp="1"/>
          </p:cNvSpPr>
          <p:nvPr>
            <p:ph idx="1"/>
          </p:nvPr>
        </p:nvSpPr>
        <p:spPr/>
        <p:txBody>
          <a:bodyPr>
            <a:normAutofit/>
          </a:bodyPr>
          <a:lstStyle/>
          <a:p>
            <a:pPr marL="0" indent="0">
              <a:buNone/>
            </a:pPr>
            <a:r>
              <a:rPr lang="en-US" sz="8800" b="1" dirty="0"/>
              <a:t>Thanks!</a:t>
            </a:r>
          </a:p>
        </p:txBody>
      </p:sp>
    </p:spTree>
    <p:extLst>
      <p:ext uri="{BB962C8B-B14F-4D97-AF65-F5344CB8AC3E}">
        <p14:creationId xmlns:p14="http://schemas.microsoft.com/office/powerpoint/2010/main" val="293806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A208-25FA-416F-8457-DEAC76133A0C}"/>
              </a:ext>
            </a:extLst>
          </p:cNvPr>
          <p:cNvSpPr>
            <a:spLocks noGrp="1"/>
          </p:cNvSpPr>
          <p:nvPr>
            <p:ph type="title"/>
          </p:nvPr>
        </p:nvSpPr>
        <p:spPr/>
        <p:txBody>
          <a:bodyPr/>
          <a:lstStyle/>
          <a:p>
            <a:r>
              <a:rPr lang="en-US" dirty="0"/>
              <a:t>Basic Bayes Concepts</a:t>
            </a:r>
          </a:p>
        </p:txBody>
      </p:sp>
      <p:sp>
        <p:nvSpPr>
          <p:cNvPr id="3" name="Content Placeholder 2">
            <a:extLst>
              <a:ext uri="{FF2B5EF4-FFF2-40B4-BE49-F238E27FC236}">
                <a16:creationId xmlns:a16="http://schemas.microsoft.com/office/drawing/2014/main" id="{3595E73F-42E1-4E87-ACEE-732DC8D46783}"/>
              </a:ext>
            </a:extLst>
          </p:cNvPr>
          <p:cNvSpPr>
            <a:spLocks noGrp="1"/>
          </p:cNvSpPr>
          <p:nvPr>
            <p:ph idx="1"/>
          </p:nvPr>
        </p:nvSpPr>
        <p:spPr/>
        <p:txBody>
          <a:bodyPr>
            <a:normAutofit/>
          </a:bodyPr>
          <a:lstStyle/>
          <a:p>
            <a:r>
              <a:rPr lang="sv-SE" dirty="0" err="1"/>
              <a:t>Conjugate</a:t>
            </a:r>
            <a:endParaRPr lang="sv-SE" dirty="0"/>
          </a:p>
          <a:p>
            <a:r>
              <a:rPr lang="sv-SE" dirty="0" err="1"/>
              <a:t>Numerical</a:t>
            </a:r>
            <a:r>
              <a:rPr lang="sv-SE" dirty="0"/>
              <a:t> integral</a:t>
            </a:r>
          </a:p>
          <a:p>
            <a:r>
              <a:rPr lang="sv-SE" dirty="0"/>
              <a:t>Markov </a:t>
            </a:r>
            <a:r>
              <a:rPr lang="sv-SE" dirty="0" err="1"/>
              <a:t>Chain</a:t>
            </a:r>
            <a:r>
              <a:rPr lang="sv-SE" dirty="0"/>
              <a:t> Monte Carlo (MCMC)</a:t>
            </a:r>
            <a:br>
              <a:rPr lang="sv-SE" dirty="0"/>
            </a:br>
            <a:r>
              <a:rPr lang="sv-SE" dirty="0" err="1"/>
              <a:t>Gibbs</a:t>
            </a:r>
            <a:r>
              <a:rPr lang="sv-SE" dirty="0"/>
              <a:t>, Metropolis</a:t>
            </a:r>
          </a:p>
          <a:p>
            <a:r>
              <a:rPr lang="sv-SE" dirty="0" err="1"/>
              <a:t>Hanmiltonian</a:t>
            </a:r>
            <a:r>
              <a:rPr lang="sv-SE" dirty="0"/>
              <a:t> Monte Carlo (HMC)</a:t>
            </a:r>
          </a:p>
          <a:p>
            <a:r>
              <a:rPr lang="sv-SE" dirty="0"/>
              <a:t>Non U-</a:t>
            </a:r>
            <a:r>
              <a:rPr lang="sv-SE" dirty="0" err="1"/>
              <a:t>Turn</a:t>
            </a:r>
            <a:r>
              <a:rPr lang="sv-SE" dirty="0"/>
              <a:t> </a:t>
            </a:r>
            <a:r>
              <a:rPr lang="sv-SE" dirty="0" err="1"/>
              <a:t>Sampler</a:t>
            </a:r>
            <a:r>
              <a:rPr lang="sv-SE" dirty="0"/>
              <a:t> (NUTS)</a:t>
            </a:r>
            <a:br>
              <a:rPr lang="sv-SE" dirty="0"/>
            </a:br>
            <a:endParaRPr lang="en-US" dirty="0"/>
          </a:p>
        </p:txBody>
      </p:sp>
    </p:spTree>
    <p:extLst>
      <p:ext uri="{BB962C8B-B14F-4D97-AF65-F5344CB8AC3E}">
        <p14:creationId xmlns:p14="http://schemas.microsoft.com/office/powerpoint/2010/main" val="201204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94C7-E942-4DA3-B194-8D45B8A35E67}"/>
              </a:ext>
            </a:extLst>
          </p:cNvPr>
          <p:cNvSpPr>
            <a:spLocks noGrp="1"/>
          </p:cNvSpPr>
          <p:nvPr>
            <p:ph type="title"/>
          </p:nvPr>
        </p:nvSpPr>
        <p:spPr/>
        <p:txBody>
          <a:bodyPr/>
          <a:lstStyle/>
          <a:p>
            <a:r>
              <a:rPr lang="en-US" dirty="0"/>
              <a:t>Basic Bayes Concepts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8CA714-7A11-4FE3-ADC4-E6A8E676F039}"/>
                  </a:ext>
                </a:extLst>
              </p:cNvPr>
              <p:cNvSpPr>
                <a:spLocks noGrp="1"/>
              </p:cNvSpPr>
              <p:nvPr>
                <p:ph idx="1"/>
              </p:nvPr>
            </p:nvSpPr>
            <p:spPr/>
            <p:txBody>
              <a:bodyPr>
                <a:normAutofit fontScale="92500" lnSpcReduction="20000"/>
              </a:bodyPr>
              <a:lstStyle/>
              <a:p>
                <a14:m>
                  <m:oMath xmlns:m="http://schemas.openxmlformats.org/officeDocument/2006/math">
                    <m:r>
                      <a:rPr lang="sv-SE" i="1" smtClean="0">
                        <a:latin typeface="Cambria Math" panose="02040503050406030204" pitchFamily="18" charset="0"/>
                      </a:rPr>
                      <m:t>𝑝</m:t>
                    </m:r>
                    <m:d>
                      <m:dPr>
                        <m:ctrlPr>
                          <a:rPr lang="sv-SE" i="1">
                            <a:latin typeface="Cambria Math" panose="02040503050406030204" pitchFamily="18" charset="0"/>
                          </a:rPr>
                        </m:ctrlPr>
                      </m:dPr>
                      <m:e>
                        <m:r>
                          <a:rPr lang="sv-SE" i="1">
                            <a:latin typeface="Cambria Math" panose="02040503050406030204" pitchFamily="18" charset="0"/>
                            <a:ea typeface="Cambria Math" panose="02040503050406030204" pitchFamily="18" charset="0"/>
                          </a:rPr>
                          <m:t>𝜃</m:t>
                        </m:r>
                      </m:e>
                      <m:e>
                        <m:r>
                          <a:rPr lang="sv-SE" i="1">
                            <a:latin typeface="Cambria Math" panose="02040503050406030204" pitchFamily="18" charset="0"/>
                            <a:ea typeface="Cambria Math" panose="02040503050406030204" pitchFamily="18" charset="0"/>
                          </a:rPr>
                          <m:t>𝑦</m:t>
                        </m:r>
                      </m:e>
                    </m:d>
                    <m:r>
                      <a:rPr lang="sv-SE" i="1">
                        <a:latin typeface="Cambria Math" panose="02040503050406030204" pitchFamily="18" charset="0"/>
                      </a:rPr>
                      <m:t>=</m:t>
                    </m:r>
                    <m:f>
                      <m:fPr>
                        <m:ctrlPr>
                          <a:rPr lang="sv-SE" i="1">
                            <a:latin typeface="Cambria Math" panose="02040503050406030204" pitchFamily="18" charset="0"/>
                          </a:rPr>
                        </m:ctrlPr>
                      </m:fPr>
                      <m:num>
                        <m:r>
                          <a:rPr lang="sv-SE" i="1">
                            <a:latin typeface="Cambria Math" panose="02040503050406030204" pitchFamily="18" charset="0"/>
                          </a:rPr>
                          <m:t>𝑝</m:t>
                        </m:r>
                        <m:d>
                          <m:dPr>
                            <m:ctrlPr>
                              <a:rPr lang="sv-SE" i="1">
                                <a:latin typeface="Cambria Math" panose="02040503050406030204" pitchFamily="18" charset="0"/>
                              </a:rPr>
                            </m:ctrlPr>
                          </m:dPr>
                          <m:e>
                            <m:r>
                              <a:rPr lang="sv-SE" i="1">
                                <a:latin typeface="Cambria Math" panose="02040503050406030204" pitchFamily="18" charset="0"/>
                              </a:rPr>
                              <m:t>𝑦</m:t>
                            </m:r>
                          </m:e>
                          <m:e>
                            <m:r>
                              <a:rPr lang="sv-SE" i="1">
                                <a:latin typeface="Cambria Math" panose="02040503050406030204" pitchFamily="18" charset="0"/>
                                <a:ea typeface="Cambria Math" panose="02040503050406030204" pitchFamily="18" charset="0"/>
                              </a:rPr>
                              <m:t>𝜃</m:t>
                            </m:r>
                          </m:e>
                        </m:d>
                        <m:r>
                          <a:rPr lang="sv-SE" i="1">
                            <a:latin typeface="Cambria Math" panose="02040503050406030204" pitchFamily="18" charset="0"/>
                          </a:rPr>
                          <m:t>𝑝</m:t>
                        </m:r>
                        <m:r>
                          <a:rPr lang="sv-SE" i="1">
                            <a:latin typeface="Cambria Math" panose="02040503050406030204" pitchFamily="18" charset="0"/>
                          </a:rPr>
                          <m:t>(</m:t>
                        </m:r>
                        <m:r>
                          <a:rPr lang="sv-SE" i="1">
                            <a:latin typeface="Cambria Math" panose="02040503050406030204" pitchFamily="18" charset="0"/>
                            <a:ea typeface="Cambria Math" panose="02040503050406030204" pitchFamily="18" charset="0"/>
                          </a:rPr>
                          <m:t>𝜃</m:t>
                        </m:r>
                        <m:r>
                          <a:rPr lang="sv-SE" i="1">
                            <a:latin typeface="Cambria Math" panose="02040503050406030204" pitchFamily="18" charset="0"/>
                          </a:rPr>
                          <m:t>)</m:t>
                        </m:r>
                      </m:num>
                      <m:den>
                        <m:nary>
                          <m:naryPr>
                            <m:limLoc m:val="undOvr"/>
                            <m:subHide m:val="on"/>
                            <m:supHide m:val="on"/>
                            <m:ctrlPr>
                              <a:rPr lang="sv-SE" i="1">
                                <a:latin typeface="Cambria Math" panose="02040503050406030204" pitchFamily="18" charset="0"/>
                              </a:rPr>
                            </m:ctrlPr>
                          </m:naryPr>
                          <m:sub/>
                          <m:sup/>
                          <m:e>
                            <m:r>
                              <a:rPr lang="sv-SE" i="1">
                                <a:latin typeface="Cambria Math" panose="02040503050406030204" pitchFamily="18" charset="0"/>
                              </a:rPr>
                              <m:t>𝑝</m:t>
                            </m:r>
                            <m:d>
                              <m:dPr>
                                <m:ctrlPr>
                                  <a:rPr lang="sv-SE" i="1">
                                    <a:latin typeface="Cambria Math" panose="02040503050406030204" pitchFamily="18" charset="0"/>
                                  </a:rPr>
                                </m:ctrlPr>
                              </m:dPr>
                              <m:e>
                                <m:r>
                                  <a:rPr lang="sv-SE" i="1">
                                    <a:latin typeface="Cambria Math" panose="02040503050406030204" pitchFamily="18" charset="0"/>
                                  </a:rPr>
                                  <m:t>𝑦</m:t>
                                </m:r>
                              </m:e>
                              <m:e>
                                <m:r>
                                  <a:rPr lang="sv-SE" i="1">
                                    <a:latin typeface="Cambria Math" panose="02040503050406030204" pitchFamily="18" charset="0"/>
                                    <a:ea typeface="Cambria Math" panose="02040503050406030204" pitchFamily="18" charset="0"/>
                                  </a:rPr>
                                  <m:t>𝜃</m:t>
                                </m:r>
                              </m:e>
                            </m:d>
                            <m:r>
                              <a:rPr lang="sv-SE" i="1">
                                <a:latin typeface="Cambria Math" panose="02040503050406030204" pitchFamily="18" charset="0"/>
                              </a:rPr>
                              <m:t>𝑝</m:t>
                            </m:r>
                            <m:d>
                              <m:dPr>
                                <m:ctrlPr>
                                  <a:rPr lang="sv-SE" i="1">
                                    <a:latin typeface="Cambria Math" panose="02040503050406030204" pitchFamily="18" charset="0"/>
                                  </a:rPr>
                                </m:ctrlPr>
                              </m:dPr>
                              <m:e>
                                <m:r>
                                  <a:rPr lang="sv-SE" i="1">
                                    <a:latin typeface="Cambria Math" panose="02040503050406030204" pitchFamily="18" charset="0"/>
                                    <a:ea typeface="Cambria Math" panose="02040503050406030204" pitchFamily="18" charset="0"/>
                                  </a:rPr>
                                  <m:t>𝜃</m:t>
                                </m:r>
                              </m:e>
                            </m:d>
                            <m:r>
                              <a:rPr lang="sv-SE" i="1">
                                <a:latin typeface="Cambria Math" panose="02040503050406030204" pitchFamily="18" charset="0"/>
                                <a:ea typeface="Cambria Math" panose="02040503050406030204" pitchFamily="18" charset="0"/>
                              </a:rPr>
                              <m:t>ⅆ</m:t>
                            </m:r>
                            <m:r>
                              <a:rPr lang="sv-SE" i="1">
                                <a:latin typeface="Cambria Math" panose="02040503050406030204" pitchFamily="18" charset="0"/>
                                <a:ea typeface="Cambria Math" panose="02040503050406030204" pitchFamily="18" charset="0"/>
                              </a:rPr>
                              <m:t>𝜃</m:t>
                            </m:r>
                          </m:e>
                        </m:nary>
                      </m:den>
                    </m:f>
                    <m:r>
                      <a:rPr lang="sv-SE" i="1">
                        <a:latin typeface="Cambria Math" panose="02040503050406030204" pitchFamily="18" charset="0"/>
                      </a:rPr>
                      <m:t> </m:t>
                    </m:r>
                    <m:r>
                      <a:rPr lang="sv-SE" i="1">
                        <a:latin typeface="Cambria Math" panose="02040503050406030204" pitchFamily="18" charset="0"/>
                        <a:ea typeface="Cambria Math" panose="02040503050406030204" pitchFamily="18" charset="0"/>
                      </a:rPr>
                      <m:t>∝</m:t>
                    </m:r>
                    <m:r>
                      <a:rPr lang="sv-SE" i="1">
                        <a:latin typeface="Cambria Math" panose="02040503050406030204" pitchFamily="18" charset="0"/>
                        <a:ea typeface="Cambria Math" panose="02040503050406030204" pitchFamily="18" charset="0"/>
                      </a:rPr>
                      <m:t>𝑝</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𝑦</m:t>
                        </m:r>
                      </m:e>
                      <m:e>
                        <m:r>
                          <a:rPr lang="sv-SE" i="1">
                            <a:latin typeface="Cambria Math" panose="02040503050406030204" pitchFamily="18" charset="0"/>
                            <a:ea typeface="Cambria Math" panose="02040503050406030204" pitchFamily="18" charset="0"/>
                          </a:rPr>
                          <m:t>𝜃</m:t>
                        </m:r>
                      </m:e>
                    </m:d>
                    <m:r>
                      <a:rPr lang="sv-SE" i="1">
                        <a:latin typeface="Cambria Math" panose="02040503050406030204" pitchFamily="18" charset="0"/>
                        <a:ea typeface="Cambria Math" panose="02040503050406030204" pitchFamily="18" charset="0"/>
                      </a:rPr>
                      <m:t>𝑝</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𝜃</m:t>
                        </m:r>
                      </m:e>
                    </m:d>
                  </m:oMath>
                </a14:m>
                <a:br>
                  <a:rPr lang="sv-SE" dirty="0"/>
                </a:br>
                <a:endParaRPr lang="en-US" dirty="0"/>
              </a:p>
              <a:p>
                <a:r>
                  <a:rPr lang="en-US" dirty="0"/>
                  <a:t>Posterior</a:t>
                </a:r>
                <a:r>
                  <a:rPr lang="sv-SE" dirty="0"/>
                  <a:t> </a:t>
                </a:r>
                <a:r>
                  <a:rPr lang="sv-SE" noProof="1"/>
                  <a:t>predictive</a:t>
                </a:r>
                <a:r>
                  <a:rPr lang="sv-SE" dirty="0"/>
                  <a:t> distribution</a:t>
                </a:r>
                <a:br>
                  <a:rPr lang="sv-SE" dirty="0"/>
                </a:br>
                <a:br>
                  <a:rPr lang="sv-SE" dirty="0"/>
                </a:br>
                <a:r>
                  <a:rPr lang="sv-SE" dirty="0"/>
                  <a:t>           </a:t>
                </a:r>
                <a14:m>
                  <m:oMath xmlns:m="http://schemas.openxmlformats.org/officeDocument/2006/math">
                    <m:r>
                      <a:rPr lang="sv-SE" i="1">
                        <a:latin typeface="Cambria Math" panose="02040503050406030204" pitchFamily="18" charset="0"/>
                      </a:rPr>
                      <m:t>𝑝</m:t>
                    </m:r>
                    <m:d>
                      <m:dPr>
                        <m:ctrlPr>
                          <a:rPr lang="sv-SE" i="1">
                            <a:latin typeface="Cambria Math" panose="02040503050406030204" pitchFamily="18" charset="0"/>
                          </a:rPr>
                        </m:ctrlPr>
                      </m:dPr>
                      <m:e>
                        <m:acc>
                          <m:accPr>
                            <m:chr m:val="̂"/>
                            <m:ctrlPr>
                              <a:rPr lang="sv-SE" i="1">
                                <a:latin typeface="Cambria Math" panose="02040503050406030204" pitchFamily="18" charset="0"/>
                              </a:rPr>
                            </m:ctrlPr>
                          </m:accPr>
                          <m:e>
                            <m:r>
                              <a:rPr lang="sv-SE" i="1">
                                <a:latin typeface="Cambria Math" panose="02040503050406030204" pitchFamily="18" charset="0"/>
                              </a:rPr>
                              <m:t>𝑦</m:t>
                            </m:r>
                          </m:e>
                        </m:acc>
                      </m:e>
                      <m:e>
                        <m:r>
                          <a:rPr lang="sv-SE" i="1">
                            <a:latin typeface="Cambria Math" panose="02040503050406030204" pitchFamily="18" charset="0"/>
                          </a:rPr>
                          <m:t>𝑦</m:t>
                        </m:r>
                      </m:e>
                    </m:d>
                  </m:oMath>
                </a14:m>
                <a:r>
                  <a:rPr lang="en-US" dirty="0"/>
                  <a:t> =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sv-SE" b="0" i="1" smtClean="0">
                            <a:latin typeface="Cambria Math" panose="02040503050406030204" pitchFamily="18" charset="0"/>
                          </a:rPr>
                          <m:t>𝑓</m:t>
                        </m:r>
                        <m:d>
                          <m:dPr>
                            <m:ctrlPr>
                              <a:rPr lang="sv-SE" b="0" i="1" smtClean="0">
                                <a:latin typeface="Cambria Math" panose="02040503050406030204" pitchFamily="18" charset="0"/>
                              </a:rPr>
                            </m:ctrlPr>
                          </m:dPr>
                          <m:e>
                            <m:acc>
                              <m:accPr>
                                <m:chr m:val="̂"/>
                                <m:ctrlPr>
                                  <a:rPr lang="sv-SE" b="0" i="1" smtClean="0">
                                    <a:latin typeface="Cambria Math" panose="02040503050406030204" pitchFamily="18" charset="0"/>
                                  </a:rPr>
                                </m:ctrlPr>
                              </m:accPr>
                              <m:e>
                                <m:r>
                                  <a:rPr lang="sv-SE" b="0" i="1" smtClean="0">
                                    <a:latin typeface="Cambria Math" panose="02040503050406030204" pitchFamily="18" charset="0"/>
                                  </a:rPr>
                                  <m:t>𝑦</m:t>
                                </m:r>
                              </m:e>
                            </m:acc>
                          </m:e>
                          <m:e>
                            <m:r>
                              <m:rPr>
                                <m:brk/>
                              </m:rPr>
                              <a:rPr lang="sv-SE" b="0" i="1" smtClean="0">
                                <a:latin typeface="Cambria Math" panose="02040503050406030204" pitchFamily="18" charset="0"/>
                                <a:ea typeface="Cambria Math" panose="02040503050406030204" pitchFamily="18" charset="0"/>
                              </a:rPr>
                              <m:t>𝜃</m:t>
                            </m:r>
                          </m:e>
                        </m:d>
                        <m:r>
                          <a:rPr lang="sv-SE" b="0" i="1" smtClean="0">
                            <a:latin typeface="Cambria Math" panose="02040503050406030204" pitchFamily="18" charset="0"/>
                          </a:rPr>
                          <m:t>𝑝</m:t>
                        </m:r>
                        <m:r>
                          <a:rPr lang="sv-SE" b="0" i="1" smtClean="0">
                            <a:latin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𝜃</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𝑦</m:t>
                        </m:r>
                        <m:r>
                          <a:rPr lang="sv-SE" b="0" i="1" smtClean="0">
                            <a:latin typeface="Cambria Math" panose="02040503050406030204" pitchFamily="18" charset="0"/>
                          </a:rPr>
                          <m:t>)ⅆ</m:t>
                        </m:r>
                        <m:r>
                          <a:rPr lang="sv-SE" b="0" i="1" smtClean="0">
                            <a:latin typeface="Cambria Math" panose="02040503050406030204" pitchFamily="18" charset="0"/>
                            <a:ea typeface="Cambria Math" panose="02040503050406030204" pitchFamily="18" charset="0"/>
                          </a:rPr>
                          <m:t>𝜃</m:t>
                        </m:r>
                      </m:e>
                    </m:nary>
                  </m:oMath>
                </a14:m>
                <a:endParaRPr lang="en-US" dirty="0"/>
              </a:p>
              <a:p>
                <a:r>
                  <a:rPr lang="sv-SE" dirty="0"/>
                  <a:t>For </a:t>
                </a:r>
                <a:r>
                  <a:rPr lang="en-US" dirty="0"/>
                  <a:t>example</a:t>
                </a:r>
                <a:r>
                  <a:rPr lang="sv-SE" dirty="0"/>
                  <a:t>, Bayes </a:t>
                </a:r>
                <a:r>
                  <a:rPr lang="sv-SE" dirty="0" err="1"/>
                  <a:t>estimate</a:t>
                </a:r>
                <a:br>
                  <a:rPr lang="sv-SE" dirty="0"/>
                </a:br>
                <a:br>
                  <a:rPr lang="sv-SE" dirty="0"/>
                </a:br>
                <a:r>
                  <a:rPr lang="sv-SE" dirty="0"/>
                  <a:t>            </a:t>
                </a:r>
                <a14:m>
                  <m:oMath xmlns:m="http://schemas.openxmlformats.org/officeDocument/2006/math">
                    <m:acc>
                      <m:accPr>
                        <m:chr m:val="̂"/>
                        <m:ctrlPr>
                          <a:rPr lang="sv-SE" i="1" smtClean="0">
                            <a:latin typeface="Cambria Math" panose="02040503050406030204" pitchFamily="18" charset="0"/>
                          </a:rPr>
                        </m:ctrlPr>
                      </m:accPr>
                      <m:e>
                        <m:r>
                          <a:rPr lang="sv-SE" i="1" smtClean="0">
                            <a:latin typeface="Cambria Math" panose="02040503050406030204" pitchFamily="18" charset="0"/>
                            <a:ea typeface="Cambria Math" panose="02040503050406030204" pitchFamily="18" charset="0"/>
                          </a:rPr>
                          <m:t>𝜃</m:t>
                        </m:r>
                      </m:e>
                    </m:acc>
                  </m:oMath>
                </a14:m>
                <a:r>
                  <a:rPr lang="en-US" dirty="0"/>
                  <a:t>=</a:t>
                </a:r>
                <a14:m>
                  <m:oMath xmlns:m="http://schemas.openxmlformats.org/officeDocument/2006/math">
                    <m:nary>
                      <m:naryPr>
                        <m:limLoc m:val="undOvr"/>
                        <m:subHide m:val="on"/>
                        <m:supHide m:val="on"/>
                        <m:ctrlPr>
                          <a:rPr lang="en-US" i="1" dirty="0" smtClean="0">
                            <a:latin typeface="Cambria Math" panose="02040503050406030204" pitchFamily="18" charset="0"/>
                          </a:rPr>
                        </m:ctrlPr>
                      </m:naryPr>
                      <m:sub/>
                      <m:sup/>
                      <m:e>
                        <m:r>
                          <a:rPr lang="en-US" i="1" dirty="0" smtClean="0">
                            <a:latin typeface="Cambria Math" panose="02040503050406030204" pitchFamily="18" charset="0"/>
                            <a:ea typeface="Cambria Math" panose="02040503050406030204" pitchFamily="18" charset="0"/>
                          </a:rPr>
                          <m:t>𝜃</m:t>
                        </m:r>
                        <m:r>
                          <a:rPr lang="sv-SE" b="0" i="1" dirty="0" smtClean="0">
                            <a:latin typeface="Cambria Math" panose="02040503050406030204" pitchFamily="18" charset="0"/>
                            <a:ea typeface="Cambria Math" panose="02040503050406030204" pitchFamily="18" charset="0"/>
                          </a:rPr>
                          <m:t>𝑝</m:t>
                        </m:r>
                        <m:r>
                          <a:rPr lang="sv-SE" b="0"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𝜃</m:t>
                        </m:r>
                        <m:r>
                          <a:rPr lang="sv-SE" b="0"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𝑦</m:t>
                        </m:r>
                        <m:r>
                          <a:rPr lang="sv-SE" b="0" i="1" dirty="0" smtClean="0">
                            <a:latin typeface="Cambria Math" panose="02040503050406030204" pitchFamily="18" charset="0"/>
                            <a:ea typeface="Cambria Math" panose="02040503050406030204" pitchFamily="18" charset="0"/>
                          </a:rPr>
                          <m:t>)</m:t>
                        </m:r>
                      </m:e>
                    </m:nary>
                    <m:r>
                      <a:rPr lang="el-GR" i="1" dirty="0" smtClean="0">
                        <a:latin typeface="Cambria Math" panose="02040503050406030204" pitchFamily="18" charset="0"/>
                      </a:rPr>
                      <m:t>ⅆ</m:t>
                    </m:r>
                    <m:r>
                      <a:rPr lang="el-GR" i="1" dirty="0" smtClean="0">
                        <a:latin typeface="Cambria Math" panose="02040503050406030204" pitchFamily="18" charset="0"/>
                      </a:rPr>
                      <m:t>𝜃</m:t>
                    </m:r>
                  </m:oMath>
                </a14:m>
                <a:endParaRPr lang="en-US" dirty="0"/>
              </a:p>
              <a:p>
                <a:r>
                  <a:rPr lang="sv-SE" dirty="0"/>
                  <a:t>C</a:t>
                </a:r>
                <a:r>
                  <a:rPr lang="en-US" dirty="0" err="1"/>
                  <a:t>redible</a:t>
                </a:r>
                <a:r>
                  <a:rPr lang="en-US" dirty="0"/>
                  <a:t> region</a:t>
                </a:r>
                <a:br>
                  <a:rPr lang="en-US" dirty="0"/>
                </a:br>
                <a14:m>
                  <m:oMath xmlns:m="http://schemas.openxmlformats.org/officeDocument/2006/math">
                    <m:r>
                      <a:rPr lang="sv-SE" b="0" i="1" smtClean="0">
                        <a:latin typeface="Cambria Math" panose="02040503050406030204" pitchFamily="18" charset="0"/>
                      </a:rPr>
                      <m:t>𝑃</m:t>
                    </m:r>
                    <m:d>
                      <m:dPr>
                        <m:ctrlPr>
                          <a:rPr lang="sv-SE" b="0" i="1" smtClean="0">
                            <a:latin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𝜃</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𝐴</m:t>
                        </m:r>
                      </m:e>
                      <m:e>
                        <m:r>
                          <a:rPr lang="sv-SE" b="0" i="1" smtClean="0">
                            <a:latin typeface="Cambria Math" panose="02040503050406030204" pitchFamily="18" charset="0"/>
                            <a:ea typeface="Cambria Math" panose="02040503050406030204" pitchFamily="18" charset="0"/>
                          </a:rPr>
                          <m:t>𝑦</m:t>
                        </m:r>
                      </m:e>
                    </m:d>
                    <m:r>
                      <a:rPr lang="sv-SE" b="0" i="1" smtClean="0">
                        <a:latin typeface="Cambria Math" panose="02040503050406030204" pitchFamily="18" charset="0"/>
                        <a:ea typeface="Cambria Math" panose="02040503050406030204" pitchFamily="18" charset="0"/>
                      </a:rPr>
                      <m:t>= </m:t>
                    </m:r>
                    <m:nary>
                      <m:naryPr>
                        <m:ctrlPr>
                          <a:rPr lang="sv-SE" b="0" i="1" smtClean="0">
                            <a:latin typeface="Cambria Math" panose="02040503050406030204" pitchFamily="18" charset="0"/>
                            <a:ea typeface="Cambria Math" panose="02040503050406030204" pitchFamily="18" charset="0"/>
                          </a:rPr>
                        </m:ctrlPr>
                      </m:naryPr>
                      <m:sub>
                        <m:r>
                          <m:rPr>
                            <m:brk m:alnAt="23"/>
                          </m:rPr>
                          <a:rPr lang="sv-SE" b="0" i="1" smtClean="0">
                            <a:latin typeface="Cambria Math" panose="02040503050406030204" pitchFamily="18" charset="0"/>
                            <a:ea typeface="Cambria Math" panose="02040503050406030204" pitchFamily="18" charset="0"/>
                          </a:rPr>
                          <m:t>𝐴</m:t>
                        </m:r>
                      </m:sub>
                      <m:sup/>
                      <m:e>
                        <m:r>
                          <a:rPr lang="sv-SE" b="0" i="1" smtClean="0">
                            <a:latin typeface="Cambria Math" panose="02040503050406030204" pitchFamily="18" charset="0"/>
                            <a:ea typeface="Cambria Math" panose="02040503050406030204" pitchFamily="18" charset="0"/>
                          </a:rPr>
                          <m:t>𝑝</m:t>
                        </m:r>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𝜃</m:t>
                            </m:r>
                          </m:e>
                          <m:e>
                            <m:r>
                              <a:rPr lang="sv-SE" b="0" i="1" smtClean="0">
                                <a:latin typeface="Cambria Math" panose="02040503050406030204" pitchFamily="18" charset="0"/>
                                <a:ea typeface="Cambria Math" panose="02040503050406030204" pitchFamily="18" charset="0"/>
                              </a:rPr>
                              <m:t>𝑦</m:t>
                            </m:r>
                          </m:e>
                        </m:d>
                        <m:r>
                          <a:rPr lang="el-GR" b="0" i="1" smtClean="0">
                            <a:latin typeface="Cambria Math" panose="02040503050406030204" pitchFamily="18" charset="0"/>
                            <a:ea typeface="Cambria Math" panose="02040503050406030204" pitchFamily="18" charset="0"/>
                          </a:rPr>
                          <m:t>ⅆ</m:t>
                        </m:r>
                        <m:r>
                          <a:rPr lang="el-GR" b="0" i="1" smtClean="0">
                            <a:latin typeface="Cambria Math" panose="02040503050406030204" pitchFamily="18" charset="0"/>
                            <a:ea typeface="Cambria Math" panose="02040503050406030204" pitchFamily="18" charset="0"/>
                          </a:rPr>
                          <m:t>𝜃</m:t>
                        </m:r>
                        <m:r>
                          <a:rPr lang="sv-SE" b="0" i="1" smtClean="0">
                            <a:latin typeface="Cambria Math" panose="02040503050406030204" pitchFamily="18" charset="0"/>
                            <a:ea typeface="Cambria Math" panose="02040503050406030204" pitchFamily="18" charset="0"/>
                          </a:rPr>
                          <m:t>=</m:t>
                        </m:r>
                        <m:nary>
                          <m:naryPr>
                            <m:limLoc m:val="undOvr"/>
                            <m:subHide m:val="on"/>
                            <m:supHide m:val="on"/>
                            <m:ctrlPr>
                              <a:rPr lang="sv-SE" b="0" i="1" smtClean="0">
                                <a:latin typeface="Cambria Math" panose="02040503050406030204" pitchFamily="18" charset="0"/>
                                <a:ea typeface="Cambria Math" panose="02040503050406030204" pitchFamily="18" charset="0"/>
                              </a:rPr>
                            </m:ctrlPr>
                          </m:naryPr>
                          <m:sub/>
                          <m:sup/>
                          <m:e>
                            <m:r>
                              <a:rPr lang="sv-SE" b="0" i="1" smtClean="0">
                                <a:latin typeface="Cambria Math" panose="02040503050406030204" pitchFamily="18" charset="0"/>
                                <a:ea typeface="Cambria Math" panose="02040503050406030204" pitchFamily="18" charset="0"/>
                              </a:rPr>
                              <m:t>𝐼</m:t>
                            </m:r>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𝜃</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𝐴</m:t>
                                </m:r>
                              </m:e>
                            </m:d>
                            <m:r>
                              <a:rPr lang="sv-SE" b="0" i="1" smtClean="0">
                                <a:latin typeface="Cambria Math" panose="02040503050406030204" pitchFamily="18" charset="0"/>
                                <a:ea typeface="Cambria Math" panose="02040503050406030204" pitchFamily="18" charset="0"/>
                              </a:rPr>
                              <m:t>𝑝</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𝜃</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𝑦</m:t>
                            </m:r>
                            <m:r>
                              <a:rPr lang="sv-SE" b="0" i="1" smtClean="0">
                                <a:latin typeface="Cambria Math" panose="02040503050406030204" pitchFamily="18" charset="0"/>
                                <a:ea typeface="Cambria Math" panose="02040503050406030204" pitchFamily="18" charset="0"/>
                              </a:rPr>
                              <m:t>)ⅆ</m:t>
                            </m:r>
                            <m:r>
                              <a:rPr lang="el-GR" b="0" i="1" smtClean="0">
                                <a:latin typeface="Cambria Math" panose="02040503050406030204" pitchFamily="18" charset="0"/>
                                <a:ea typeface="Cambria Math" panose="02040503050406030204" pitchFamily="18" charset="0"/>
                              </a:rPr>
                              <m:t>𝜃</m:t>
                            </m:r>
                          </m:e>
                        </m:nary>
                      </m:e>
                    </m:nary>
                  </m:oMath>
                </a14:m>
                <a:br>
                  <a:rPr lang="en-US" dirty="0"/>
                </a:br>
                <a:endParaRPr lang="en-US" dirty="0"/>
              </a:p>
            </p:txBody>
          </p:sp>
        </mc:Choice>
        <mc:Fallback>
          <p:sp>
            <p:nvSpPr>
              <p:cNvPr id="3" name="Content Placeholder 2">
                <a:extLst>
                  <a:ext uri="{FF2B5EF4-FFF2-40B4-BE49-F238E27FC236}">
                    <a16:creationId xmlns:a16="http://schemas.microsoft.com/office/drawing/2014/main" id="{7C8CA714-7A11-4FE3-ADC4-E6A8E676F039}"/>
                  </a:ext>
                </a:extLst>
              </p:cNvPr>
              <p:cNvSpPr>
                <a:spLocks noGrp="1" noRot="1" noChangeAspect="1" noMove="1" noResize="1" noEditPoints="1" noAdjustHandles="1" noChangeArrowheads="1" noChangeShapeType="1" noTextEdit="1"/>
              </p:cNvSpPr>
              <p:nvPr>
                <p:ph idx="1"/>
              </p:nvPr>
            </p:nvSpPr>
            <p:spPr>
              <a:blipFill>
                <a:blip r:embed="rId3"/>
                <a:stretch>
                  <a:fillRect l="-928" b="-51261"/>
                </a:stretch>
              </a:blipFill>
            </p:spPr>
            <p:txBody>
              <a:bodyPr/>
              <a:lstStyle/>
              <a:p>
                <a:r>
                  <a:rPr lang="en-US">
                    <a:noFill/>
                  </a:rPr>
                  <a:t> </a:t>
                </a:r>
              </a:p>
            </p:txBody>
          </p:sp>
        </mc:Fallback>
      </mc:AlternateContent>
    </p:spTree>
    <p:extLst>
      <p:ext uri="{BB962C8B-B14F-4D97-AF65-F5344CB8AC3E}">
        <p14:creationId xmlns:p14="http://schemas.microsoft.com/office/powerpoint/2010/main" val="56765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CE4E0F2-4193-417E-BAAD-56DEB925BA61}"/>
              </a:ext>
            </a:extLst>
          </p:cNvPr>
          <p:cNvSpPr>
            <a:spLocks noGrp="1"/>
          </p:cNvSpPr>
          <p:nvPr>
            <p:ph type="title"/>
          </p:nvPr>
        </p:nvSpPr>
        <p:spPr/>
        <p:txBody>
          <a:bodyPr/>
          <a:lstStyle/>
          <a:p>
            <a:r>
              <a:rPr lang="sv-SE" dirty="0" err="1"/>
              <a:t>Bayesian</a:t>
            </a:r>
            <a:r>
              <a:rPr lang="sv-SE" dirty="0"/>
              <a:t> </a:t>
            </a:r>
            <a:r>
              <a:rPr lang="sv-SE" dirty="0" err="1"/>
              <a:t>Inference</a:t>
            </a:r>
            <a:r>
              <a:rPr lang="sv-SE" dirty="0"/>
              <a:t> in </a:t>
            </a:r>
            <a:r>
              <a:rPr lang="sv-SE" dirty="0" err="1"/>
              <a:t>Python</a:t>
            </a:r>
            <a:br>
              <a:rPr lang="sv-SE" dirty="0"/>
            </a:br>
            <a:r>
              <a:rPr lang="sv-SE" sz="3200" dirty="0"/>
              <a:t>PyMC3 vs </a:t>
            </a:r>
            <a:r>
              <a:rPr lang="sv-SE" sz="3200" dirty="0" err="1"/>
              <a:t>PyStan</a:t>
            </a:r>
            <a:endParaRPr lang="en-US" sz="3200" dirty="0"/>
          </a:p>
        </p:txBody>
      </p:sp>
      <p:sp>
        <p:nvSpPr>
          <p:cNvPr id="3" name="Platshållare för innehåll 2">
            <a:extLst>
              <a:ext uri="{FF2B5EF4-FFF2-40B4-BE49-F238E27FC236}">
                <a16:creationId xmlns:a16="http://schemas.microsoft.com/office/drawing/2014/main" id="{FB1BC8D1-6A63-49F8-9165-C7A99A8BAA06}"/>
              </a:ext>
            </a:extLst>
          </p:cNvPr>
          <p:cNvSpPr>
            <a:spLocks noGrp="1"/>
          </p:cNvSpPr>
          <p:nvPr>
            <p:ph idx="1"/>
          </p:nvPr>
        </p:nvSpPr>
        <p:spPr>
          <a:xfrm>
            <a:off x="838200" y="2560320"/>
            <a:ext cx="10515600" cy="3616642"/>
          </a:xfrm>
        </p:spPr>
        <p:txBody>
          <a:bodyPr>
            <a:normAutofit/>
          </a:bodyPr>
          <a:lstStyle/>
          <a:p>
            <a:pPr marL="0" indent="0">
              <a:buNone/>
            </a:pPr>
            <a:r>
              <a:rPr lang="en-US" dirty="0"/>
              <a:t>Nuo Xu</a:t>
            </a:r>
          </a:p>
          <a:p>
            <a:pPr marL="0" indent="0">
              <a:buNone/>
            </a:pPr>
            <a:r>
              <a:rPr lang="sv-SE" dirty="0"/>
              <a:t>D</a:t>
            </a:r>
            <a:r>
              <a:rPr lang="en-US" dirty="0" err="1"/>
              <a:t>aniel</a:t>
            </a:r>
            <a:r>
              <a:rPr lang="en-US" dirty="0"/>
              <a:t> Eriksson</a:t>
            </a:r>
          </a:p>
          <a:p>
            <a:pPr marL="0" indent="0">
              <a:buNone/>
            </a:pPr>
            <a:r>
              <a:rPr lang="en-US" dirty="0" err="1"/>
              <a:t>PyCon</a:t>
            </a:r>
            <a:r>
              <a:rPr lang="en-US" dirty="0"/>
              <a:t> Sweden 2017, Stockholm</a:t>
            </a:r>
          </a:p>
          <a:p>
            <a:pPr marL="0" indent="0">
              <a:buNone/>
            </a:pPr>
            <a:endParaRPr lang="en-US" dirty="0"/>
          </a:p>
          <a:p>
            <a:pPr marL="0" indent="0">
              <a:buNone/>
            </a:pPr>
            <a:endParaRPr lang="en-US" dirty="0"/>
          </a:p>
          <a:p>
            <a:pPr marL="0" indent="0">
              <a:buNone/>
            </a:pPr>
            <a:r>
              <a:rPr lang="en-US" dirty="0"/>
              <a:t>Email: </a:t>
            </a:r>
            <a:r>
              <a:rPr lang="en-US" dirty="0">
                <a:hlinkClick r:id="rId3"/>
              </a:rPr>
              <a:t>xu_nuo77@hotmail.com</a:t>
            </a:r>
            <a:endParaRPr lang="en-US" dirty="0"/>
          </a:p>
          <a:p>
            <a:pPr marL="0" indent="0">
              <a:buNone/>
            </a:pPr>
            <a:r>
              <a:rPr lang="en-US" dirty="0" err="1"/>
              <a:t>Github</a:t>
            </a:r>
            <a:r>
              <a:rPr lang="en-US" dirty="0"/>
              <a:t>: stay tuned</a:t>
            </a:r>
          </a:p>
        </p:txBody>
      </p:sp>
      <p:pic>
        <p:nvPicPr>
          <p:cNvPr id="5" name="Picture 4">
            <a:extLst>
              <a:ext uri="{FF2B5EF4-FFF2-40B4-BE49-F238E27FC236}">
                <a16:creationId xmlns:a16="http://schemas.microsoft.com/office/drawing/2014/main" id="{5E074A73-04B4-4F72-A6B8-3000DDDC11AB}"/>
              </a:ext>
            </a:extLst>
          </p:cNvPr>
          <p:cNvPicPr>
            <a:picLocks noChangeAspect="1"/>
          </p:cNvPicPr>
          <p:nvPr/>
        </p:nvPicPr>
        <p:blipFill>
          <a:blip r:embed="rId4"/>
          <a:stretch>
            <a:fillRect/>
          </a:stretch>
        </p:blipFill>
        <p:spPr>
          <a:xfrm>
            <a:off x="8164100" y="1690688"/>
            <a:ext cx="3189700" cy="3399472"/>
          </a:xfrm>
          <a:prstGeom prst="rect">
            <a:avLst/>
          </a:prstGeom>
        </p:spPr>
      </p:pic>
    </p:spTree>
    <p:extLst>
      <p:ext uri="{BB962C8B-B14F-4D97-AF65-F5344CB8AC3E}">
        <p14:creationId xmlns:p14="http://schemas.microsoft.com/office/powerpoint/2010/main" val="1512433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D485C50-9E0A-4437-9F20-5B9637CB2C95}"/>
              </a:ext>
            </a:extLst>
          </p:cNvPr>
          <p:cNvSpPr>
            <a:spLocks noGrp="1"/>
          </p:cNvSpPr>
          <p:nvPr>
            <p:ph type="title"/>
          </p:nvPr>
        </p:nvSpPr>
        <p:spPr/>
        <p:txBody>
          <a:bodyPr/>
          <a:lstStyle/>
          <a:p>
            <a:r>
              <a:rPr lang="en-US" dirty="0"/>
              <a:t>Assumed knowledge</a:t>
            </a:r>
          </a:p>
        </p:txBody>
      </p:sp>
      <p:sp>
        <p:nvSpPr>
          <p:cNvPr id="3" name="Platshållare för innehåll 2">
            <a:extLst>
              <a:ext uri="{FF2B5EF4-FFF2-40B4-BE49-F238E27FC236}">
                <a16:creationId xmlns:a16="http://schemas.microsoft.com/office/drawing/2014/main" id="{86FF2397-FC9D-4D59-9E82-E92E93A9A55F}"/>
              </a:ext>
            </a:extLst>
          </p:cNvPr>
          <p:cNvSpPr>
            <a:spLocks noGrp="1"/>
          </p:cNvSpPr>
          <p:nvPr>
            <p:ph idx="1"/>
          </p:nvPr>
        </p:nvSpPr>
        <p:spPr/>
        <p:txBody>
          <a:bodyPr/>
          <a:lstStyle/>
          <a:p>
            <a:r>
              <a:rPr lang="en-US" dirty="0"/>
              <a:t>Familiar with Python</a:t>
            </a:r>
          </a:p>
          <a:p>
            <a:r>
              <a:rPr lang="en-US" dirty="0"/>
              <a:t>Basic knowledge in statics and probability theory</a:t>
            </a:r>
          </a:p>
        </p:txBody>
      </p:sp>
    </p:spTree>
    <p:extLst>
      <p:ext uri="{BB962C8B-B14F-4D97-AF65-F5344CB8AC3E}">
        <p14:creationId xmlns:p14="http://schemas.microsoft.com/office/powerpoint/2010/main" val="55625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C4C7D4A-0E21-4846-B33B-78C5A5D4F56D}"/>
              </a:ext>
            </a:extLst>
          </p:cNvPr>
          <p:cNvSpPr>
            <a:spLocks noGrp="1"/>
          </p:cNvSpPr>
          <p:nvPr>
            <p:ph type="title"/>
          </p:nvPr>
        </p:nvSpPr>
        <p:spPr/>
        <p:txBody>
          <a:bodyPr/>
          <a:lstStyle/>
          <a:p>
            <a:r>
              <a:rPr lang="en-US" dirty="0"/>
              <a:t>Outline</a:t>
            </a:r>
          </a:p>
        </p:txBody>
      </p:sp>
      <p:sp>
        <p:nvSpPr>
          <p:cNvPr id="3" name="Platshållare för innehåll 2">
            <a:extLst>
              <a:ext uri="{FF2B5EF4-FFF2-40B4-BE49-F238E27FC236}">
                <a16:creationId xmlns:a16="http://schemas.microsoft.com/office/drawing/2014/main" id="{0082CAF9-A410-472E-99DC-7806A278D0DA}"/>
              </a:ext>
            </a:extLst>
          </p:cNvPr>
          <p:cNvSpPr>
            <a:spLocks noGrp="1"/>
          </p:cNvSpPr>
          <p:nvPr>
            <p:ph idx="1"/>
          </p:nvPr>
        </p:nvSpPr>
        <p:spPr/>
        <p:txBody>
          <a:bodyPr/>
          <a:lstStyle/>
          <a:p>
            <a:r>
              <a:rPr lang="en-US" dirty="0"/>
              <a:t>Basic Bayes concepts (Bayes rule -&gt; Bayes Inference)</a:t>
            </a:r>
          </a:p>
          <a:p>
            <a:r>
              <a:rPr lang="en-US" dirty="0"/>
              <a:t>A generated model in PyMC3 and </a:t>
            </a:r>
            <a:r>
              <a:rPr lang="en-US" dirty="0" err="1"/>
              <a:t>PyStan</a:t>
            </a:r>
            <a:endParaRPr lang="en-US" dirty="0"/>
          </a:p>
          <a:p>
            <a:r>
              <a:rPr lang="en-US" dirty="0"/>
              <a:t>A more practical model in PyMC3 and </a:t>
            </a:r>
            <a:r>
              <a:rPr lang="en-US" dirty="0" err="1"/>
              <a:t>PyStan</a:t>
            </a:r>
            <a:endParaRPr lang="en-US" dirty="0"/>
          </a:p>
          <a:p>
            <a:r>
              <a:rPr lang="en-US" dirty="0"/>
              <a:t>Summary</a:t>
            </a:r>
          </a:p>
          <a:p>
            <a:r>
              <a:rPr lang="sv-SE" dirty="0"/>
              <a:t>R</a:t>
            </a:r>
            <a:r>
              <a:rPr lang="en-US" dirty="0" err="1"/>
              <a:t>eference</a:t>
            </a:r>
            <a:endParaRPr lang="en-US" dirty="0"/>
          </a:p>
          <a:p>
            <a:r>
              <a:rPr lang="sv-SE" dirty="0"/>
              <a:t>Q</a:t>
            </a:r>
            <a:r>
              <a:rPr lang="en-US" dirty="0"/>
              <a:t> &amp; A</a:t>
            </a:r>
          </a:p>
          <a:p>
            <a:endParaRPr lang="en-US" dirty="0"/>
          </a:p>
          <a:p>
            <a:endParaRPr lang="en-US" dirty="0"/>
          </a:p>
        </p:txBody>
      </p:sp>
    </p:spTree>
    <p:extLst>
      <p:ext uri="{BB962C8B-B14F-4D97-AF65-F5344CB8AC3E}">
        <p14:creationId xmlns:p14="http://schemas.microsoft.com/office/powerpoint/2010/main" val="134538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05F43C1-8257-4916-9EC2-26DDE7175034}"/>
              </a:ext>
            </a:extLst>
          </p:cNvPr>
          <p:cNvSpPr>
            <a:spLocks noGrp="1"/>
          </p:cNvSpPr>
          <p:nvPr>
            <p:ph type="title"/>
          </p:nvPr>
        </p:nvSpPr>
        <p:spPr/>
        <p:txBody>
          <a:bodyPr/>
          <a:lstStyle/>
          <a:p>
            <a:r>
              <a:rPr lang="en-US" dirty="0"/>
              <a:t>Basic Bayes Concepts</a:t>
            </a:r>
          </a:p>
        </p:txBody>
      </p:sp>
      <mc:AlternateContent xmlns:mc="http://schemas.openxmlformats.org/markup-compatibility/2006">
        <mc:Choice xmlns:a14="http://schemas.microsoft.com/office/drawing/2010/main" Requires="a14">
          <p:sp>
            <p:nvSpPr>
              <p:cNvPr id="3" name="Platshållare för innehåll 2">
                <a:extLst>
                  <a:ext uri="{FF2B5EF4-FFF2-40B4-BE49-F238E27FC236}">
                    <a16:creationId xmlns:a16="http://schemas.microsoft.com/office/drawing/2014/main" id="{F20C697F-CD0F-4575-9977-CDD252A65914}"/>
                  </a:ext>
                </a:extLst>
              </p:cNvPr>
              <p:cNvSpPr>
                <a:spLocks noGrp="1"/>
              </p:cNvSpPr>
              <p:nvPr>
                <p:ph idx="1"/>
              </p:nvPr>
            </p:nvSpPr>
            <p:spPr/>
            <p:txBody>
              <a:bodyPr>
                <a:normAutofit/>
              </a:bodyPr>
              <a:lstStyle/>
              <a:p>
                <a:r>
                  <a:rPr lang="en-US" dirty="0"/>
                  <a:t>The classic Bayes’ rule</a:t>
                </a:r>
              </a:p>
              <a:p>
                <a:pPr marL="0" indent="0">
                  <a:buNone/>
                </a:pPr>
                <a:endParaRPr lang="en-US" dirty="0"/>
              </a:p>
              <a:p>
                <a:pPr marL="0" indent="0">
                  <a:buNone/>
                </a:pPr>
                <a:r>
                  <a:rPr lang="en-US" dirty="0"/>
                  <a:t>	</a:t>
                </a:r>
                <a14:m>
                  <m:oMath xmlns:m="http://schemas.openxmlformats.org/officeDocument/2006/math">
                    <m:r>
                      <a:rPr lang="sv-SE" b="0" i="1" smtClean="0">
                        <a:latin typeface="Cambria Math" panose="02040503050406030204" pitchFamily="18" charset="0"/>
                      </a:rPr>
                      <m:t>𝑃</m:t>
                    </m:r>
                    <m:d>
                      <m:dPr>
                        <m:ctrlPr>
                          <a:rPr lang="sv-SE" b="0" i="1" smtClean="0">
                            <a:latin typeface="Cambria Math" panose="02040503050406030204" pitchFamily="18" charset="0"/>
                          </a:rPr>
                        </m:ctrlPr>
                      </m:dPr>
                      <m:e>
                        <m:r>
                          <a:rPr lang="sv-SE" b="0" i="1" smtClean="0">
                            <a:latin typeface="Cambria Math" panose="02040503050406030204" pitchFamily="18" charset="0"/>
                          </a:rPr>
                          <m:t>𝐴</m:t>
                        </m:r>
                      </m:e>
                      <m:e>
                        <m:r>
                          <a:rPr lang="sv-SE" b="0" i="1" smtClean="0">
                            <a:latin typeface="Cambria Math" panose="02040503050406030204" pitchFamily="18" charset="0"/>
                          </a:rPr>
                          <m:t>𝐵</m:t>
                        </m:r>
                      </m:e>
                    </m:d>
                    <m:r>
                      <a:rPr lang="sv-SE" b="0" i="1" smtClean="0">
                        <a:latin typeface="Cambria Math" panose="02040503050406030204" pitchFamily="18" charset="0"/>
                      </a:rPr>
                      <m:t>= </m:t>
                    </m:r>
                    <m:f>
                      <m:fPr>
                        <m:ctrlPr>
                          <a:rPr lang="sv-SE" b="0" i="1" smtClean="0">
                            <a:latin typeface="Cambria Math" panose="02040503050406030204" pitchFamily="18" charset="0"/>
                          </a:rPr>
                        </m:ctrlPr>
                      </m:fPr>
                      <m:num>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𝐵</m:t>
                        </m:r>
                        <m:r>
                          <a:rPr lang="sv-SE" b="0" i="1" smtClean="0">
                            <a:latin typeface="Cambria Math" panose="02040503050406030204" pitchFamily="18" charset="0"/>
                          </a:rPr>
                          <m:t>|</m:t>
                        </m:r>
                        <m:r>
                          <a:rPr lang="sv-SE" b="0" i="1" smtClean="0">
                            <a:latin typeface="Cambria Math" panose="02040503050406030204" pitchFamily="18" charset="0"/>
                          </a:rPr>
                          <m:t>𝐴</m:t>
                        </m:r>
                        <m:r>
                          <a:rPr lang="sv-SE" b="0" i="1" smtClean="0">
                            <a:latin typeface="Cambria Math" panose="02040503050406030204" pitchFamily="18" charset="0"/>
                          </a:rPr>
                          <m:t>)</m:t>
                        </m:r>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𝐴</m:t>
                        </m:r>
                        <m:r>
                          <a:rPr lang="sv-SE" b="0" i="1" smtClean="0">
                            <a:latin typeface="Cambria Math" panose="02040503050406030204" pitchFamily="18" charset="0"/>
                          </a:rPr>
                          <m:t>)</m:t>
                        </m:r>
                      </m:num>
                      <m:den>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𝐵</m:t>
                        </m:r>
                        <m:r>
                          <a:rPr lang="sv-SE" b="0" i="1" smtClean="0">
                            <a:latin typeface="Cambria Math" panose="02040503050406030204" pitchFamily="18" charset="0"/>
                          </a:rPr>
                          <m:t>)</m:t>
                        </m:r>
                      </m:den>
                    </m:f>
                  </m:oMath>
                </a14:m>
                <a:endParaRPr lang="en-US" dirty="0"/>
              </a:p>
              <a:p>
                <a:pPr marL="0" indent="0">
                  <a:buNone/>
                </a:pPr>
                <a:endParaRPr lang="en-US" dirty="0"/>
              </a:p>
              <a:p>
                <a:r>
                  <a:rPr lang="en-US" dirty="0"/>
                  <a:t>Bayes Inference</a:t>
                </a:r>
                <a:br>
                  <a:rPr lang="en-US" dirty="0"/>
                </a:br>
                <a:endParaRPr lang="en-US" dirty="0"/>
              </a:p>
              <a:p>
                <a:pPr marL="0" indent="0">
                  <a:buNone/>
                </a:pPr>
                <a:r>
                  <a:rPr lang="sv-SE" dirty="0"/>
                  <a:t>	</a:t>
                </a:r>
                <a14:m>
                  <m:oMath xmlns:m="http://schemas.openxmlformats.org/officeDocument/2006/math">
                    <m:r>
                      <a:rPr lang="sv-SE" b="0" i="1" smtClean="0">
                        <a:latin typeface="Cambria Math" panose="02040503050406030204" pitchFamily="18" charset="0"/>
                      </a:rPr>
                      <m:t>𝑝</m:t>
                    </m:r>
                    <m:d>
                      <m:dPr>
                        <m:ctrlPr>
                          <a:rPr lang="sv-SE" b="0" i="1" smtClean="0">
                            <a:latin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𝜃</m:t>
                        </m:r>
                      </m:e>
                      <m:e>
                        <m:r>
                          <a:rPr lang="sv-SE" b="0" i="1" smtClean="0">
                            <a:latin typeface="Cambria Math" panose="02040503050406030204" pitchFamily="18" charset="0"/>
                            <a:ea typeface="Cambria Math" panose="02040503050406030204" pitchFamily="18" charset="0"/>
                          </a:rPr>
                          <m:t>𝑦</m:t>
                        </m:r>
                      </m:e>
                    </m:d>
                    <m:r>
                      <a:rPr lang="sv-SE" b="0" i="1" smtClean="0">
                        <a:latin typeface="Cambria Math" panose="02040503050406030204" pitchFamily="18" charset="0"/>
                      </a:rPr>
                      <m:t>=</m:t>
                    </m:r>
                    <m:f>
                      <m:fPr>
                        <m:ctrlPr>
                          <a:rPr lang="sv-SE" b="0" i="1" smtClean="0">
                            <a:latin typeface="Cambria Math" panose="02040503050406030204" pitchFamily="18" charset="0"/>
                          </a:rPr>
                        </m:ctrlPr>
                      </m:fPr>
                      <m:num>
                        <m:r>
                          <a:rPr lang="sv-SE" b="0" i="1" smtClean="0">
                            <a:latin typeface="Cambria Math" panose="02040503050406030204" pitchFamily="18" charset="0"/>
                          </a:rPr>
                          <m:t>𝑝</m:t>
                        </m:r>
                        <m:d>
                          <m:dPr>
                            <m:ctrlPr>
                              <a:rPr lang="sv-SE" b="0" i="1" smtClean="0">
                                <a:latin typeface="Cambria Math" panose="02040503050406030204" pitchFamily="18" charset="0"/>
                              </a:rPr>
                            </m:ctrlPr>
                          </m:dPr>
                          <m:e>
                            <m:r>
                              <a:rPr lang="sv-SE" b="0" i="1" smtClean="0">
                                <a:latin typeface="Cambria Math" panose="02040503050406030204" pitchFamily="18" charset="0"/>
                              </a:rPr>
                              <m:t>𝑦</m:t>
                            </m:r>
                          </m:e>
                          <m:e>
                            <m:r>
                              <a:rPr lang="sv-SE" b="0" i="1" smtClean="0">
                                <a:latin typeface="Cambria Math" panose="02040503050406030204" pitchFamily="18" charset="0"/>
                                <a:ea typeface="Cambria Math" panose="02040503050406030204" pitchFamily="18" charset="0"/>
                              </a:rPr>
                              <m:t>𝜃</m:t>
                            </m:r>
                          </m:e>
                        </m:d>
                        <m:r>
                          <a:rPr lang="sv-SE" b="0" i="1" smtClean="0">
                            <a:latin typeface="Cambria Math" panose="02040503050406030204" pitchFamily="18" charset="0"/>
                          </a:rPr>
                          <m:t>𝑝</m:t>
                        </m:r>
                        <m:r>
                          <a:rPr lang="sv-SE" b="0" i="1" smtClean="0">
                            <a:latin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𝜃</m:t>
                        </m:r>
                        <m:r>
                          <a:rPr lang="sv-SE" b="0" i="1" smtClean="0">
                            <a:latin typeface="Cambria Math" panose="02040503050406030204" pitchFamily="18" charset="0"/>
                          </a:rPr>
                          <m:t>)</m:t>
                        </m:r>
                      </m:num>
                      <m:den>
                        <m:nary>
                          <m:naryPr>
                            <m:limLoc m:val="undOvr"/>
                            <m:subHide m:val="on"/>
                            <m:supHide m:val="on"/>
                            <m:ctrlPr>
                              <a:rPr lang="sv-SE" b="0" i="1" smtClean="0">
                                <a:latin typeface="Cambria Math" panose="02040503050406030204" pitchFamily="18" charset="0"/>
                              </a:rPr>
                            </m:ctrlPr>
                          </m:naryPr>
                          <m:sub/>
                          <m:sup/>
                          <m:e>
                            <m:r>
                              <a:rPr lang="sv-SE" b="0" i="1" smtClean="0">
                                <a:latin typeface="Cambria Math" panose="02040503050406030204" pitchFamily="18" charset="0"/>
                              </a:rPr>
                              <m:t>𝑝</m:t>
                            </m:r>
                            <m:d>
                              <m:dPr>
                                <m:ctrlPr>
                                  <a:rPr lang="sv-SE" b="0" i="1" smtClean="0">
                                    <a:latin typeface="Cambria Math" panose="02040503050406030204" pitchFamily="18" charset="0"/>
                                  </a:rPr>
                                </m:ctrlPr>
                              </m:dPr>
                              <m:e>
                                <m:r>
                                  <a:rPr lang="sv-SE" b="0" i="1" smtClean="0">
                                    <a:latin typeface="Cambria Math" panose="02040503050406030204" pitchFamily="18" charset="0"/>
                                  </a:rPr>
                                  <m:t>𝑦</m:t>
                                </m:r>
                              </m:e>
                              <m:e>
                                <m:r>
                                  <a:rPr lang="sv-SE" b="0" i="1" smtClean="0">
                                    <a:latin typeface="Cambria Math" panose="02040503050406030204" pitchFamily="18" charset="0"/>
                                    <a:ea typeface="Cambria Math" panose="02040503050406030204" pitchFamily="18" charset="0"/>
                                  </a:rPr>
                                  <m:t>𝜃</m:t>
                                </m:r>
                              </m:e>
                            </m:d>
                            <m:r>
                              <a:rPr lang="sv-SE" b="0" i="1" smtClean="0">
                                <a:latin typeface="Cambria Math" panose="02040503050406030204" pitchFamily="18" charset="0"/>
                              </a:rPr>
                              <m:t>𝑝</m:t>
                            </m:r>
                            <m:d>
                              <m:dPr>
                                <m:ctrlPr>
                                  <a:rPr lang="sv-SE" b="0" i="1" smtClean="0">
                                    <a:latin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𝜃</m:t>
                                </m:r>
                              </m:e>
                            </m:d>
                            <m:r>
                              <a:rPr lang="sv-SE" b="0" i="1" smtClean="0">
                                <a:latin typeface="Cambria Math" panose="02040503050406030204" pitchFamily="18" charset="0"/>
                                <a:ea typeface="Cambria Math" panose="02040503050406030204" pitchFamily="18" charset="0"/>
                              </a:rPr>
                              <m:t>ⅆ</m:t>
                            </m:r>
                            <m:r>
                              <a:rPr lang="sv-SE" b="0" i="1" smtClean="0">
                                <a:latin typeface="Cambria Math" panose="02040503050406030204" pitchFamily="18" charset="0"/>
                                <a:ea typeface="Cambria Math" panose="02040503050406030204" pitchFamily="18" charset="0"/>
                              </a:rPr>
                              <m:t>𝜃</m:t>
                            </m:r>
                          </m:e>
                        </m:nary>
                      </m:den>
                    </m:f>
                    <m:r>
                      <a:rPr lang="sv-SE" b="0" i="1" smtClean="0">
                        <a:latin typeface="Cambria Math" panose="02040503050406030204" pitchFamily="18" charset="0"/>
                      </a:rPr>
                      <m:t> </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𝑝</m:t>
                    </m:r>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𝑦</m:t>
                        </m:r>
                      </m:e>
                      <m:e>
                        <m:r>
                          <a:rPr lang="sv-SE" b="0" i="1" smtClean="0">
                            <a:latin typeface="Cambria Math" panose="02040503050406030204" pitchFamily="18" charset="0"/>
                            <a:ea typeface="Cambria Math" panose="02040503050406030204" pitchFamily="18" charset="0"/>
                          </a:rPr>
                          <m:t>𝜃</m:t>
                        </m:r>
                      </m:e>
                    </m:d>
                    <m:r>
                      <a:rPr lang="sv-SE" b="0" i="1" smtClean="0">
                        <a:latin typeface="Cambria Math" panose="02040503050406030204" pitchFamily="18" charset="0"/>
                        <a:ea typeface="Cambria Math" panose="02040503050406030204" pitchFamily="18" charset="0"/>
                      </a:rPr>
                      <m:t>𝑝</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𝜃</m:t>
                    </m:r>
                    <m:r>
                      <a:rPr lang="sv-SE" b="0" i="1" smtClean="0">
                        <a:latin typeface="Cambria Math" panose="02040503050406030204" pitchFamily="18" charset="0"/>
                        <a:ea typeface="Cambria Math" panose="02040503050406030204" pitchFamily="18" charset="0"/>
                      </a:rPr>
                      <m:t>)</m:t>
                    </m:r>
                  </m:oMath>
                </a14:m>
                <a:endParaRPr lang="en-US" dirty="0"/>
              </a:p>
            </p:txBody>
          </p:sp>
        </mc:Choice>
        <mc:Fallback>
          <p:sp>
            <p:nvSpPr>
              <p:cNvPr id="3" name="Platshållare för innehåll 2">
                <a:extLst>
                  <a:ext uri="{FF2B5EF4-FFF2-40B4-BE49-F238E27FC236}">
                    <a16:creationId xmlns:a16="http://schemas.microsoft.com/office/drawing/2014/main" id="{F20C697F-CD0F-4575-9977-CDD252A65914}"/>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EB8C79C-0724-44E0-9C86-750A4E9D1336}"/>
              </a:ext>
            </a:extLst>
          </p:cNvPr>
          <p:cNvSpPr txBox="1"/>
          <p:nvPr/>
        </p:nvSpPr>
        <p:spPr>
          <a:xfrm>
            <a:off x="8082117" y="4203289"/>
            <a:ext cx="1135626" cy="461665"/>
          </a:xfrm>
          <a:prstGeom prst="rect">
            <a:avLst/>
          </a:prstGeom>
          <a:noFill/>
        </p:spPr>
        <p:txBody>
          <a:bodyPr wrap="square" rtlCol="0">
            <a:spAutoFit/>
          </a:bodyPr>
          <a:lstStyle/>
          <a:p>
            <a:r>
              <a:rPr lang="sv-SE" sz="2400" b="1" dirty="0">
                <a:solidFill>
                  <a:srgbClr val="FF0000"/>
                </a:solidFill>
              </a:rPr>
              <a:t>prior</a:t>
            </a:r>
            <a:endParaRPr lang="en-US" sz="2400" b="1" dirty="0">
              <a:solidFill>
                <a:srgbClr val="FF0000"/>
              </a:solidFill>
            </a:endParaRPr>
          </a:p>
        </p:txBody>
      </p:sp>
      <p:cxnSp>
        <p:nvCxnSpPr>
          <p:cNvPr id="6" name="Straight Arrow Connector 5">
            <a:extLst>
              <a:ext uri="{FF2B5EF4-FFF2-40B4-BE49-F238E27FC236}">
                <a16:creationId xmlns:a16="http://schemas.microsoft.com/office/drawing/2014/main" id="{13C36F82-5023-47BA-B656-621C97C63751}"/>
              </a:ext>
            </a:extLst>
          </p:cNvPr>
          <p:cNvCxnSpPr>
            <a:cxnSpLocks/>
          </p:cNvCxnSpPr>
          <p:nvPr/>
        </p:nvCxnSpPr>
        <p:spPr>
          <a:xfrm flipH="1">
            <a:off x="7359445" y="4603399"/>
            <a:ext cx="722672" cy="514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E6EB14B-E2FD-4117-9BED-BE51CFF45A5E}"/>
              </a:ext>
            </a:extLst>
          </p:cNvPr>
          <p:cNvSpPr txBox="1"/>
          <p:nvPr/>
        </p:nvSpPr>
        <p:spPr>
          <a:xfrm>
            <a:off x="5306961" y="3927551"/>
            <a:ext cx="1578078" cy="461665"/>
          </a:xfrm>
          <a:prstGeom prst="rect">
            <a:avLst/>
          </a:prstGeom>
          <a:noFill/>
        </p:spPr>
        <p:txBody>
          <a:bodyPr wrap="square" rtlCol="0">
            <a:spAutoFit/>
          </a:bodyPr>
          <a:lstStyle/>
          <a:p>
            <a:r>
              <a:rPr lang="en-US" sz="2400" b="1" dirty="0">
                <a:solidFill>
                  <a:srgbClr val="FF0000"/>
                </a:solidFill>
              </a:rPr>
              <a:t>likelihood</a:t>
            </a:r>
          </a:p>
        </p:txBody>
      </p:sp>
      <p:cxnSp>
        <p:nvCxnSpPr>
          <p:cNvPr id="10" name="Straight Arrow Connector 9">
            <a:extLst>
              <a:ext uri="{FF2B5EF4-FFF2-40B4-BE49-F238E27FC236}">
                <a16:creationId xmlns:a16="http://schemas.microsoft.com/office/drawing/2014/main" id="{79164DEF-7A7B-4D2C-B091-D8903C0FA0EF}"/>
              </a:ext>
            </a:extLst>
          </p:cNvPr>
          <p:cNvCxnSpPr>
            <a:stCxn id="8" idx="2"/>
          </p:cNvCxnSpPr>
          <p:nvPr/>
        </p:nvCxnSpPr>
        <p:spPr>
          <a:xfrm>
            <a:off x="6096000" y="4389216"/>
            <a:ext cx="216310" cy="72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7940BF-157B-4F21-8481-74CF2FF581BF}"/>
              </a:ext>
            </a:extLst>
          </p:cNvPr>
          <p:cNvSpPr txBox="1"/>
          <p:nvPr/>
        </p:nvSpPr>
        <p:spPr>
          <a:xfrm>
            <a:off x="280219" y="6140443"/>
            <a:ext cx="2713703" cy="461665"/>
          </a:xfrm>
          <a:prstGeom prst="rect">
            <a:avLst/>
          </a:prstGeom>
          <a:noFill/>
        </p:spPr>
        <p:txBody>
          <a:bodyPr wrap="square" rtlCol="0">
            <a:spAutoFit/>
          </a:bodyPr>
          <a:lstStyle/>
          <a:p>
            <a:r>
              <a:rPr lang="en-US" sz="2400" b="1" dirty="0">
                <a:solidFill>
                  <a:srgbClr val="FF0000"/>
                </a:solidFill>
              </a:rPr>
              <a:t>posterior</a:t>
            </a:r>
          </a:p>
        </p:txBody>
      </p:sp>
      <p:cxnSp>
        <p:nvCxnSpPr>
          <p:cNvPr id="13" name="Straight Arrow Connector 12">
            <a:extLst>
              <a:ext uri="{FF2B5EF4-FFF2-40B4-BE49-F238E27FC236}">
                <a16:creationId xmlns:a16="http://schemas.microsoft.com/office/drawing/2014/main" id="{3885C7EC-9850-4611-B570-1981DA9EE7CB}"/>
              </a:ext>
            </a:extLst>
          </p:cNvPr>
          <p:cNvCxnSpPr/>
          <p:nvPr/>
        </p:nvCxnSpPr>
        <p:spPr>
          <a:xfrm flipV="1">
            <a:off x="1430594" y="5678129"/>
            <a:ext cx="693174" cy="436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76E574A-3100-4E9D-988A-D0DA941E96BB}"/>
              </a:ext>
            </a:extLst>
          </p:cNvPr>
          <p:cNvSpPr>
            <a:spLocks noGrp="1"/>
          </p:cNvSpPr>
          <p:nvPr>
            <p:ph type="title"/>
          </p:nvPr>
        </p:nvSpPr>
        <p:spPr/>
        <p:txBody>
          <a:bodyPr/>
          <a:lstStyle/>
          <a:p>
            <a:r>
              <a:rPr lang="en-US" dirty="0"/>
              <a:t>A generated model in PyMC3 and </a:t>
            </a:r>
            <a:r>
              <a:rPr lang="en-US" dirty="0" err="1"/>
              <a:t>PyStan</a:t>
            </a:r>
            <a:endParaRPr lang="en-US" dirty="0"/>
          </a:p>
        </p:txBody>
      </p:sp>
      <p:sp>
        <p:nvSpPr>
          <p:cNvPr id="3" name="Platshållare för innehåll 2">
            <a:extLst>
              <a:ext uri="{FF2B5EF4-FFF2-40B4-BE49-F238E27FC236}">
                <a16:creationId xmlns:a16="http://schemas.microsoft.com/office/drawing/2014/main" id="{2A880306-304C-4509-999B-187EE0A050EA}"/>
              </a:ext>
            </a:extLst>
          </p:cNvPr>
          <p:cNvSpPr>
            <a:spLocks noGrp="1"/>
          </p:cNvSpPr>
          <p:nvPr>
            <p:ph idx="1"/>
          </p:nvPr>
        </p:nvSpPr>
        <p:spPr/>
        <p:txBody>
          <a:bodyPr/>
          <a:lstStyle/>
          <a:p>
            <a:r>
              <a:rPr lang="sv-SE" dirty="0" err="1"/>
              <a:t>Generate</a:t>
            </a:r>
            <a:r>
              <a:rPr lang="sv-SE" dirty="0"/>
              <a:t> 50 </a:t>
            </a:r>
            <a:r>
              <a:rPr lang="sv-SE" dirty="0" err="1"/>
              <a:t>samples</a:t>
            </a:r>
            <a:r>
              <a:rPr lang="sv-SE" dirty="0"/>
              <a:t> from N(0,1)</a:t>
            </a:r>
          </a:p>
          <a:p>
            <a:r>
              <a:rPr lang="sv-SE" dirty="0" err="1"/>
              <a:t>Study</a:t>
            </a:r>
            <a:r>
              <a:rPr lang="sv-SE" dirty="0"/>
              <a:t> the </a:t>
            </a:r>
            <a:r>
              <a:rPr lang="sv-SE" dirty="0" err="1"/>
              <a:t>sample</a:t>
            </a:r>
            <a:r>
              <a:rPr lang="sv-SE" dirty="0"/>
              <a:t> -&gt; </a:t>
            </a:r>
            <a:r>
              <a:rPr lang="sv-SE" dirty="0" err="1"/>
              <a:t>inference</a:t>
            </a:r>
            <a:r>
              <a:rPr lang="sv-SE" dirty="0"/>
              <a:t>, </a:t>
            </a:r>
            <a:r>
              <a:rPr lang="sv-SE" dirty="0" err="1"/>
              <a:t>mean</a:t>
            </a:r>
            <a:r>
              <a:rPr lang="sv-SE" dirty="0"/>
              <a:t> </a:t>
            </a:r>
            <a:endParaRPr lang="en-US" dirty="0"/>
          </a:p>
        </p:txBody>
      </p:sp>
    </p:spTree>
    <p:extLst>
      <p:ext uri="{BB962C8B-B14F-4D97-AF65-F5344CB8AC3E}">
        <p14:creationId xmlns:p14="http://schemas.microsoft.com/office/powerpoint/2010/main" val="191320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94A3399-3DA3-4868-90E1-8154DDE68F33}"/>
              </a:ext>
            </a:extLst>
          </p:cNvPr>
          <p:cNvSpPr>
            <a:spLocks noGrp="1"/>
          </p:cNvSpPr>
          <p:nvPr>
            <p:ph type="title"/>
          </p:nvPr>
        </p:nvSpPr>
        <p:spPr/>
        <p:txBody>
          <a:bodyPr/>
          <a:lstStyle/>
          <a:p>
            <a:r>
              <a:rPr lang="en-US" dirty="0"/>
              <a:t>A more practical model in PyMC3 and </a:t>
            </a:r>
            <a:r>
              <a:rPr lang="en-US" dirty="0" err="1"/>
              <a:t>PyStan</a:t>
            </a:r>
            <a:endParaRPr lang="en-US" dirty="0"/>
          </a:p>
        </p:txBody>
      </p:sp>
      <mc:AlternateContent xmlns:mc="http://schemas.openxmlformats.org/markup-compatibility/2006">
        <mc:Choice xmlns:a14="http://schemas.microsoft.com/office/drawing/2010/main" Requires="a14">
          <p:sp>
            <p:nvSpPr>
              <p:cNvPr id="3" name="Platshållare för innehåll 2">
                <a:extLst>
                  <a:ext uri="{FF2B5EF4-FFF2-40B4-BE49-F238E27FC236}">
                    <a16:creationId xmlns:a16="http://schemas.microsoft.com/office/drawing/2014/main" id="{F73BB8CB-0781-48F8-B0FB-04DC4525BFEB}"/>
                  </a:ext>
                </a:extLst>
              </p:cNvPr>
              <p:cNvSpPr>
                <a:spLocks noGrp="1"/>
              </p:cNvSpPr>
              <p:nvPr>
                <p:ph idx="1"/>
              </p:nvPr>
            </p:nvSpPr>
            <p:spPr/>
            <p:txBody>
              <a:bodyPr>
                <a:normAutofit lnSpcReduction="10000"/>
              </a:bodyPr>
              <a:lstStyle/>
              <a:p>
                <a:r>
                  <a:rPr lang="sv-SE" dirty="0"/>
                  <a:t>Allsvenskan, 161 </a:t>
                </a:r>
                <a:r>
                  <a:rPr lang="sv-SE" dirty="0" err="1"/>
                  <a:t>played</a:t>
                </a:r>
                <a:r>
                  <a:rPr lang="sv-SE" dirty="0"/>
                  <a:t> games and 89 </a:t>
                </a:r>
                <a:r>
                  <a:rPr lang="sv-SE" dirty="0" err="1"/>
                  <a:t>upcoming</a:t>
                </a:r>
                <a:r>
                  <a:rPr lang="sv-SE" dirty="0"/>
                  <a:t> games</a:t>
                </a:r>
              </a:p>
              <a:p>
                <a:r>
                  <a:rPr lang="sv-SE" dirty="0" err="1"/>
                  <a:t>Upcoming</a:t>
                </a:r>
                <a:r>
                  <a:rPr lang="sv-SE" dirty="0"/>
                  <a:t> games, </a:t>
                </a:r>
                <a:r>
                  <a:rPr lang="sv-SE" dirty="0" err="1"/>
                  <a:t>home</a:t>
                </a:r>
                <a:r>
                  <a:rPr lang="sv-SE" dirty="0"/>
                  <a:t> score and </a:t>
                </a:r>
                <a:r>
                  <a:rPr lang="sv-SE" dirty="0" err="1"/>
                  <a:t>away</a:t>
                </a:r>
                <a:r>
                  <a:rPr lang="sv-SE" dirty="0"/>
                  <a:t> score</a:t>
                </a:r>
              </a:p>
              <a:p>
                <a:r>
                  <a:rPr lang="sv-SE" dirty="0"/>
                  <a:t>For </a:t>
                </a:r>
                <a:r>
                  <a:rPr lang="sv-SE" dirty="0" err="1"/>
                  <a:t>each</a:t>
                </a:r>
                <a:r>
                  <a:rPr lang="sv-SE" dirty="0"/>
                  <a:t> game, </a:t>
                </a:r>
                <a:r>
                  <a:rPr lang="sv-SE" dirty="0" err="1"/>
                  <a:t>we</a:t>
                </a:r>
                <a:r>
                  <a:rPr lang="sv-SE" dirty="0"/>
                  <a:t> </a:t>
                </a:r>
                <a:r>
                  <a:rPr lang="sv-SE" dirty="0" err="1"/>
                  <a:t>have</a:t>
                </a:r>
                <a:r>
                  <a:rPr lang="sv-SE" dirty="0"/>
                  <a:t> </a:t>
                </a:r>
                <a:br>
                  <a:rPr lang="sv-SE" b="0" i="1" dirty="0">
                    <a:latin typeface="Cambria Math" panose="02040503050406030204" pitchFamily="18" charset="0"/>
                  </a:rPr>
                </a:br>
                <a14:m>
                  <m:oMath xmlns:m="http://schemas.openxmlformats.org/officeDocument/2006/math">
                    <m:sSub>
                      <m:sSubPr>
                        <m:ctrlPr>
                          <a:rPr lang="sv-SE" b="0" i="1" smtClean="0">
                            <a:latin typeface="Cambria Math" panose="02040503050406030204" pitchFamily="18" charset="0"/>
                          </a:rPr>
                        </m:ctrlPr>
                      </m:sSubPr>
                      <m:e>
                        <m:r>
                          <a:rPr lang="sv-SE" i="1">
                            <a:latin typeface="Cambria Math" panose="02040503050406030204" pitchFamily="18" charset="0"/>
                          </a:rPr>
                          <m:t>h𝑜𝑚𝑒</m:t>
                        </m:r>
                        <m:r>
                          <a:rPr lang="sv-SE" i="1">
                            <a:latin typeface="Cambria Math" panose="02040503050406030204" pitchFamily="18" charset="0"/>
                          </a:rPr>
                          <m:t> </m:t>
                        </m:r>
                        <m:r>
                          <a:rPr lang="sv-SE" i="1">
                            <a:latin typeface="Cambria Math" panose="02040503050406030204" pitchFamily="18" charset="0"/>
                          </a:rPr>
                          <m:t>𝑠𝑐𝑜𝑟𝑒</m:t>
                        </m:r>
                      </m:e>
                      <m:sub>
                        <m:r>
                          <a:rPr lang="sv-SE" b="0" i="1" smtClean="0">
                            <a:latin typeface="Cambria Math" panose="02040503050406030204" pitchFamily="18" charset="0"/>
                          </a:rPr>
                          <m:t>𝑚</m:t>
                        </m:r>
                      </m:sub>
                    </m:sSub>
                    <m:r>
                      <a:rPr lang="sv-SE" b="0" i="1" smtClean="0">
                        <a:latin typeface="Cambria Math" panose="02040503050406030204" pitchFamily="18" charset="0"/>
                      </a:rPr>
                      <m:t> </m:t>
                    </m:r>
                    <m:r>
                      <a:rPr lang="sv-SE" b="0" i="1" smtClean="0">
                        <a:latin typeface="Cambria Math" panose="02040503050406030204" pitchFamily="18"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𝑃𝑜𝑖𝑠𝑠𝑜𝑛</m:t>
                    </m:r>
                    <m:d>
                      <m:dPr>
                        <m:ctrlPr>
                          <a:rPr lang="sv-SE" b="0" i="1" smtClean="0">
                            <a:latin typeface="Cambria Math" panose="02040503050406030204" pitchFamily="18" charset="0"/>
                            <a:ea typeface="Cambria Math" panose="02040503050406030204" pitchFamily="18" charset="0"/>
                          </a:rPr>
                        </m:ctrlPr>
                      </m:dPr>
                      <m:e>
                        <m:sSub>
                          <m:sSubPr>
                            <m:ctrlPr>
                              <a:rPr lang="en-US" i="1" dirty="0" smtClean="0">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λ</m:t>
                            </m:r>
                          </m:e>
                          <m:sub>
                            <m:r>
                              <a:rPr lang="sv-SE" b="0" i="1" dirty="0" smtClean="0">
                                <a:latin typeface="Cambria Math" panose="02040503050406030204" pitchFamily="18" charset="0"/>
                              </a:rPr>
                              <m:t>h𝑜𝑚𝑒</m:t>
                            </m:r>
                            <m:r>
                              <a:rPr lang="sv-SE" b="0" i="1" dirty="0" smtClean="0">
                                <a:latin typeface="Cambria Math" panose="02040503050406030204" pitchFamily="18" charset="0"/>
                              </a:rPr>
                              <m:t>_</m:t>
                            </m:r>
                            <m:r>
                              <a:rPr lang="sv-SE" b="0" i="1" dirty="0" smtClean="0">
                                <a:latin typeface="Cambria Math" panose="02040503050406030204" pitchFamily="18" charset="0"/>
                              </a:rPr>
                              <m:t>𝑚</m:t>
                            </m:r>
                          </m:sub>
                        </m:sSub>
                      </m:e>
                    </m:d>
                  </m:oMath>
                </a14:m>
                <a:br>
                  <a:rPr lang="sv-SE" dirty="0"/>
                </a:br>
                <a14:m>
                  <m:oMath xmlns:m="http://schemas.openxmlformats.org/officeDocument/2006/math">
                    <m:sSub>
                      <m:sSubPr>
                        <m:ctrlPr>
                          <a:rPr lang="sv-SE" i="1">
                            <a:latin typeface="Cambria Math" panose="02040503050406030204" pitchFamily="18" charset="0"/>
                          </a:rPr>
                        </m:ctrlPr>
                      </m:sSubPr>
                      <m:e>
                        <m:r>
                          <a:rPr lang="sv-SE" b="0" i="1" smtClean="0">
                            <a:latin typeface="Cambria Math" panose="02040503050406030204" pitchFamily="18" charset="0"/>
                          </a:rPr>
                          <m:t>𝑎𝑤𝑎𝑦</m:t>
                        </m:r>
                        <m:r>
                          <a:rPr lang="sv-SE" i="1">
                            <a:latin typeface="Cambria Math" panose="02040503050406030204" pitchFamily="18" charset="0"/>
                          </a:rPr>
                          <m:t> </m:t>
                        </m:r>
                        <m:r>
                          <a:rPr lang="sv-SE" i="1">
                            <a:latin typeface="Cambria Math" panose="02040503050406030204" pitchFamily="18" charset="0"/>
                          </a:rPr>
                          <m:t>𝑠𝑐𝑜𝑟𝑒</m:t>
                        </m:r>
                      </m:e>
                      <m:sub>
                        <m:r>
                          <a:rPr lang="sv-SE" b="0" i="1" smtClean="0">
                            <a:latin typeface="Cambria Math" panose="02040503050406030204" pitchFamily="18" charset="0"/>
                          </a:rPr>
                          <m:t>𝑚</m:t>
                        </m:r>
                      </m:sub>
                    </m:sSub>
                    <m:r>
                      <a:rPr lang="sv-SE" i="1">
                        <a:latin typeface="Cambria Math" panose="02040503050406030204" pitchFamily="18" charset="0"/>
                      </a:rPr>
                      <m:t> </m:t>
                    </m:r>
                    <m:r>
                      <a:rPr lang="sv-SE" i="1">
                        <a:latin typeface="Cambria Math" panose="02040503050406030204" pitchFamily="18" charset="0"/>
                        <a:ea typeface="Cambria Math" panose="02040503050406030204" pitchFamily="18" charset="0"/>
                      </a:rPr>
                      <m:t>~ </m:t>
                    </m:r>
                    <m:r>
                      <a:rPr lang="sv-SE" i="1">
                        <a:latin typeface="Cambria Math" panose="02040503050406030204" pitchFamily="18" charset="0"/>
                        <a:ea typeface="Cambria Math" panose="02040503050406030204" pitchFamily="18" charset="0"/>
                      </a:rPr>
                      <m:t>𝑃𝑜𝑖𝑠𝑠𝑜𝑛</m:t>
                    </m:r>
                    <m:d>
                      <m:dPr>
                        <m:ctrlPr>
                          <a:rPr lang="sv-SE" i="1">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λ</m:t>
                            </m:r>
                          </m:e>
                          <m:sub>
                            <m:r>
                              <a:rPr lang="sv-SE" b="0" i="1" dirty="0" smtClean="0">
                                <a:latin typeface="Cambria Math" panose="02040503050406030204" pitchFamily="18" charset="0"/>
                              </a:rPr>
                              <m:t>𝑎𝑤𝑎𝑦</m:t>
                            </m:r>
                            <m:r>
                              <a:rPr lang="sv-SE" b="0" i="1" dirty="0" smtClean="0">
                                <a:latin typeface="Cambria Math" panose="02040503050406030204" pitchFamily="18" charset="0"/>
                              </a:rPr>
                              <m:t>_</m:t>
                            </m:r>
                            <m:r>
                              <a:rPr lang="sv-SE" b="0" i="1" dirty="0" smtClean="0">
                                <a:latin typeface="Cambria Math" panose="02040503050406030204" pitchFamily="18" charset="0"/>
                              </a:rPr>
                              <m:t>𝑚</m:t>
                            </m:r>
                          </m:sub>
                        </m:sSub>
                      </m:e>
                    </m:d>
                  </m:oMath>
                </a14:m>
                <a:br>
                  <a:rPr lang="sv-SE" dirty="0"/>
                </a:br>
                <a:r>
                  <a:rPr lang="sv-SE" dirty="0"/>
                  <a:t>			</a:t>
                </a:r>
                <a14:m>
                  <m:oMath xmlns:m="http://schemas.openxmlformats.org/officeDocument/2006/math">
                    <m:r>
                      <a:rPr lang="sv-SE" b="0" i="1" smtClean="0">
                        <a:latin typeface="Cambria Math" panose="02040503050406030204" pitchFamily="18" charset="0"/>
                      </a:rPr>
                      <m:t>𝑚</m:t>
                    </m:r>
                  </m:oMath>
                </a14:m>
                <a:r>
                  <a:rPr lang="en-US" dirty="0"/>
                  <a:t>, game index</a:t>
                </a:r>
              </a:p>
              <a:p>
                <a:r>
                  <a:rPr lang="sv-SE" dirty="0"/>
                  <a:t>A</a:t>
                </a:r>
                <a:r>
                  <a:rPr lang="en-US" dirty="0" err="1"/>
                  <a:t>verage</a:t>
                </a:r>
                <a:r>
                  <a:rPr lang="en-US" dirty="0"/>
                  <a:t> goals (same for all teams), </a:t>
                </a:r>
                <a:br>
                  <a:rPr lang="en-US" dirty="0"/>
                </a:br>
                <a:r>
                  <a:rPr lang="en-US" dirty="0"/>
                  <a:t>home advantage (same for all teams), </a:t>
                </a:r>
                <a:br>
                  <a:rPr lang="en-US" dirty="0"/>
                </a:br>
                <a:r>
                  <a:rPr lang="en-US" dirty="0"/>
                  <a:t>offensive ability for each team,</a:t>
                </a:r>
                <a:br>
                  <a:rPr lang="en-US" dirty="0"/>
                </a:br>
                <a:r>
                  <a:rPr lang="en-US" dirty="0"/>
                  <a:t>defensive ability for each team.</a:t>
                </a:r>
              </a:p>
            </p:txBody>
          </p:sp>
        </mc:Choice>
        <mc:Fallback>
          <p:sp>
            <p:nvSpPr>
              <p:cNvPr id="3" name="Platshållare för innehåll 2">
                <a:extLst>
                  <a:ext uri="{FF2B5EF4-FFF2-40B4-BE49-F238E27FC236}">
                    <a16:creationId xmlns:a16="http://schemas.microsoft.com/office/drawing/2014/main" id="{F73BB8CB-0781-48F8-B0FB-04DC4525BFEB}"/>
                  </a:ext>
                </a:extLst>
              </p:cNvPr>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33EA8C40-BB18-471E-8B43-57E670D33FA8}"/>
              </a:ext>
            </a:extLst>
          </p:cNvPr>
          <p:cNvSpPr/>
          <p:nvPr/>
        </p:nvSpPr>
        <p:spPr>
          <a:xfrm>
            <a:off x="6949440" y="4709160"/>
            <a:ext cx="937260" cy="845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58E1EB8-3E34-4483-950F-18C05366FADE}"/>
                  </a:ext>
                </a:extLst>
              </p:cNvPr>
              <p:cNvSpPr txBox="1"/>
              <p:nvPr/>
            </p:nvSpPr>
            <p:spPr>
              <a:xfrm>
                <a:off x="8409482" y="4318097"/>
                <a:ext cx="1454046" cy="162794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l-GR" sz="4800" i="1" dirty="0" smtClean="0">
                              <a:latin typeface="Cambria Math" panose="02040503050406030204" pitchFamily="18" charset="0"/>
                            </a:rPr>
                          </m:ctrlPr>
                        </m:sSubPr>
                        <m:e>
                          <m:r>
                            <a:rPr lang="el-GR" sz="4800" i="1" dirty="0">
                              <a:latin typeface="Cambria Math" panose="02040503050406030204" pitchFamily="18" charset="0"/>
                            </a:rPr>
                            <m:t>𝜆</m:t>
                          </m:r>
                        </m:e>
                        <m:sub>
                          <m:r>
                            <a:rPr lang="sv-SE" sz="4800" b="0" i="1" dirty="0" smtClean="0">
                              <a:latin typeface="Cambria Math" panose="02040503050406030204" pitchFamily="18" charset="0"/>
                            </a:rPr>
                            <m:t>h𝑜𝑚𝑒</m:t>
                          </m:r>
                        </m:sub>
                      </m:sSub>
                    </m:oMath>
                  </m:oMathPara>
                </a14:m>
                <a:endParaRPr lang="en-US" sz="4800" dirty="0"/>
              </a:p>
              <a:p>
                <a14:m>
                  <m:oMathPara xmlns:m="http://schemas.openxmlformats.org/officeDocument/2006/math">
                    <m:oMathParaPr>
                      <m:jc m:val="centerGroup"/>
                    </m:oMathParaPr>
                    <m:oMath xmlns:m="http://schemas.openxmlformats.org/officeDocument/2006/math">
                      <m:sSub>
                        <m:sSubPr>
                          <m:ctrlPr>
                            <a:rPr lang="el-GR" sz="4800" i="1" dirty="0">
                              <a:latin typeface="Cambria Math" panose="02040503050406030204" pitchFamily="18" charset="0"/>
                            </a:rPr>
                          </m:ctrlPr>
                        </m:sSubPr>
                        <m:e>
                          <m:r>
                            <a:rPr lang="el-GR" sz="4800" i="1" dirty="0">
                              <a:latin typeface="Cambria Math" panose="02040503050406030204" pitchFamily="18" charset="0"/>
                            </a:rPr>
                            <m:t>𝜆</m:t>
                          </m:r>
                        </m:e>
                        <m:sub>
                          <m:r>
                            <a:rPr lang="sv-SE" sz="4800" b="0" i="1" dirty="0" smtClean="0">
                              <a:latin typeface="Cambria Math" panose="02040503050406030204" pitchFamily="18" charset="0"/>
                            </a:rPr>
                            <m:t>𝑎𝑤𝑎𝑦</m:t>
                          </m:r>
                        </m:sub>
                      </m:sSub>
                    </m:oMath>
                  </m:oMathPara>
                </a14:m>
                <a:endParaRPr lang="en-US" sz="4800" dirty="0"/>
              </a:p>
            </p:txBody>
          </p:sp>
        </mc:Choice>
        <mc:Fallback>
          <p:sp>
            <p:nvSpPr>
              <p:cNvPr id="5" name="TextBox 4">
                <a:extLst>
                  <a:ext uri="{FF2B5EF4-FFF2-40B4-BE49-F238E27FC236}">
                    <a16:creationId xmlns:a16="http://schemas.microsoft.com/office/drawing/2014/main" id="{F58E1EB8-3E34-4483-950F-18C05366FADE}"/>
                  </a:ext>
                </a:extLst>
              </p:cNvPr>
              <p:cNvSpPr txBox="1">
                <a:spLocks noRot="1" noChangeAspect="1" noMove="1" noResize="1" noEditPoints="1" noAdjustHandles="1" noChangeArrowheads="1" noChangeShapeType="1" noTextEdit="1"/>
              </p:cNvSpPr>
              <p:nvPr/>
            </p:nvSpPr>
            <p:spPr>
              <a:xfrm>
                <a:off x="8409482" y="4318097"/>
                <a:ext cx="1454046" cy="1627946"/>
              </a:xfrm>
              <a:prstGeom prst="rect">
                <a:avLst/>
              </a:prstGeom>
              <a:blipFill>
                <a:blip r:embed="rId4"/>
                <a:stretch>
                  <a:fillRect r="-10924"/>
                </a:stretch>
              </a:blipFill>
            </p:spPr>
            <p:txBody>
              <a:bodyPr/>
              <a:lstStyle/>
              <a:p>
                <a:r>
                  <a:rPr lang="en-US">
                    <a:noFill/>
                  </a:rPr>
                  <a:t> </a:t>
                </a:r>
              </a:p>
            </p:txBody>
          </p:sp>
        </mc:Fallback>
      </mc:AlternateContent>
    </p:spTree>
    <p:extLst>
      <p:ext uri="{BB962C8B-B14F-4D97-AF65-F5344CB8AC3E}">
        <p14:creationId xmlns:p14="http://schemas.microsoft.com/office/powerpoint/2010/main" val="280815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434F-049D-49BE-8E21-F7E18EF96959}"/>
              </a:ext>
            </a:extLst>
          </p:cNvPr>
          <p:cNvSpPr>
            <a:spLocks noGrp="1"/>
          </p:cNvSpPr>
          <p:nvPr>
            <p:ph type="title"/>
          </p:nvPr>
        </p:nvSpPr>
        <p:spPr/>
        <p:txBody>
          <a:bodyPr/>
          <a:lstStyle/>
          <a:p>
            <a:r>
              <a:rPr lang="en-US" dirty="0"/>
              <a:t>A more practical model in PyMC3 and </a:t>
            </a:r>
            <a:r>
              <a:rPr lang="en-US" dirty="0" err="1"/>
              <a:t>PyStan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13CABA-5843-47EB-9E7C-98F4D89D54C4}"/>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left"/>
                    </m:oMathParaPr>
                    <m:oMath xmlns:m="http://schemas.openxmlformats.org/officeDocument/2006/math">
                      <m:sSub>
                        <m:sSubPr>
                          <m:ctrlPr>
                            <a:rPr lang="sv-SE" i="1" smtClean="0">
                              <a:latin typeface="Cambria Math" panose="02040503050406030204" pitchFamily="18" charset="0"/>
                            </a:rPr>
                          </m:ctrlPr>
                        </m:sSubPr>
                        <m:e>
                          <m:r>
                            <a:rPr lang="sv-SE" i="1">
                              <a:latin typeface="Cambria Math" panose="02040503050406030204" pitchFamily="18" charset="0"/>
                            </a:rPr>
                            <m:t>h𝑜𝑚𝑒</m:t>
                          </m:r>
                          <m:r>
                            <a:rPr lang="sv-SE" i="1">
                              <a:latin typeface="Cambria Math" panose="02040503050406030204" pitchFamily="18" charset="0"/>
                            </a:rPr>
                            <m:t> </m:t>
                          </m:r>
                          <m:r>
                            <a:rPr lang="sv-SE" i="1">
                              <a:latin typeface="Cambria Math" panose="02040503050406030204" pitchFamily="18" charset="0"/>
                            </a:rPr>
                            <m:t>𝑠𝑐𝑜𝑟𝑒</m:t>
                          </m:r>
                        </m:e>
                        <m:sub>
                          <m:r>
                            <a:rPr lang="sv-SE" i="1">
                              <a:latin typeface="Cambria Math" panose="02040503050406030204" pitchFamily="18" charset="0"/>
                            </a:rPr>
                            <m:t>𝑚</m:t>
                          </m:r>
                        </m:sub>
                      </m:sSub>
                      <m:r>
                        <a:rPr lang="sv-SE" i="1">
                          <a:latin typeface="Cambria Math" panose="02040503050406030204" pitchFamily="18" charset="0"/>
                        </a:rPr>
                        <m:t> </m:t>
                      </m:r>
                      <m:r>
                        <a:rPr lang="sv-SE" i="1">
                          <a:latin typeface="Cambria Math" panose="02040503050406030204" pitchFamily="18" charset="0"/>
                          <a:ea typeface="Cambria Math" panose="02040503050406030204" pitchFamily="18" charset="0"/>
                        </a:rPr>
                        <m:t>~ </m:t>
                      </m:r>
                      <m:r>
                        <a:rPr lang="sv-SE" i="1">
                          <a:latin typeface="Cambria Math" panose="02040503050406030204" pitchFamily="18" charset="0"/>
                          <a:ea typeface="Cambria Math" panose="02040503050406030204" pitchFamily="18" charset="0"/>
                        </a:rPr>
                        <m:t>𝑃𝑜𝑖𝑠𝑠𝑜𝑛</m:t>
                      </m:r>
                      <m:d>
                        <m:dPr>
                          <m:ctrlPr>
                            <a:rPr lang="sv-SE" i="1">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λ</m:t>
                              </m:r>
                            </m:e>
                            <m:sub>
                              <m:r>
                                <a:rPr lang="sv-SE" i="1" dirty="0">
                                  <a:latin typeface="Cambria Math" panose="02040503050406030204" pitchFamily="18" charset="0"/>
                                </a:rPr>
                                <m:t>h𝑜𝑚</m:t>
                              </m:r>
                              <m:r>
                                <a:rPr lang="sv-SE" i="1" dirty="0">
                                  <a:latin typeface="Cambria Math" panose="02040503050406030204" pitchFamily="18" charset="0"/>
                                </a:rPr>
                                <m:t>𝑒</m:t>
                              </m:r>
                              <m:r>
                                <a:rPr lang="sv-SE" i="1" dirty="0">
                                  <a:latin typeface="Cambria Math" panose="02040503050406030204" pitchFamily="18" charset="0"/>
                                </a:rPr>
                                <m:t>_</m:t>
                              </m:r>
                              <m:r>
                                <a:rPr lang="sv-SE" i="1" dirty="0">
                                  <a:latin typeface="Cambria Math" panose="02040503050406030204" pitchFamily="18" charset="0"/>
                                </a:rPr>
                                <m:t>𝑚</m:t>
                              </m:r>
                            </m:sub>
                          </m:sSub>
                        </m:e>
                      </m:d>
                    </m:oMath>
                  </m:oMathPara>
                </a14:m>
                <a:endParaRPr lang="sv-SE"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𝑎𝑤𝑎𝑦</m:t>
                          </m:r>
                          <m:r>
                            <a:rPr lang="sv-SE" i="1">
                              <a:latin typeface="Cambria Math" panose="02040503050406030204" pitchFamily="18" charset="0"/>
                            </a:rPr>
                            <m:t> </m:t>
                          </m:r>
                          <m:r>
                            <a:rPr lang="sv-SE" i="1">
                              <a:latin typeface="Cambria Math" panose="02040503050406030204" pitchFamily="18" charset="0"/>
                            </a:rPr>
                            <m:t>𝑠𝑐𝑜𝑟𝑒</m:t>
                          </m:r>
                        </m:e>
                        <m:sub>
                          <m:r>
                            <a:rPr lang="sv-SE" b="0" i="1" smtClean="0">
                              <a:latin typeface="Cambria Math" panose="02040503050406030204" pitchFamily="18" charset="0"/>
                            </a:rPr>
                            <m:t>𝑚</m:t>
                          </m:r>
                        </m:sub>
                      </m:sSub>
                      <m:r>
                        <a:rPr lang="sv-SE" i="1">
                          <a:latin typeface="Cambria Math" panose="02040503050406030204" pitchFamily="18" charset="0"/>
                        </a:rPr>
                        <m:t> </m:t>
                      </m:r>
                      <m:r>
                        <a:rPr lang="sv-SE" i="1">
                          <a:latin typeface="Cambria Math" panose="02040503050406030204" pitchFamily="18" charset="0"/>
                          <a:ea typeface="Cambria Math" panose="02040503050406030204" pitchFamily="18" charset="0"/>
                        </a:rPr>
                        <m:t>~ </m:t>
                      </m:r>
                      <m:r>
                        <a:rPr lang="sv-SE" i="1">
                          <a:latin typeface="Cambria Math" panose="02040503050406030204" pitchFamily="18" charset="0"/>
                          <a:ea typeface="Cambria Math" panose="02040503050406030204" pitchFamily="18" charset="0"/>
                        </a:rPr>
                        <m:t>𝑃𝑜𝑖𝑠𝑠𝑜𝑛</m:t>
                      </m:r>
                      <m:d>
                        <m:dPr>
                          <m:ctrlPr>
                            <a:rPr lang="sv-SE" i="1">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λ</m:t>
                              </m:r>
                            </m:e>
                            <m:sub>
                              <m:r>
                                <a:rPr lang="sv-SE" i="1" dirty="0">
                                  <a:latin typeface="Cambria Math" panose="02040503050406030204" pitchFamily="18" charset="0"/>
                                </a:rPr>
                                <m:t>𝑎𝑤𝑎</m:t>
                              </m:r>
                              <m:r>
                                <a:rPr lang="sv-SE" b="0" i="1" dirty="0" smtClean="0">
                                  <a:latin typeface="Cambria Math" panose="02040503050406030204" pitchFamily="18" charset="0"/>
                                </a:rPr>
                                <m:t>𝑦</m:t>
                              </m:r>
                              <m:r>
                                <a:rPr lang="sv-SE" b="0" i="1" dirty="0" smtClean="0">
                                  <a:latin typeface="Cambria Math" panose="02040503050406030204" pitchFamily="18" charset="0"/>
                                </a:rPr>
                                <m:t>_</m:t>
                              </m:r>
                              <m:r>
                                <a:rPr lang="sv-SE" b="0" i="1" dirty="0" smtClean="0">
                                  <a:latin typeface="Cambria Math" panose="02040503050406030204" pitchFamily="18" charset="0"/>
                                </a:rPr>
                                <m:t>𝑚</m:t>
                              </m:r>
                            </m:sub>
                          </m:sSub>
                        </m:e>
                      </m:d>
                    </m:oMath>
                  </m:oMathPara>
                </a14:m>
                <a:endParaRPr lang="sv-SE" dirty="0"/>
              </a:p>
              <a:p>
                <a:pPr marL="0" indent="0">
                  <a:buNone/>
                </a:pPr>
                <a:br>
                  <a:rPr lang="sv-SE" dirty="0"/>
                </a:b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rPr>
                          </m:ctrlPr>
                        </m:sSubPr>
                        <m:e>
                          <m:r>
                            <m:rPr>
                              <m:sty m:val="p"/>
                            </m:rPr>
                            <a:rPr lang="el-GR" i="1">
                              <a:latin typeface="Cambria Math" panose="02040503050406030204" pitchFamily="18" charset="0"/>
                            </a:rPr>
                            <m:t>λ</m:t>
                          </m:r>
                        </m:e>
                        <m:sub>
                          <m:r>
                            <a:rPr lang="sv-SE" b="0" i="1" smtClean="0">
                              <a:latin typeface="Cambria Math" panose="02040503050406030204" pitchFamily="18" charset="0"/>
                            </a:rPr>
                            <m:t>h𝑜𝑚𝑒</m:t>
                          </m:r>
                          <m:r>
                            <a:rPr lang="sv-SE" b="0" i="1" smtClean="0">
                              <a:latin typeface="Cambria Math" panose="02040503050406030204" pitchFamily="18" charset="0"/>
                            </a:rPr>
                            <m:t>_</m:t>
                          </m:r>
                          <m:r>
                            <a:rPr lang="sv-SE" b="0" i="1" smtClean="0">
                              <a:latin typeface="Cambria Math" panose="02040503050406030204" pitchFamily="18" charset="0"/>
                            </a:rPr>
                            <m:t>𝑚</m:t>
                          </m:r>
                        </m:sub>
                      </m:sSub>
                      <m:r>
                        <a:rPr lang="sv-SE" b="0" i="1" smtClean="0">
                          <a:latin typeface="Cambria Math" panose="02040503050406030204" pitchFamily="18" charset="0"/>
                        </a:rPr>
                        <m:t>=</m:t>
                      </m:r>
                      <m:func>
                        <m:funcPr>
                          <m:ctrlPr>
                            <a:rPr lang="sv-SE" b="0" i="1" smtClean="0">
                              <a:latin typeface="Cambria Math" panose="02040503050406030204" pitchFamily="18" charset="0"/>
                            </a:rPr>
                          </m:ctrlPr>
                        </m:funcPr>
                        <m:fName>
                          <m:r>
                            <m:rPr>
                              <m:sty m:val="p"/>
                            </m:rPr>
                            <a:rPr lang="sv-SE" b="0" i="0" smtClean="0">
                              <a:latin typeface="Cambria Math" panose="02040503050406030204" pitchFamily="18" charset="0"/>
                            </a:rPr>
                            <m:t>exp</m:t>
                          </m:r>
                        </m:fName>
                        <m:e>
                          <m:d>
                            <m:dPr>
                              <m:ctrlPr>
                                <a:rPr lang="sv-SE" b="0" i="1" smtClean="0">
                                  <a:latin typeface="Cambria Math" panose="02040503050406030204" pitchFamily="18" charset="0"/>
                                </a:rPr>
                              </m:ctrlPr>
                            </m:dPr>
                            <m:e>
                              <m:r>
                                <a:rPr lang="sv-SE" b="0" i="1" smtClean="0">
                                  <a:latin typeface="Cambria Math" panose="02040503050406030204" pitchFamily="18" charset="0"/>
                                </a:rPr>
                                <m:t>𝑎𝑣𝑔</m:t>
                              </m:r>
                              <m:r>
                                <a:rPr lang="sv-SE" b="0" i="1" smtClean="0">
                                  <a:latin typeface="Cambria Math" panose="02040503050406030204" pitchFamily="18" charset="0"/>
                                </a:rPr>
                                <m:t>+</m:t>
                              </m:r>
                              <m:r>
                                <a:rPr lang="sv-SE" b="0" i="1" smtClean="0">
                                  <a:latin typeface="Cambria Math" panose="02040503050406030204" pitchFamily="18" charset="0"/>
                                </a:rPr>
                                <m:t>h𝑜𝑚</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𝑒</m:t>
                                  </m:r>
                                </m:e>
                                <m:sub>
                                  <m:r>
                                    <a:rPr lang="sv-SE" b="0" i="1" smtClean="0">
                                      <a:latin typeface="Cambria Math" panose="02040503050406030204" pitchFamily="18" charset="0"/>
                                    </a:rPr>
                                    <m:t>𝑎𝑑𝑣</m:t>
                                  </m:r>
                                </m:sub>
                              </m:sSub>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𝑜𝑓𝑓</m:t>
                                  </m:r>
                                </m:e>
                                <m:sub>
                                  <m:r>
                                    <a:rPr lang="sv-SE" b="0" i="1" smtClean="0">
                                      <a:latin typeface="Cambria Math" panose="02040503050406030204" pitchFamily="18" charset="0"/>
                                    </a:rPr>
                                    <m:t>h𝑜𝑚𝑒</m:t>
                                  </m:r>
                                  <m:r>
                                    <a:rPr lang="sv-SE" b="0" i="1" smtClean="0">
                                      <a:latin typeface="Cambria Math" panose="02040503050406030204" pitchFamily="18" charset="0"/>
                                    </a:rPr>
                                    <m:t>_</m:t>
                                  </m:r>
                                  <m:r>
                                    <a:rPr lang="sv-SE" b="0" i="1" smtClean="0">
                                      <a:latin typeface="Cambria Math" panose="02040503050406030204" pitchFamily="18" charset="0"/>
                                    </a:rPr>
                                    <m:t>𝑚</m:t>
                                  </m:r>
                                </m:sub>
                              </m:sSub>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𝑑𝑒𝑓</m:t>
                                  </m:r>
                                </m:e>
                                <m:sub>
                                  <m:r>
                                    <a:rPr lang="sv-SE" b="0" i="1" smtClean="0">
                                      <a:latin typeface="Cambria Math" panose="02040503050406030204" pitchFamily="18" charset="0"/>
                                    </a:rPr>
                                    <m:t>𝑎𝑤𝑎𝑦</m:t>
                                  </m:r>
                                  <m:r>
                                    <a:rPr lang="sv-SE" b="0" i="1" smtClean="0">
                                      <a:latin typeface="Cambria Math" panose="02040503050406030204" pitchFamily="18" charset="0"/>
                                    </a:rPr>
                                    <m:t>_</m:t>
                                  </m:r>
                                  <m:r>
                                    <a:rPr lang="sv-SE" b="0" i="1" smtClean="0">
                                      <a:latin typeface="Cambria Math" panose="02040503050406030204" pitchFamily="18" charset="0"/>
                                    </a:rPr>
                                    <m:t>𝑚</m:t>
                                  </m:r>
                                </m:sub>
                              </m:sSub>
                            </m:e>
                          </m:d>
                        </m:e>
                      </m:func>
                    </m:oMath>
                    <m:oMath xmlns:m="http://schemas.openxmlformats.org/officeDocument/2006/math">
                      <m:sSub>
                        <m:sSubPr>
                          <m:ctrlPr>
                            <a:rPr lang="el-GR" i="1">
                              <a:latin typeface="Cambria Math" panose="02040503050406030204" pitchFamily="18" charset="0"/>
                            </a:rPr>
                          </m:ctrlPr>
                        </m:sSubPr>
                        <m:e>
                          <m:r>
                            <m:rPr>
                              <m:sty m:val="p"/>
                            </m:rPr>
                            <a:rPr lang="el-GR" i="1">
                              <a:latin typeface="Cambria Math" panose="02040503050406030204" pitchFamily="18" charset="0"/>
                            </a:rPr>
                            <m:t>λ</m:t>
                          </m:r>
                        </m:e>
                        <m:sub>
                          <m:r>
                            <a:rPr lang="sv-SE" b="0" i="1" smtClean="0">
                              <a:latin typeface="Cambria Math" panose="02040503050406030204" pitchFamily="18" charset="0"/>
                            </a:rPr>
                            <m:t>𝑎𝑤𝑎𝑦</m:t>
                          </m:r>
                          <m:r>
                            <a:rPr lang="sv-SE" b="0" i="1" smtClean="0">
                              <a:latin typeface="Cambria Math" panose="02040503050406030204" pitchFamily="18" charset="0"/>
                            </a:rPr>
                            <m:t>_</m:t>
                          </m:r>
                          <m:r>
                            <a:rPr lang="sv-SE" i="1">
                              <a:latin typeface="Cambria Math" panose="02040503050406030204" pitchFamily="18" charset="0"/>
                            </a:rPr>
                            <m:t>𝑚</m:t>
                          </m:r>
                        </m:sub>
                      </m:sSub>
                      <m:r>
                        <a:rPr lang="sv-SE" i="1">
                          <a:latin typeface="Cambria Math" panose="02040503050406030204" pitchFamily="18" charset="0"/>
                        </a:rPr>
                        <m:t>=</m:t>
                      </m:r>
                      <m:func>
                        <m:funcPr>
                          <m:ctrlPr>
                            <a:rPr lang="sv-SE" i="1">
                              <a:latin typeface="Cambria Math" panose="02040503050406030204" pitchFamily="18" charset="0"/>
                            </a:rPr>
                          </m:ctrlPr>
                        </m:funcPr>
                        <m:fName>
                          <m:r>
                            <m:rPr>
                              <m:sty m:val="p"/>
                            </m:rPr>
                            <a:rPr lang="sv-SE">
                              <a:latin typeface="Cambria Math" panose="02040503050406030204" pitchFamily="18" charset="0"/>
                            </a:rPr>
                            <m:t>exp</m:t>
                          </m:r>
                        </m:fName>
                        <m:e>
                          <m:d>
                            <m:dPr>
                              <m:ctrlPr>
                                <a:rPr lang="sv-SE" i="1">
                                  <a:latin typeface="Cambria Math" panose="02040503050406030204" pitchFamily="18" charset="0"/>
                                </a:rPr>
                              </m:ctrlPr>
                            </m:dPr>
                            <m:e>
                              <m:r>
                                <a:rPr lang="sv-SE" i="1">
                                  <a:latin typeface="Cambria Math" panose="02040503050406030204" pitchFamily="18" charset="0"/>
                                </a:rPr>
                                <m:t>𝑎𝑣</m:t>
                              </m:r>
                              <m:r>
                                <a:rPr lang="sv-SE" b="0" i="1" smtClean="0">
                                  <a:latin typeface="Cambria Math" panose="02040503050406030204" pitchFamily="18" charset="0"/>
                                </a:rPr>
                                <m:t>𝑔</m:t>
                              </m:r>
                              <m:r>
                                <a:rPr lang="sv-SE" b="0" i="1" smtClean="0">
                                  <a:latin typeface="Cambria Math" panose="02040503050406030204" pitchFamily="18" charset="0"/>
                                </a:rPr>
                                <m:t>−</m:t>
                              </m:r>
                              <m:r>
                                <a:rPr lang="sv-SE" i="1">
                                  <a:latin typeface="Cambria Math" panose="02040503050406030204" pitchFamily="18" charset="0"/>
                                </a:rPr>
                                <m:t>h𝑜𝑚</m:t>
                              </m:r>
                              <m:sSub>
                                <m:sSubPr>
                                  <m:ctrlPr>
                                    <a:rPr lang="sv-SE" i="1">
                                      <a:latin typeface="Cambria Math" panose="02040503050406030204" pitchFamily="18" charset="0"/>
                                    </a:rPr>
                                  </m:ctrlPr>
                                </m:sSubPr>
                                <m:e>
                                  <m:r>
                                    <a:rPr lang="sv-SE" i="1">
                                      <a:latin typeface="Cambria Math" panose="02040503050406030204" pitchFamily="18" charset="0"/>
                                    </a:rPr>
                                    <m:t>𝑒</m:t>
                                  </m:r>
                                </m:e>
                                <m:sub>
                                  <m:r>
                                    <a:rPr lang="sv-SE" i="1">
                                      <a:latin typeface="Cambria Math" panose="02040503050406030204" pitchFamily="18" charset="0"/>
                                    </a:rPr>
                                    <m:t>𝑎𝑑𝑣</m:t>
                                  </m:r>
                                </m:sub>
                              </m:sSub>
                              <m:r>
                                <a:rPr lang="sv-SE" i="1">
                                  <a:latin typeface="Cambria Math" panose="02040503050406030204" pitchFamily="18" charset="0"/>
                                </a:rPr>
                                <m:t>+</m:t>
                              </m:r>
                              <m:sSub>
                                <m:sSubPr>
                                  <m:ctrlPr>
                                    <a:rPr lang="sv-SE" i="1">
                                      <a:latin typeface="Cambria Math" panose="02040503050406030204" pitchFamily="18" charset="0"/>
                                    </a:rPr>
                                  </m:ctrlPr>
                                </m:sSubPr>
                                <m:e>
                                  <m:r>
                                    <a:rPr lang="sv-SE" i="1">
                                      <a:latin typeface="Cambria Math" panose="02040503050406030204" pitchFamily="18" charset="0"/>
                                    </a:rPr>
                                    <m:t>𝑜𝑓𝑓</m:t>
                                  </m:r>
                                </m:e>
                                <m:sub>
                                  <m:r>
                                    <a:rPr lang="sv-SE" b="0" i="1" smtClean="0">
                                      <a:latin typeface="Cambria Math" panose="02040503050406030204" pitchFamily="18" charset="0"/>
                                    </a:rPr>
                                    <m:t>𝑎𝑤𝑎</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𝑦</m:t>
                                      </m:r>
                                    </m:e>
                                    <m:sub>
                                      <m:r>
                                        <a:rPr lang="sv-SE" b="0" i="1" smtClean="0">
                                          <a:latin typeface="Cambria Math" panose="02040503050406030204" pitchFamily="18" charset="0"/>
                                        </a:rPr>
                                        <m:t>𝑚</m:t>
                                      </m:r>
                                    </m:sub>
                                  </m:sSub>
                                </m:sub>
                              </m:sSub>
                              <m:r>
                                <a:rPr lang="sv-SE" i="1">
                                  <a:latin typeface="Cambria Math" panose="02040503050406030204" pitchFamily="18" charset="0"/>
                                </a:rPr>
                                <m:t>−</m:t>
                              </m:r>
                              <m:sSub>
                                <m:sSubPr>
                                  <m:ctrlPr>
                                    <a:rPr lang="sv-SE" i="1">
                                      <a:latin typeface="Cambria Math" panose="02040503050406030204" pitchFamily="18" charset="0"/>
                                    </a:rPr>
                                  </m:ctrlPr>
                                </m:sSubPr>
                                <m:e>
                                  <m:r>
                                    <a:rPr lang="sv-SE" i="1">
                                      <a:latin typeface="Cambria Math" panose="02040503050406030204" pitchFamily="18" charset="0"/>
                                    </a:rPr>
                                    <m:t>𝑑𝑒𝑓</m:t>
                                  </m:r>
                                </m:e>
                                <m:sub>
                                  <m:r>
                                    <a:rPr lang="sv-SE" b="0" i="1" smtClean="0">
                                      <a:latin typeface="Cambria Math" panose="02040503050406030204" pitchFamily="18" charset="0"/>
                                    </a:rPr>
                                    <m:t>h𝑜𝑚</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𝑒</m:t>
                                      </m:r>
                                    </m:e>
                                    <m:sub>
                                      <m:r>
                                        <a:rPr lang="sv-SE" i="1">
                                          <a:latin typeface="Cambria Math" panose="02040503050406030204" pitchFamily="18" charset="0"/>
                                        </a:rPr>
                                        <m:t>𝑚</m:t>
                                      </m:r>
                                    </m:sub>
                                  </m:sSub>
                                </m:sub>
                              </m:sSub>
                            </m:e>
                          </m:d>
                        </m:e>
                      </m:func>
                    </m:oMath>
                  </m:oMathPara>
                </a14:m>
                <a:endParaRPr lang="sv-SE" i="1" dirty="0">
                  <a:latin typeface="Cambria Math" panose="02040503050406030204" pitchFamily="18" charset="0"/>
                </a:endParaRPr>
              </a:p>
              <a:p>
                <a:pPr marL="0" indent="0">
                  <a:buNone/>
                </a:pPr>
                <a:endParaRPr lang="sv-SE" i="1" dirty="0">
                  <a:latin typeface="Cambria Math" panose="02040503050406030204" pitchFamily="18" charset="0"/>
                </a:endParaRPr>
              </a:p>
              <a:p>
                <a:pPr marL="0" indent="0">
                  <a:buNone/>
                </a:pPr>
                <a:r>
                  <a:rPr lang="sv-SE" i="1" dirty="0">
                    <a:latin typeface="Cambria Math" panose="02040503050406030204" pitchFamily="18" charset="0"/>
                  </a:rPr>
                  <a:t>Prior:</a:t>
                </a:r>
                <a:br>
                  <a:rPr lang="sv-SE" i="1" dirty="0">
                    <a:latin typeface="Cambria Math" panose="02040503050406030204" pitchFamily="18" charset="0"/>
                  </a:rPr>
                </a:br>
                <a14:m>
                  <m:oMathPara xmlns:m="http://schemas.openxmlformats.org/officeDocument/2006/math">
                    <m:oMathParaPr>
                      <m:jc m:val="left"/>
                    </m:oMathParaPr>
                    <m:oMath xmlns:m="http://schemas.openxmlformats.org/officeDocument/2006/math">
                      <m:r>
                        <a:rPr lang="sv-SE" b="0" i="1" smtClean="0">
                          <a:latin typeface="Cambria Math" panose="02040503050406030204" pitchFamily="18" charset="0"/>
                        </a:rPr>
                        <m:t> </m:t>
                      </m:r>
                      <m:r>
                        <a:rPr lang="en-GB" i="1">
                          <a:latin typeface="Cambria Math" panose="02040503050406030204" pitchFamily="18" charset="0"/>
                        </a:rPr>
                        <m:t>𝑎𝑣𝑔</m:t>
                      </m:r>
                      <m:r>
                        <a:rPr lang="en-GB" i="1">
                          <a:latin typeface="Cambria Math" panose="02040503050406030204" pitchFamily="18" charset="0"/>
                        </a:rPr>
                        <m:t> ~ </m:t>
                      </m:r>
                      <m:r>
                        <a:rPr lang="en-GB" i="1">
                          <a:latin typeface="Cambria Math" panose="02040503050406030204" pitchFamily="18" charset="0"/>
                        </a:rPr>
                        <m:t>𝑛𝑜𝑟𝑚𝑎𝑙</m:t>
                      </m:r>
                      <m:d>
                        <m:dPr>
                          <m:ctrlPr>
                            <a:rPr lang="en-GB" i="1">
                              <a:latin typeface="Cambria Math" panose="02040503050406030204" pitchFamily="18" charset="0"/>
                            </a:rPr>
                          </m:ctrlPr>
                        </m:dPr>
                        <m:e>
                          <m:r>
                            <a:rPr lang="en-GB" i="1">
                              <a:latin typeface="Cambria Math" panose="02040503050406030204" pitchFamily="18" charset="0"/>
                            </a:rPr>
                            <m:t>0, 1</m:t>
                          </m:r>
                        </m:e>
                      </m:d>
                      <m:r>
                        <a:rPr lang="sv-SE" b="0" i="1" smtClean="0">
                          <a:latin typeface="Cambria Math" panose="02040503050406030204" pitchFamily="18" charset="0"/>
                        </a:rPr>
                        <m:t>;</m:t>
                      </m:r>
                    </m:oMath>
                  </m:oMathPara>
                </a14:m>
                <a:endParaRPr lang="sv-SE" b="0" i="1" dirty="0">
                  <a:latin typeface="Cambria Math" panose="02040503050406030204" pitchFamily="18" charset="0"/>
                </a:endParaRPr>
              </a:p>
              <a:p>
                <a:pPr marL="0" indent="0" algn="ctr">
                  <a:buNone/>
                </a:pPr>
                <a14:m>
                  <m:oMathPara xmlns:m="http://schemas.openxmlformats.org/officeDocument/2006/math">
                    <m:oMathParaPr>
                      <m:jc m:val="left"/>
                    </m:oMathParaPr>
                    <m:oMath xmlns:m="http://schemas.openxmlformats.org/officeDocument/2006/math">
                      <m:r>
                        <a:rPr lang="sv-SE" b="0" i="1" smtClean="0">
                          <a:latin typeface="Cambria Math" panose="02040503050406030204" pitchFamily="18" charset="0"/>
                        </a:rPr>
                        <m:t> </m:t>
                      </m:r>
                      <m:r>
                        <a:rPr lang="en-GB" i="1">
                          <a:latin typeface="Cambria Math" panose="02040503050406030204" pitchFamily="18" charset="0"/>
                        </a:rPr>
                        <m:t>h𝑜𝑚𝑒</m:t>
                      </m:r>
                      <m:r>
                        <a:rPr lang="en-GB" i="1">
                          <a:latin typeface="Cambria Math" panose="02040503050406030204" pitchFamily="18" charset="0"/>
                        </a:rPr>
                        <m:t>_</m:t>
                      </m:r>
                      <m:r>
                        <a:rPr lang="en-GB" i="1">
                          <a:latin typeface="Cambria Math" panose="02040503050406030204" pitchFamily="18" charset="0"/>
                        </a:rPr>
                        <m:t>𝑎𝑑𝑣</m:t>
                      </m:r>
                      <m:r>
                        <a:rPr lang="en-GB" i="1">
                          <a:latin typeface="Cambria Math" panose="02040503050406030204" pitchFamily="18" charset="0"/>
                        </a:rPr>
                        <m:t> ~ </m:t>
                      </m:r>
                      <m:r>
                        <a:rPr lang="en-GB" i="1">
                          <a:latin typeface="Cambria Math" panose="02040503050406030204" pitchFamily="18" charset="0"/>
                        </a:rPr>
                        <m:t>𝑛𝑜𝑟𝑚𝑎𝑙</m:t>
                      </m:r>
                      <m:r>
                        <a:rPr lang="en-GB" i="1">
                          <a:latin typeface="Cambria Math" panose="02040503050406030204" pitchFamily="18" charset="0"/>
                        </a:rPr>
                        <m:t>(0, 1);</m:t>
                      </m:r>
                    </m:oMath>
                  </m:oMathPara>
                  <m:oMathPara xmlns:m="http://schemas.openxmlformats.org/officeDocument/2006/math">
                    <m:oMathParaPr>
                      <m:jc m:val="left"/>
                    </m:oMathParaPr>
                    <m:oMath xmlns:m="http://schemas.openxmlformats.org/officeDocument/2006/math">
                      <m:r>
                        <a:rPr lang="en-GB" i="1">
                          <a:latin typeface="Cambria Math" panose="02040503050406030204" pitchFamily="18" charset="0"/>
                        </a:rPr>
                        <m:t> </m:t>
                      </m:r>
                      <m:sSub>
                        <m:sSubPr>
                          <m:ctrlPr>
                            <a:rPr lang="en-GB" i="1" smtClean="0">
                              <a:latin typeface="Cambria Math" panose="02040503050406030204" pitchFamily="18" charset="0"/>
                            </a:rPr>
                          </m:ctrlPr>
                        </m:sSubPr>
                        <m:e>
                          <m:r>
                            <a:rPr lang="en-GB" i="1" dirty="0">
                              <a:latin typeface="Cambria Math" panose="02040503050406030204" pitchFamily="18" charset="0"/>
                            </a:rPr>
                            <m:t>𝑜𝑓𝑓</m:t>
                          </m:r>
                        </m:e>
                        <m:sub>
                          <m:r>
                            <a:rPr lang="sv-SE" b="0" i="1" smtClean="0">
                              <a:latin typeface="Cambria Math" panose="02040503050406030204" pitchFamily="18" charset="0"/>
                            </a:rPr>
                            <m:t>𝑡𝑒𝑎𝑚</m:t>
                          </m:r>
                          <m:r>
                            <a:rPr lang="sv-SE" b="0" i="1" smtClean="0">
                              <a:latin typeface="Cambria Math" panose="02040503050406030204" pitchFamily="18" charset="0"/>
                            </a:rPr>
                            <m:t>_</m:t>
                          </m:r>
                          <m:r>
                            <a:rPr lang="sv-SE" b="0" i="1" smtClean="0">
                              <a:latin typeface="Cambria Math" panose="02040503050406030204" pitchFamily="18" charset="0"/>
                            </a:rPr>
                            <m:t>𝑖</m:t>
                          </m:r>
                        </m:sub>
                      </m:sSub>
                      <m:r>
                        <a:rPr lang="en-GB" i="1" dirty="0" smtClean="0">
                          <a:latin typeface="Cambria Math" panose="02040503050406030204" pitchFamily="18" charset="0"/>
                        </a:rPr>
                        <m:t> </m:t>
                      </m:r>
                      <m:r>
                        <a:rPr lang="en-GB" i="1">
                          <a:latin typeface="Cambria Math" panose="02040503050406030204" pitchFamily="18" charset="0"/>
                        </a:rPr>
                        <m:t>~ </m:t>
                      </m:r>
                      <m:r>
                        <a:rPr lang="en-GB" i="1">
                          <a:latin typeface="Cambria Math" panose="02040503050406030204" pitchFamily="18" charset="0"/>
                        </a:rPr>
                        <m:t>𝑛𝑜𝑟𝑚𝑎𝑙</m:t>
                      </m:r>
                      <m:r>
                        <a:rPr lang="en-GB" i="1">
                          <a:latin typeface="Cambria Math" panose="02040503050406030204" pitchFamily="18" charset="0"/>
                        </a:rPr>
                        <m:t>(0, 0.5);</m:t>
                      </m:r>
                    </m:oMath>
                  </m:oMathPara>
                  <m:oMathPara xmlns:m="http://schemas.openxmlformats.org/officeDocument/2006/math">
                    <m:oMathParaPr>
                      <m:jc m:val="left"/>
                    </m:oMathParaPr>
                    <m:oMath xmlns:m="http://schemas.openxmlformats.org/officeDocument/2006/math">
                      <m:r>
                        <a:rPr lang="en-GB" i="1">
                          <a:latin typeface="Cambria Math" panose="02040503050406030204" pitchFamily="18" charset="0"/>
                        </a:rPr>
                        <m:t> </m:t>
                      </m:r>
                      <m:sSub>
                        <m:sSubPr>
                          <m:ctrlPr>
                            <a:rPr lang="en-GB" i="1" smtClean="0">
                              <a:latin typeface="Cambria Math" panose="02040503050406030204" pitchFamily="18" charset="0"/>
                            </a:rPr>
                          </m:ctrlPr>
                        </m:sSubPr>
                        <m:e>
                          <m:r>
                            <a:rPr lang="en-GB" i="1">
                              <a:latin typeface="Cambria Math" panose="02040503050406030204" pitchFamily="18" charset="0"/>
                            </a:rPr>
                            <m:t>𝑑𝑒𝑓</m:t>
                          </m:r>
                        </m:e>
                        <m:sub>
                          <m:r>
                            <a:rPr lang="sv-SE" b="0" i="1" smtClean="0">
                              <a:latin typeface="Cambria Math" panose="02040503050406030204" pitchFamily="18" charset="0"/>
                            </a:rPr>
                            <m:t>𝑡𝑒𝑎𝑚</m:t>
                          </m:r>
                          <m:r>
                            <a:rPr lang="sv-SE" b="0" i="1" smtClean="0">
                              <a:latin typeface="Cambria Math" panose="02040503050406030204" pitchFamily="18" charset="0"/>
                            </a:rPr>
                            <m:t>_</m:t>
                          </m:r>
                          <m:r>
                            <a:rPr lang="sv-SE" b="0" i="1" smtClean="0">
                              <a:latin typeface="Cambria Math" panose="02040503050406030204" pitchFamily="18" charset="0"/>
                            </a:rPr>
                            <m:t>𝑖</m:t>
                          </m:r>
                        </m:sub>
                      </m:sSub>
                      <m:r>
                        <a:rPr lang="en-GB" i="1">
                          <a:latin typeface="Cambria Math" panose="02040503050406030204" pitchFamily="18" charset="0"/>
                        </a:rPr>
                        <m:t> ~ </m:t>
                      </m:r>
                      <m:r>
                        <a:rPr lang="en-GB" i="1">
                          <a:latin typeface="Cambria Math" panose="02040503050406030204" pitchFamily="18" charset="0"/>
                        </a:rPr>
                        <m:t>𝑛𝑜𝑟𝑚𝑎𝑙</m:t>
                      </m:r>
                      <m:r>
                        <a:rPr lang="en-GB" i="1">
                          <a:latin typeface="Cambria Math" panose="02040503050406030204" pitchFamily="18" charset="0"/>
                        </a:rPr>
                        <m:t>(0, 0.5);</m:t>
                      </m:r>
                    </m:oMath>
                  </m:oMathPara>
                </a14:m>
              </a:p>
              <a:p>
                <a:pPr marL="0" indent="0" algn="ctr">
                  <a:buNone/>
                </a:pPr>
              </a:p>
              <a:p>
                <a:pPr marL="0" indent="0" algn="ctr">
                  <a:buNone/>
                </a:pPr>
                <a:br>
                  <a:rPr lang="sv-SE" dirty="0"/>
                </a:br>
                <a:r>
                  <a:rPr lang="sv-SE" dirty="0"/>
                  <a:t>	</a:t>
                </a:r>
                <a:endParaRPr lang="en-US" dirty="0"/>
              </a:p>
            </p:txBody>
          </p:sp>
        </mc:Choice>
        <mc:Fallback>
          <p:sp>
            <p:nvSpPr>
              <p:cNvPr id="3" name="Content Placeholder 2">
                <a:extLst>
                  <a:ext uri="{FF2B5EF4-FFF2-40B4-BE49-F238E27FC236}">
                    <a16:creationId xmlns:a16="http://schemas.microsoft.com/office/drawing/2014/main" id="{B613CABA-5843-47EB-9E7C-98F4D89D54C4}"/>
                  </a:ext>
                </a:extLst>
              </p:cNvPr>
              <p:cNvSpPr>
                <a:spLocks noGrp="1" noRot="1" noChangeAspect="1" noMove="1" noResize="1" noEditPoints="1" noAdjustHandles="1" noChangeArrowheads="1" noChangeShapeType="1" noTextEdit="1"/>
              </p:cNvSpPr>
              <p:nvPr>
                <p:ph idx="1"/>
              </p:nvPr>
            </p:nvSpPr>
            <p:spPr>
              <a:blipFill>
                <a:blip r:embed="rId3"/>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28302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FFDF-2F3A-4FAF-9450-75867999030E}"/>
              </a:ext>
            </a:extLst>
          </p:cNvPr>
          <p:cNvSpPr>
            <a:spLocks noGrp="1"/>
          </p:cNvSpPr>
          <p:nvPr>
            <p:ph type="title"/>
          </p:nvPr>
        </p:nvSpPr>
        <p:spPr/>
        <p:txBody>
          <a:bodyPr/>
          <a:lstStyle/>
          <a:p>
            <a:r>
              <a:rPr lang="en-US" dirty="0"/>
              <a:t>A more practical model in PyMC3 and </a:t>
            </a:r>
            <a:r>
              <a:rPr lang="en-US" dirty="0" err="1"/>
              <a:t>PyStan</a:t>
            </a:r>
            <a:endParaRPr lang="en-US" dirty="0"/>
          </a:p>
        </p:txBody>
      </p:sp>
      <p:pic>
        <p:nvPicPr>
          <p:cNvPr id="11" name="Picture 10">
            <a:extLst>
              <a:ext uri="{FF2B5EF4-FFF2-40B4-BE49-F238E27FC236}">
                <a16:creationId xmlns:a16="http://schemas.microsoft.com/office/drawing/2014/main" id="{89680C36-0418-4445-8ECF-D86E889C772A}"/>
              </a:ext>
            </a:extLst>
          </p:cNvPr>
          <p:cNvPicPr>
            <a:picLocks noChangeAspect="1"/>
          </p:cNvPicPr>
          <p:nvPr/>
        </p:nvPicPr>
        <p:blipFill>
          <a:blip r:embed="rId3"/>
          <a:stretch>
            <a:fillRect/>
          </a:stretch>
        </p:blipFill>
        <p:spPr>
          <a:xfrm>
            <a:off x="6286500" y="1852609"/>
            <a:ext cx="4196443" cy="4494313"/>
          </a:xfrm>
          <a:prstGeom prst="rect">
            <a:avLst/>
          </a:prstGeom>
        </p:spPr>
      </p:pic>
      <p:pic>
        <p:nvPicPr>
          <p:cNvPr id="12" name="Picture 11">
            <a:extLst>
              <a:ext uri="{FF2B5EF4-FFF2-40B4-BE49-F238E27FC236}">
                <a16:creationId xmlns:a16="http://schemas.microsoft.com/office/drawing/2014/main" id="{A386E385-0B91-473B-BE08-64AF806A8F22}"/>
              </a:ext>
            </a:extLst>
          </p:cNvPr>
          <p:cNvPicPr>
            <a:picLocks noChangeAspect="1"/>
          </p:cNvPicPr>
          <p:nvPr/>
        </p:nvPicPr>
        <p:blipFill>
          <a:blip r:embed="rId4"/>
          <a:stretch>
            <a:fillRect/>
          </a:stretch>
        </p:blipFill>
        <p:spPr>
          <a:xfrm>
            <a:off x="838200" y="1740105"/>
            <a:ext cx="4257281" cy="4606817"/>
          </a:xfrm>
          <a:prstGeom prst="rect">
            <a:avLst/>
          </a:prstGeom>
        </p:spPr>
      </p:pic>
    </p:spTree>
    <p:extLst>
      <p:ext uri="{BB962C8B-B14F-4D97-AF65-F5344CB8AC3E}">
        <p14:creationId xmlns:p14="http://schemas.microsoft.com/office/powerpoint/2010/main" val="3507901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3304</TotalTime>
  <Words>1985</Words>
  <Application>Microsoft Office PowerPoint</Application>
  <PresentationFormat>Widescreen</PresentationFormat>
  <Paragraphs>203</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Wingdings</vt:lpstr>
      <vt:lpstr>Office Theme</vt:lpstr>
      <vt:lpstr>Bayesian Inference in Python</vt:lpstr>
      <vt:lpstr>Bayesian Inference in Python PyMC3 vs PyStan</vt:lpstr>
      <vt:lpstr>Assumed knowledge</vt:lpstr>
      <vt:lpstr>Outline</vt:lpstr>
      <vt:lpstr>Basic Bayes Concepts</vt:lpstr>
      <vt:lpstr>A generated model in PyMC3 and PyStan</vt:lpstr>
      <vt:lpstr>A more practical model in PyMC3 and PyStan</vt:lpstr>
      <vt:lpstr>A more practical model in PyMC3 and PyStan</vt:lpstr>
      <vt:lpstr>A more practical model in PyMC3 and PyStan</vt:lpstr>
      <vt:lpstr>Summary</vt:lpstr>
      <vt:lpstr>Reference</vt:lpstr>
      <vt:lpstr>PowerPoint Presentation</vt:lpstr>
      <vt:lpstr>Basic Bayes Concepts</vt:lpstr>
      <vt:lpstr>Basic Bayes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Inference in Python</dc:title>
  <dc:creator>nuo xu</dc:creator>
  <cp:lastModifiedBy>nuo xu</cp:lastModifiedBy>
  <cp:revision>120</cp:revision>
  <dcterms:created xsi:type="dcterms:W3CDTF">2017-09-03T23:22:11Z</dcterms:created>
  <dcterms:modified xsi:type="dcterms:W3CDTF">2017-09-06T07:33:38Z</dcterms:modified>
</cp:coreProperties>
</file>