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6860" y="900430"/>
            <a:ext cx="9144000" cy="515874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Revealing Parallel Scans and Reductions in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Recurrences through Function Reconstruction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approaches in earlier efforts were mostly template-based.</a:t>
            </a:r>
            <a:endParaRPr lang="en-US"/>
          </a:p>
          <a:p>
            <a:r>
              <a:rPr lang="en-US"/>
              <a:t>Drawback:cannot handle variables with mutual dependences except for linear cases.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More recent techniques for extracting scan/reduction patterns in recurrences are mostly search-based.</a:t>
            </a:r>
            <a:endParaRPr lang="en-US"/>
          </a:p>
          <a:p>
            <a:r>
              <a:rPr lang="en-US"/>
              <a:t>Fisher:aggressive symbolic analysis to search for closed-form compositions of the loop body functions. ----works for loops that can be sliced into first-order recurrences.</a:t>
            </a:r>
            <a:endParaRPr lang="en-US"/>
          </a:p>
          <a:p>
            <a:r>
              <a:rPr lang="en-US"/>
              <a:t>Raychev:use symbolic execution to derive the combined function at runtime. ----too expensive.</a:t>
            </a:r>
            <a:endParaRPr lang="en-US"/>
          </a:p>
          <a:p>
            <a:r>
              <a:rPr lang="en-US"/>
              <a:t>Farzan:use an SMT solver to search for the combined function. ----depends on underlying solver.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29715"/>
            <a:ext cx="10515600" cy="4647565"/>
          </a:xfrm>
        </p:spPr>
        <p:txBody>
          <a:bodyPr>
            <a:normAutofit lnSpcReduction="20000"/>
          </a:bodyPr>
          <a:p>
            <a:r>
              <a:rPr lang="en-US"/>
              <a:t>We observe that in many cases, the combined function across iterations for a recurrence loop usually have a fixed geometric shape and can be precisely represented by one or more input-output pairs.</a:t>
            </a:r>
            <a:endParaRPr lang="en-US"/>
          </a:p>
          <a:p>
            <a:endParaRPr lang="en-US"/>
          </a:p>
          <a:p>
            <a:r>
              <a:rPr lang="en-US"/>
              <a:t>verify its type (or shape) at compile time.</a:t>
            </a:r>
            <a:endParaRPr lang="en-US"/>
          </a:p>
          <a:p>
            <a:r>
              <a:rPr lang="en-US"/>
              <a:t>Then we generate a sampling-and-reconstruction strategy for the combined function based on the function type.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Four function type:</a:t>
            </a:r>
            <a:endParaRPr lang="en-US"/>
          </a:p>
          <a:p>
            <a:r>
              <a:rPr lang="en-US">
                <a:sym typeface="+mn-ea"/>
              </a:rPr>
              <a:t>Linear Functions</a:t>
            </a:r>
            <a:endParaRPr lang="en-US"/>
          </a:p>
          <a:p>
            <a:r>
              <a:rPr lang="en-US">
                <a:sym typeface="+mn-ea"/>
              </a:rPr>
              <a:t>Rectified-linear Functions</a:t>
            </a:r>
            <a:endParaRPr lang="en-US"/>
          </a:p>
          <a:p>
            <a:r>
              <a:rPr lang="en-US">
                <a:sym typeface="+mn-ea"/>
              </a:rPr>
              <a:t>Finite-state Functions</a:t>
            </a:r>
            <a:endParaRPr lang="en-US"/>
          </a:p>
          <a:p>
            <a:r>
              <a:rPr lang="en-US">
                <a:sym typeface="+mn-ea"/>
              </a:rPr>
              <a:t>Multivariate Functions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Sampling and Reconstruction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Linear Functions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Rectified-linear functions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 sz="1200"/>
              <a:t>For e and f, get more information about the middle piece (e.g.,the middle piece or the extended line passes origin and has slope of 1 or −1)</a:t>
            </a:r>
            <a:endParaRPr lang="en-US" altLang="zh-CN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291080"/>
            <a:ext cx="247015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10" y="2330450"/>
            <a:ext cx="42862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" y="3780155"/>
            <a:ext cx="3536950" cy="2562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880" y="3780155"/>
            <a:ext cx="2994025" cy="208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210" y="3905885"/>
            <a:ext cx="3654425" cy="52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120" y="4523740"/>
            <a:ext cx="4067175" cy="28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120" y="4906645"/>
            <a:ext cx="4067175" cy="28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0270" y="5257800"/>
            <a:ext cx="2682875" cy="2889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691120" y="5257800"/>
            <a:ext cx="897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slope=1:</a:t>
            </a:r>
            <a:endParaRPr 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7691120" y="5564505"/>
            <a:ext cx="1108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pass origin:</a:t>
            </a:r>
            <a:endParaRPr 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5215" y="5546725"/>
            <a:ext cx="1631950" cy="288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0660" y="2498725"/>
            <a:ext cx="2225675" cy="56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1120" y="200660"/>
            <a:ext cx="3837940" cy="2821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Sampling and Reconstruction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595" y="1406525"/>
            <a:ext cx="10515600" cy="4351338"/>
          </a:xfrm>
        </p:spPr>
        <p:txBody>
          <a:bodyPr/>
          <a:p>
            <a:r>
              <a:rPr lang="en-US"/>
              <a:t>Finite-state Functions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simply enumerate all the possible input states and the function</a:t>
            </a:r>
            <a:r>
              <a:rPr lang="en-US" altLang="zh-CN"/>
              <a:t> </a:t>
            </a:r>
            <a:r>
              <a:rPr lang="zh-CN" altLang="en-US"/>
              <a:t>is the one-to-one mapping between the inputs and outputs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Multivariate Functions：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165" y="2526030"/>
            <a:ext cx="193357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397885"/>
            <a:ext cx="4422775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Inferring Function Types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295" y="1584325"/>
            <a:ext cx="4498975" cy="118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557905"/>
            <a:ext cx="4514850" cy="99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80" y="1094740"/>
            <a:ext cx="4625975" cy="52768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9295" y="3087370"/>
            <a:ext cx="319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Identify recurrence variables: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09295" y="5168900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Verifying Linear Relation: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95"/>
            <a:ext cx="10515600" cy="1007110"/>
          </a:xfrm>
        </p:spPr>
        <p:txBody>
          <a:bodyPr>
            <a:normAutofit fontScale="90000"/>
          </a:bodyPr>
          <a:p>
            <a:br>
              <a:rPr lang="en-US"/>
            </a:br>
            <a:r>
              <a:rPr lang="en-US">
                <a:sym typeface="+mn-ea"/>
              </a:rPr>
              <a:t>Inferring Function Types(2)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65" y="1046480"/>
            <a:ext cx="10515600" cy="4351338"/>
          </a:xfrm>
        </p:spPr>
        <p:txBody>
          <a:bodyPr/>
          <a:p>
            <a:r>
              <a:rPr lang="en-US"/>
              <a:t>Building Partial Dependence Graph: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1383030"/>
            <a:ext cx="4222115" cy="5292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96280" y="1046480"/>
            <a:ext cx="3085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Reasoning across Iterations: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30" y="1971040"/>
            <a:ext cx="4448175" cy="1682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96280" y="1546860"/>
            <a:ext cx="166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composition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796280" y="3914775"/>
            <a:ext cx="107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merge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4397375"/>
            <a:ext cx="376555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/>
          <a:p>
            <a:r>
              <a:rPr lang="en-US"/>
              <a:t>Experimental Setup</a:t>
            </a:r>
            <a:r>
              <a:rPr lang="zh-CN" altLang="en-US"/>
              <a:t>：Intel Xeon</a:t>
            </a:r>
            <a:r>
              <a:rPr lang="en-US" altLang="zh-CN"/>
              <a:t> </a:t>
            </a:r>
            <a:r>
              <a:rPr lang="zh-CN" altLang="en-US"/>
              <a:t>Phi 7250</a:t>
            </a:r>
            <a:r>
              <a:rPr lang="en-US" altLang="zh-CN"/>
              <a:t> </a:t>
            </a:r>
            <a:r>
              <a:rPr lang="zh-CN" altLang="en-US"/>
              <a:t>processor, 68</a:t>
            </a:r>
            <a:r>
              <a:rPr lang="en-US" altLang="zh-CN"/>
              <a:t> </a:t>
            </a:r>
            <a:r>
              <a:rPr lang="zh-CN" altLang="en-US"/>
              <a:t>cores 1.4GHz</a:t>
            </a:r>
            <a:r>
              <a:rPr lang="en-US" altLang="zh-CN"/>
              <a:t>. compiled with Intel ICC 17.0.4.</a:t>
            </a:r>
            <a:endParaRPr lang="en-US" altLang="zh-C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991995"/>
            <a:ext cx="7136130" cy="30537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632065" y="1807845"/>
            <a:ext cx="413575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mps: maximum prefix sum.</a:t>
            </a:r>
            <a:endParaRPr lang="en-US" sz="1400"/>
          </a:p>
          <a:p>
            <a:r>
              <a:rPr lang="en-US" sz="1400"/>
              <a:t>mss: maximum segmented sum.</a:t>
            </a:r>
            <a:endParaRPr lang="en-US" sz="1400"/>
          </a:p>
          <a:p>
            <a:r>
              <a:rPr lang="en-US" sz="1400"/>
              <a:t>mts-p: maximum tail sum with position returned.</a:t>
            </a:r>
            <a:endParaRPr lang="en-US" sz="1400"/>
          </a:p>
          <a:p>
            <a:r>
              <a:rPr lang="en-US" sz="1400"/>
              <a:t>ss: second smallest.</a:t>
            </a:r>
            <a:endParaRPr lang="en-US" sz="1400"/>
          </a:p>
          <a:p>
            <a:r>
              <a:rPr lang="en-US" sz="1400"/>
              <a:t>bal: balanced-().</a:t>
            </a:r>
            <a:endParaRPr lang="en-US" sz="1400"/>
          </a:p>
          <a:p>
            <a:r>
              <a:rPr lang="en-US" sz="1400"/>
              <a:t>ses: single exponential smoothing.</a:t>
            </a:r>
            <a:endParaRPr lang="en-US" sz="1400"/>
          </a:p>
          <a:p>
            <a:r>
              <a:rPr lang="en-US" sz="1400"/>
              <a:t>des: double exponential smoothing.</a:t>
            </a:r>
            <a:endParaRPr lang="en-US" sz="1400"/>
          </a:p>
          <a:p>
            <a:r>
              <a:rPr lang="en-US" sz="1400"/>
              <a:t>msp: maximum segmented product.</a:t>
            </a:r>
            <a:endParaRPr lang="en-US" sz="1400"/>
          </a:p>
          <a:p>
            <a:r>
              <a:rPr lang="en-US" sz="1400"/>
              <a:t>agg1:counts the events between "PUSH" and</a:t>
            </a:r>
            <a:endParaRPr lang="en-US" sz="1400"/>
          </a:p>
          <a:p>
            <a:r>
              <a:rPr lang="en-US" sz="1400"/>
              <a:t>"PULL".</a:t>
            </a:r>
            <a:endParaRPr lang="en-US" sz="1400"/>
          </a:p>
          <a:p>
            <a:r>
              <a:rPr lang="en-US" sz="1400"/>
              <a:t>agg2 counts thenumber of operations in each session that is determined by whether the time interval between two consecutive operations are smaller than a threshold.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Presentation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微软雅黑</vt:lpstr>
      <vt:lpstr>Arial Unicode MS</vt:lpstr>
      <vt:lpstr>SimSun</vt:lpstr>
      <vt:lpstr>Droid Sans Fallback</vt:lpstr>
      <vt:lpstr>OpenSymbol</vt:lpstr>
      <vt:lpstr>SimSun</vt:lpstr>
      <vt:lpstr>Office Theme</vt:lpstr>
      <vt:lpstr>Revealing Parallel Scans and Reductions in Recurrences through Function Reconstruction </vt:lpstr>
      <vt:lpstr>Background</vt:lpstr>
      <vt:lpstr>Our Work</vt:lpstr>
      <vt:lpstr>Sampling and Reconstruction</vt:lpstr>
      <vt:lpstr>Sampling and Reconstruction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xunuo</cp:lastModifiedBy>
  <cp:revision>24</cp:revision>
  <dcterms:created xsi:type="dcterms:W3CDTF">2024-04-24T23:55:37Z</dcterms:created>
  <dcterms:modified xsi:type="dcterms:W3CDTF">2024-04-24T23:55:37Z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