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59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D24"/>
    <a:srgbClr val="4D95D9"/>
    <a:srgbClr val="79ADD0"/>
    <a:srgbClr val="F5CAAD"/>
    <a:srgbClr val="0AB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11"/>
    <p:restoredTop sz="94690"/>
  </p:normalViewPr>
  <p:slideViewPr>
    <p:cSldViewPr snapToGrid="0">
      <p:cViewPr>
        <p:scale>
          <a:sx n="84" d="100"/>
          <a:sy n="84" d="100"/>
        </p:scale>
        <p:origin x="288" y="76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3212F-73D0-CF4B-806B-2A9A81FCAA17}" type="datetimeFigureOut">
              <a:rPr kumimoji="1" lang="ko-KR" altLang="en-US" smtClean="0"/>
              <a:t>2024. 6. 29.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4B2D-DBCE-EF47-B609-0266FCDFC036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242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메인페이지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4B2D-DBCE-EF47-B609-0266FCDFC036}" type="slidenum">
              <a:rPr kumimoji="1" lang="ko-KR" altLang="en-US" smtClean="0"/>
              <a:t>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38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개인페이지</a:t>
            </a:r>
            <a:r>
              <a:rPr kumimoji="1" lang="en-US" altLang="ko-KR" dirty="0"/>
              <a:t> – Idea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4B2D-DBCE-EF47-B609-0266FCDFC036}" type="slidenum">
              <a:rPr kumimoji="1" lang="ko-KR" altLang="en-US" smtClean="0"/>
              <a:t>10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549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개인페이지</a:t>
            </a:r>
            <a:r>
              <a:rPr kumimoji="1" lang="en-US" altLang="ko-KR" dirty="0"/>
              <a:t> – Support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4B2D-DBCE-EF47-B609-0266FCDFC036}" type="slidenum">
              <a:rPr kumimoji="1" lang="ko-KR" altLang="en-US" smtClean="0"/>
              <a:t>11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98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로그인 페이지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4B2D-DBCE-EF47-B609-0266FCDFC036}" type="slidenum">
              <a:rPr kumimoji="1" lang="ko-KR" altLang="en-US" smtClean="0"/>
              <a:t>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607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회원가입 페이지 </a:t>
            </a:r>
            <a:r>
              <a:rPr kumimoji="1" lang="en-US" altLang="ko-KR" dirty="0"/>
              <a:t>- 1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4B2D-DBCE-EF47-B609-0266FCDFC036}" type="slidenum">
              <a:rPr kumimoji="1" lang="ko-KR" altLang="en-US" smtClean="0"/>
              <a:t>3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036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회원가입 페이지 </a:t>
            </a:r>
            <a:r>
              <a:rPr kumimoji="1" lang="en-US" altLang="ko-KR" dirty="0"/>
              <a:t>– 2(</a:t>
            </a:r>
            <a:r>
              <a:rPr kumimoji="1" lang="ko-KR" altLang="en-US" dirty="0"/>
              <a:t>드리머</a:t>
            </a:r>
            <a:r>
              <a:rPr kumimoji="1" lang="en-US" altLang="ko-KR" dirty="0"/>
              <a:t>/</a:t>
            </a:r>
            <a:r>
              <a:rPr kumimoji="1" lang="ko-KR" altLang="en-US" dirty="0"/>
              <a:t>서포터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4B2D-DBCE-EF47-B609-0266FCDFC036}" type="slidenum">
              <a:rPr kumimoji="1" lang="ko-KR" altLang="en-US" smtClean="0"/>
              <a:t>4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355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아이디어 등록페이지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4B2D-DBCE-EF47-B609-0266FCDFC036}" type="slidenum">
              <a:rPr kumimoji="1" lang="ko-KR" altLang="en-US" smtClean="0"/>
              <a:t>5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28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아이디어 상세보기 페이지 </a:t>
            </a:r>
            <a:r>
              <a:rPr kumimoji="1" lang="en-US" altLang="ko-KR" dirty="0"/>
              <a:t>- 1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4B2D-DBCE-EF47-B609-0266FCDFC036}" type="slidenum">
              <a:rPr kumimoji="1" lang="ko-KR" altLang="en-US" smtClean="0"/>
              <a:t>6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294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아이디어 상세보기 페이지 </a:t>
            </a:r>
            <a:r>
              <a:rPr kumimoji="1" lang="en-US" altLang="ko-KR" dirty="0"/>
              <a:t>- 2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4B2D-DBCE-EF47-B609-0266FCDFC036}" type="slidenum">
              <a:rPr kumimoji="1" lang="ko-KR" altLang="en-US" smtClean="0"/>
              <a:t>7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601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아이디어 카테고리별 보기 페이지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4B2D-DBCE-EF47-B609-0266FCDFC036}" type="slidenum">
              <a:rPr kumimoji="1" lang="ko-KR" altLang="en-US" smtClean="0"/>
              <a:t>8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042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개인페이지</a:t>
            </a:r>
            <a:r>
              <a:rPr kumimoji="1" lang="en-US" altLang="ko-KR" dirty="0"/>
              <a:t> – Home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4B2D-DBCE-EF47-B609-0266FCDFC036}" type="slidenum">
              <a:rPr kumimoji="1" lang="ko-KR" altLang="en-US" smtClean="0"/>
              <a:t>9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50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3D249-4B18-1398-2619-E82E051EF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6869A-D4B4-6CF0-04F7-DE7C6C3A9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65BDA-702C-841A-1B09-CAEE0DA4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EB01-2B41-F34B-A5AF-5C9D4888BAB5}" type="datetimeFigureOut">
              <a:rPr kumimoji="1" lang="ko-KR" altLang="en-US" smtClean="0"/>
              <a:t>2024. 6. 29.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683DA1-0158-697E-5E6B-D3DBBDA3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31E86C-4F8B-D5E1-5CAE-5C458C6A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E73-461F-A34A-A89E-8B355E37D484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328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59FAA-E142-A20F-0496-4FEEA5A4F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2AA695-6548-649D-3FFC-ADFF0C310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D9FA9-253F-40D7-55AF-09E53450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EB01-2B41-F34B-A5AF-5C9D4888BAB5}" type="datetimeFigureOut">
              <a:rPr kumimoji="1" lang="ko-KR" altLang="en-US" smtClean="0"/>
              <a:t>2024. 6. 29.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E090D-28D2-2B12-5BDB-F1FEDF96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274BB7-32BB-5ACD-78D8-E5DBCB7A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E73-461F-A34A-A89E-8B355E37D484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45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A476E2-95FF-24E9-722D-1CAABAA38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B16AD2-8EEC-15CB-98F3-70A68FC07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62C00-8C5A-9507-78AE-10E1448D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EB01-2B41-F34B-A5AF-5C9D4888BAB5}" type="datetimeFigureOut">
              <a:rPr kumimoji="1" lang="ko-KR" altLang="en-US" smtClean="0"/>
              <a:t>2024. 6. 29.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27804-A6FA-0F3A-AF43-4DFA761B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EDAED0-B203-B982-6785-E73ADA0C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E73-461F-A34A-A89E-8B355E37D484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59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60596-2667-7879-7383-2F738090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3FF4E-4B67-2C29-B290-F61BD5B12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40D324-1A30-0145-F581-8A71BE8F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EB01-2B41-F34B-A5AF-5C9D4888BAB5}" type="datetimeFigureOut">
              <a:rPr kumimoji="1" lang="ko-KR" altLang="en-US" smtClean="0"/>
              <a:t>2024. 6. 29.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50A98-B4FD-57E0-E01D-4C39F9F0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58B52-39A5-A911-A92A-D0C00B03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E73-461F-A34A-A89E-8B355E37D484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90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70B48-04F3-0B8A-319C-9A0B38300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0F267E-581F-162F-281D-11952E0B5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AF0E5-FFF3-74AD-1034-354B42ED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EB01-2B41-F34B-A5AF-5C9D4888BAB5}" type="datetimeFigureOut">
              <a:rPr kumimoji="1" lang="ko-KR" altLang="en-US" smtClean="0"/>
              <a:t>2024. 6. 29.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1046C-02BA-E3F2-FDDC-D51CFBDC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1F43B-D389-B9E3-B021-292D2E5C2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E73-461F-A34A-A89E-8B355E37D484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02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64BB5-182E-3826-CDAB-FF6927280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7FE3A7-101A-ADBE-0CB6-18447D0EB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27D6A7-6FDF-10AF-92B9-E81A64A7D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914EC1-CBD2-640B-A73A-046E7126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EB01-2B41-F34B-A5AF-5C9D4888BAB5}" type="datetimeFigureOut">
              <a:rPr kumimoji="1" lang="ko-KR" altLang="en-US" smtClean="0"/>
              <a:t>2024. 6. 29.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684376-09EB-6E28-FF51-4FEAA74C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088B2C-3FA1-6E7D-6932-CFF60A07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E73-461F-A34A-A89E-8B355E37D484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386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668D8-832E-9A0A-3F03-D5F430584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8E6146-769A-52E4-2628-0B2401C16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F3E15C-A645-A951-7A31-6C837CC09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638C7D-FA73-0855-8550-E9D9BB1A3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99163D-4FC7-9E79-E734-7E31FD60B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4EDBC4-F596-B249-F868-2F957B42D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EB01-2B41-F34B-A5AF-5C9D4888BAB5}" type="datetimeFigureOut">
              <a:rPr kumimoji="1" lang="ko-KR" altLang="en-US" smtClean="0"/>
              <a:t>2024. 6. 29.</a:t>
            </a:fld>
            <a:endParaRPr kumimoji="1"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1D31D1-860F-DE67-CC91-B1F5B095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7D6AA1-64F8-0990-492A-8EE0999A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E73-461F-A34A-A89E-8B355E37D484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17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CA2E2-4258-F370-15D9-1B79EC6E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6D0DBB-6221-8F08-DFC7-6E2595C7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EB01-2B41-F34B-A5AF-5C9D4888BAB5}" type="datetimeFigureOut">
              <a:rPr kumimoji="1" lang="ko-KR" altLang="en-US" smtClean="0"/>
              <a:t>2024. 6. 29.</a:t>
            </a:fld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70C505-317E-6E7D-B14B-961EEC89E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12872E-8E59-0105-337D-2A80AC87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E73-461F-A34A-A89E-8B355E37D484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24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BC2536-8916-6817-D287-758537D0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EB01-2B41-F34B-A5AF-5C9D4888BAB5}" type="datetimeFigureOut">
              <a:rPr kumimoji="1" lang="ko-KR" altLang="en-US" smtClean="0"/>
              <a:t>2024. 6. 29.</a:t>
            </a:fld>
            <a:endParaRPr kumimoji="1"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9D591C-2292-722A-3983-180EEA97F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1216D9-0DCE-74FE-B3ED-539B5D70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E73-461F-A34A-A89E-8B355E37D484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12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D8229-435C-C8AD-A4E4-68121554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3AFF6-52AA-7465-5DCE-8A5B9143F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9D109D-BB2E-C4E1-BB6B-18ADE91A0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676546-66B7-3FDF-49B4-BFFEB0A5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EB01-2B41-F34B-A5AF-5C9D4888BAB5}" type="datetimeFigureOut">
              <a:rPr kumimoji="1" lang="ko-KR" altLang="en-US" smtClean="0"/>
              <a:t>2024. 6. 29.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50C756-5A84-FA80-A0E1-5B33A0D9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47355B-64F0-1617-21FD-7DA8650E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E73-461F-A34A-A89E-8B355E37D484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452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F2F5A-71F4-CF95-C5E4-083A8178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D853BA-6850-73A2-88D6-5C2FEE93F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166784-A62B-5417-6452-15FEF4EAB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95BB14-546A-1EB5-6855-BD7526756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EB01-2B41-F34B-A5AF-5C9D4888BAB5}" type="datetimeFigureOut">
              <a:rPr kumimoji="1" lang="ko-KR" altLang="en-US" smtClean="0"/>
              <a:t>2024. 6. 29.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AAAC1A-0718-FBFB-216B-90684EDE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699CD2-8B0B-2111-38D0-A0A25703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E73-461F-A34A-A89E-8B355E37D484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04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507A4-DF93-6C55-9417-8BFB4DBA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C6C57E-7428-7D7E-B72E-D35188F2B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07EC6-5B1D-CC95-03D4-8FBC3A569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04EB01-2B41-F34B-A5AF-5C9D4888BAB5}" type="datetimeFigureOut">
              <a:rPr kumimoji="1" lang="ko-KR" altLang="en-US" smtClean="0"/>
              <a:t>2024. 6. 29.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89ED8-2A5B-2507-27C2-9BD8EB68D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98A2E2-5491-0051-B70D-0AD7ECCFB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676E73-461F-A34A-A89E-8B355E37D484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05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984F49-92AE-323D-389E-DC7E54A4ED37}"/>
              </a:ext>
            </a:extLst>
          </p:cNvPr>
          <p:cNvSpPr txBox="1"/>
          <p:nvPr/>
        </p:nvSpPr>
        <p:spPr>
          <a:xfrm>
            <a:off x="164858" y="159401"/>
            <a:ext cx="2929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InvestBridge</a:t>
            </a:r>
            <a:endParaRPr kumimoji="1" lang="ko-KR" altLang="en-US" sz="3200" dirty="0">
              <a:solidFill>
                <a:schemeClr val="tx2">
                  <a:lumMod val="75000"/>
                  <a:lumOff val="2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DE5E4-EBB5-E9E3-C8E1-38ACA169E796}"/>
              </a:ext>
            </a:extLst>
          </p:cNvPr>
          <p:cNvSpPr txBox="1"/>
          <p:nvPr/>
        </p:nvSpPr>
        <p:spPr>
          <a:xfrm>
            <a:off x="3021154" y="220958"/>
            <a:ext cx="1399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드리머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9A038-9D45-6BE2-CAED-905618D9DF85}"/>
              </a:ext>
            </a:extLst>
          </p:cNvPr>
          <p:cNvSpPr txBox="1"/>
          <p:nvPr/>
        </p:nvSpPr>
        <p:spPr>
          <a:xfrm>
            <a:off x="4105687" y="220957"/>
            <a:ext cx="1399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서포터</a:t>
            </a:r>
            <a:endParaRPr kumimoji="1" lang="en-US" altLang="ko-KR" sz="24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CDD75CC2-F86E-F171-242E-D170A014641F}"/>
              </a:ext>
            </a:extLst>
          </p:cNvPr>
          <p:cNvCxnSpPr/>
          <p:nvPr/>
        </p:nvCxnSpPr>
        <p:spPr>
          <a:xfrm>
            <a:off x="-16042" y="907319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9250CAC4-CA9E-1065-5697-94694FE584C3}"/>
              </a:ext>
            </a:extLst>
          </p:cNvPr>
          <p:cNvSpPr/>
          <p:nvPr/>
        </p:nvSpPr>
        <p:spPr>
          <a:xfrm>
            <a:off x="9606601" y="265261"/>
            <a:ext cx="894446" cy="36776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로그인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B4E01B9C-C9BE-A6B0-8280-D96286BA84C5}"/>
              </a:ext>
            </a:extLst>
          </p:cNvPr>
          <p:cNvSpPr/>
          <p:nvPr/>
        </p:nvSpPr>
        <p:spPr>
          <a:xfrm>
            <a:off x="10781109" y="265261"/>
            <a:ext cx="1059338" cy="36776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회원가입</a:t>
            </a:r>
          </a:p>
        </p:txBody>
      </p:sp>
      <p:pic>
        <p:nvPicPr>
          <p:cNvPr id="15" name="그림 14" descr="스크린샷, 그래픽 디자인, 다채로움, 그래픽이(가) 표시된 사진&#10;&#10;자동 생성된 설명">
            <a:extLst>
              <a:ext uri="{FF2B5EF4-FFF2-40B4-BE49-F238E27FC236}">
                <a16:creationId xmlns:a16="http://schemas.microsoft.com/office/drawing/2014/main" id="{2934349F-F486-C801-4CAD-EB19F9EA2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42" y="907319"/>
            <a:ext cx="12208042" cy="2837959"/>
          </a:xfrm>
          <a:prstGeom prst="rect">
            <a:avLst/>
          </a:prstGeom>
        </p:spPr>
      </p:pic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9B5C6285-902E-6B16-8FEE-6FD88E75860C}"/>
              </a:ext>
            </a:extLst>
          </p:cNvPr>
          <p:cNvSpPr/>
          <p:nvPr/>
        </p:nvSpPr>
        <p:spPr>
          <a:xfrm>
            <a:off x="3593285" y="4471109"/>
            <a:ext cx="5037513" cy="615142"/>
          </a:xfrm>
          <a:prstGeom prst="roundRect">
            <a:avLst>
              <a:gd name="adj" fmla="val 33315"/>
            </a:avLst>
          </a:prstGeom>
          <a:solidFill>
            <a:schemeClr val="tx2">
              <a:lumMod val="10000"/>
              <a:lumOff val="90000"/>
            </a:schemeClr>
          </a:solidFill>
          <a:ln w="317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#OpenAI #Recommand System</a:t>
            </a:r>
            <a:endParaRPr kumimoji="1" lang="ko-KR" altLang="en-US" dirty="0">
              <a:solidFill>
                <a:schemeClr val="bg2">
                  <a:lumMod val="75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E2695D-89A5-D454-9F9F-450E10291B22}"/>
              </a:ext>
            </a:extLst>
          </p:cNvPr>
          <p:cNvSpPr txBox="1"/>
          <p:nvPr/>
        </p:nvSpPr>
        <p:spPr>
          <a:xfrm>
            <a:off x="4060520" y="3915371"/>
            <a:ext cx="4070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아이디어를 공유하고 투자하세요</a:t>
            </a:r>
          </a:p>
        </p:txBody>
      </p:sp>
      <p:pic>
        <p:nvPicPr>
          <p:cNvPr id="21" name="그림 20" descr="블랙, 어둠이(가) 표시된 사진&#10;&#10;자동 생성된 설명">
            <a:extLst>
              <a:ext uri="{FF2B5EF4-FFF2-40B4-BE49-F238E27FC236}">
                <a16:creationId xmlns:a16="http://schemas.microsoft.com/office/drawing/2014/main" id="{AA0061E7-8528-496A-9E5B-F7AA97426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270" y="4569198"/>
            <a:ext cx="418963" cy="418963"/>
          </a:xfrm>
          <a:prstGeom prst="rect">
            <a:avLst/>
          </a:prstGeom>
        </p:spPr>
      </p:pic>
      <p:pic>
        <p:nvPicPr>
          <p:cNvPr id="23" name="그림 22" descr="블랙, 어둠이(가) 표시된 사진&#10;&#10;자동 생성된 설명">
            <a:extLst>
              <a:ext uri="{FF2B5EF4-FFF2-40B4-BE49-F238E27FC236}">
                <a16:creationId xmlns:a16="http://schemas.microsoft.com/office/drawing/2014/main" id="{FF41193F-E947-4E91-EFE6-E8098A727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6910" y="5587151"/>
            <a:ext cx="561782" cy="56178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22E65BC-06FE-68C0-BA9D-55605FB507E6}"/>
              </a:ext>
            </a:extLst>
          </p:cNvPr>
          <p:cNvSpPr txBox="1"/>
          <p:nvPr/>
        </p:nvSpPr>
        <p:spPr>
          <a:xfrm>
            <a:off x="1676193" y="6324446"/>
            <a:ext cx="116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#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인공지능</a:t>
            </a:r>
          </a:p>
        </p:txBody>
      </p:sp>
      <p:pic>
        <p:nvPicPr>
          <p:cNvPr id="26" name="그림 25" descr="스크린샷, 그래픽, 폰트, 로고이(가) 표시된 사진&#10;&#10;자동 생성된 설명">
            <a:extLst>
              <a:ext uri="{FF2B5EF4-FFF2-40B4-BE49-F238E27FC236}">
                <a16:creationId xmlns:a16="http://schemas.microsoft.com/office/drawing/2014/main" id="{04FA20A6-7389-846F-36EF-976CE536D9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5212" y="5587150"/>
            <a:ext cx="561336" cy="56133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570EC67-B27B-1343-B638-56A7191521DE}"/>
              </a:ext>
            </a:extLst>
          </p:cNvPr>
          <p:cNvSpPr txBox="1"/>
          <p:nvPr/>
        </p:nvSpPr>
        <p:spPr>
          <a:xfrm>
            <a:off x="3274206" y="6326555"/>
            <a:ext cx="116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#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빅데이터</a:t>
            </a:r>
          </a:p>
        </p:txBody>
      </p:sp>
      <p:pic>
        <p:nvPicPr>
          <p:cNvPr id="33" name="그림 32" descr="상징, 그래픽, 클립아트, 디자인이(가) 표시된 사진&#10;&#10;자동 생성된 설명">
            <a:extLst>
              <a:ext uri="{FF2B5EF4-FFF2-40B4-BE49-F238E27FC236}">
                <a16:creationId xmlns:a16="http://schemas.microsoft.com/office/drawing/2014/main" id="{D8239BD4-EDE3-E30A-623D-4400030339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2934" y="5580429"/>
            <a:ext cx="561336" cy="56133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AF6B711-8849-47D7-719E-BC9C4D474D57}"/>
              </a:ext>
            </a:extLst>
          </p:cNvPr>
          <p:cNvSpPr txBox="1"/>
          <p:nvPr/>
        </p:nvSpPr>
        <p:spPr>
          <a:xfrm>
            <a:off x="4942199" y="6324446"/>
            <a:ext cx="103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#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게임</a:t>
            </a:r>
          </a:p>
        </p:txBody>
      </p:sp>
      <p:pic>
        <p:nvPicPr>
          <p:cNvPr id="36" name="그림 35" descr="상징, 로고, 그래픽, 클립아트이(가) 표시된 사진&#10;&#10;자동 생성된 설명">
            <a:extLst>
              <a:ext uri="{FF2B5EF4-FFF2-40B4-BE49-F238E27FC236}">
                <a16:creationId xmlns:a16="http://schemas.microsoft.com/office/drawing/2014/main" id="{7F8464C3-A8FC-8626-6054-6B7415BBD6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8491" y="5628041"/>
            <a:ext cx="561336" cy="56133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FD5B04D-792B-9BB1-BD02-52CF47724D05}"/>
              </a:ext>
            </a:extLst>
          </p:cNvPr>
          <p:cNvSpPr txBox="1"/>
          <p:nvPr/>
        </p:nvSpPr>
        <p:spPr>
          <a:xfrm>
            <a:off x="6347203" y="6324446"/>
            <a:ext cx="125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#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의료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#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보건</a:t>
            </a:r>
          </a:p>
        </p:txBody>
      </p:sp>
      <p:pic>
        <p:nvPicPr>
          <p:cNvPr id="39" name="그림 38" descr="달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C2ACD619-2041-4561-A196-487AFD0C52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3467" y="5621545"/>
            <a:ext cx="561336" cy="56133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46F93BF-0A8B-A9A7-2929-4A015A6750AF}"/>
              </a:ext>
            </a:extLst>
          </p:cNvPr>
          <p:cNvSpPr txBox="1"/>
          <p:nvPr/>
        </p:nvSpPr>
        <p:spPr>
          <a:xfrm>
            <a:off x="7812400" y="6324446"/>
            <a:ext cx="142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#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에너지 화학</a:t>
            </a:r>
          </a:p>
        </p:txBody>
      </p:sp>
      <p:pic>
        <p:nvPicPr>
          <p:cNvPr id="42" name="그림 41" descr="만화 영화, 클립아트, 그래픽, 그림이(가) 표시된 사진&#10;&#10;자동 생성된 설명">
            <a:extLst>
              <a:ext uri="{FF2B5EF4-FFF2-40B4-BE49-F238E27FC236}">
                <a16:creationId xmlns:a16="http://schemas.microsoft.com/office/drawing/2014/main" id="{BB247658-B826-09A9-B587-ABC625EDF5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06601" y="5621545"/>
            <a:ext cx="561336" cy="56133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7D3A8A5-4905-B71F-B1C2-ECFE61EB6E38}"/>
              </a:ext>
            </a:extLst>
          </p:cNvPr>
          <p:cNvSpPr txBox="1"/>
          <p:nvPr/>
        </p:nvSpPr>
        <p:spPr>
          <a:xfrm>
            <a:off x="9246535" y="6311229"/>
            <a:ext cx="111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#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금융</a:t>
            </a:r>
          </a:p>
        </p:txBody>
      </p:sp>
    </p:spTree>
    <p:extLst>
      <p:ext uri="{BB962C8B-B14F-4D97-AF65-F5344CB8AC3E}">
        <p14:creationId xmlns:p14="http://schemas.microsoft.com/office/powerpoint/2010/main" val="3426258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706C04-B042-8E53-9B6E-9150E43D58B1}"/>
              </a:ext>
            </a:extLst>
          </p:cNvPr>
          <p:cNvSpPr txBox="1"/>
          <p:nvPr/>
        </p:nvSpPr>
        <p:spPr>
          <a:xfrm>
            <a:off x="164858" y="159401"/>
            <a:ext cx="2929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InvestBridge</a:t>
            </a:r>
            <a:endParaRPr kumimoji="1" lang="ko-KR" altLang="en-US" sz="3200" dirty="0">
              <a:solidFill>
                <a:schemeClr val="tx2">
                  <a:lumMod val="75000"/>
                  <a:lumOff val="2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886CC-E09D-E8AA-3813-D0A238D7E0DE}"/>
              </a:ext>
            </a:extLst>
          </p:cNvPr>
          <p:cNvSpPr txBox="1"/>
          <p:nvPr/>
        </p:nvSpPr>
        <p:spPr>
          <a:xfrm>
            <a:off x="3185746" y="220958"/>
            <a:ext cx="1011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드리머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AB380-ECDC-002E-2D95-E4E1DA971235}"/>
              </a:ext>
            </a:extLst>
          </p:cNvPr>
          <p:cNvSpPr txBox="1"/>
          <p:nvPr/>
        </p:nvSpPr>
        <p:spPr>
          <a:xfrm>
            <a:off x="4105687" y="220957"/>
            <a:ext cx="1399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서포터</a:t>
            </a:r>
            <a:endParaRPr kumimoji="1" lang="en-US" altLang="ko-KR" sz="24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DFB06A1C-F77E-0A0B-57C4-DEF3AC3363C3}"/>
              </a:ext>
            </a:extLst>
          </p:cNvPr>
          <p:cNvCxnSpPr/>
          <p:nvPr/>
        </p:nvCxnSpPr>
        <p:spPr>
          <a:xfrm>
            <a:off x="-16042" y="907319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블랙, 어둠이(가) 표시된 사진&#10;&#10;자동 생성된 설명">
            <a:extLst>
              <a:ext uri="{FF2B5EF4-FFF2-40B4-BE49-F238E27FC236}">
                <a16:creationId xmlns:a16="http://schemas.microsoft.com/office/drawing/2014/main" id="{78512A41-2808-1EF4-FB0F-A7B12594D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763" y="134378"/>
            <a:ext cx="634820" cy="63482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E17916-7DF5-ABCF-3D11-084952310FDE}"/>
              </a:ext>
            </a:extLst>
          </p:cNvPr>
          <p:cNvGrpSpPr/>
          <p:nvPr/>
        </p:nvGrpSpPr>
        <p:grpSpPr>
          <a:xfrm>
            <a:off x="604927" y="1262009"/>
            <a:ext cx="1322103" cy="1302037"/>
            <a:chOff x="862506" y="1442314"/>
            <a:chExt cx="1626389" cy="1601706"/>
          </a:xfrm>
        </p:grpSpPr>
        <p:pic>
          <p:nvPicPr>
            <p:cNvPr id="10" name="그림 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36737A06-464C-D4C2-9F80-48DE11CEB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159" y="1442314"/>
              <a:ext cx="894812" cy="89481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56C31E-60CA-ACD3-CEC9-F1BB1A39E93B}"/>
                </a:ext>
              </a:extLst>
            </p:cNvPr>
            <p:cNvSpPr txBox="1"/>
            <p:nvPr/>
          </p:nvSpPr>
          <p:spPr>
            <a:xfrm>
              <a:off x="862506" y="2319454"/>
              <a:ext cx="1626389" cy="454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@xunxxoie</a:t>
              </a:r>
              <a:endPara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D774FCC-CA0C-E938-CAD1-C06500509617}"/>
                </a:ext>
              </a:extLst>
            </p:cNvPr>
            <p:cNvGrpSpPr/>
            <p:nvPr/>
          </p:nvGrpSpPr>
          <p:grpSpPr>
            <a:xfrm>
              <a:off x="997147" y="2768942"/>
              <a:ext cx="1355339" cy="275078"/>
              <a:chOff x="971956" y="2837796"/>
              <a:chExt cx="1355339" cy="275078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6CE302C6-E146-E715-5626-773887C4CF98}"/>
                  </a:ext>
                </a:extLst>
              </p:cNvPr>
              <p:cNvGrpSpPr/>
              <p:nvPr/>
            </p:nvGrpSpPr>
            <p:grpSpPr>
              <a:xfrm>
                <a:off x="971956" y="2837796"/>
                <a:ext cx="622875" cy="275078"/>
                <a:chOff x="2677885" y="2285999"/>
                <a:chExt cx="622875" cy="275078"/>
              </a:xfrm>
            </p:grpSpPr>
            <p:sp>
              <p:nvSpPr>
                <p:cNvPr id="12" name="모서리가 둥근 직사각형 11">
                  <a:extLst>
                    <a:ext uri="{FF2B5EF4-FFF2-40B4-BE49-F238E27FC236}">
                      <a16:creationId xmlns:a16="http://schemas.microsoft.com/office/drawing/2014/main" id="{5847C8DB-7D6A-8A43-3449-40B1EE411AD1}"/>
                    </a:ext>
                  </a:extLst>
                </p:cNvPr>
                <p:cNvSpPr/>
                <p:nvPr/>
              </p:nvSpPr>
              <p:spPr>
                <a:xfrm>
                  <a:off x="2677885" y="2285999"/>
                  <a:ext cx="622875" cy="260291"/>
                </a:xfrm>
                <a:prstGeom prst="roundRect">
                  <a:avLst/>
                </a:prstGeom>
                <a:solidFill>
                  <a:srgbClr val="4D95D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200" b="1" dirty="0">
                    <a:latin typeface="BM HANNA 11yrs old OTF" panose="020B0600000101010101" pitchFamily="34" charset="-127"/>
                    <a:ea typeface="BM HANNA 11yrs old OTF" panose="020B0600000101010101" pitchFamily="34" charset="-127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8C88D86-7AE6-7037-C398-BBFA3A49DE70}"/>
                    </a:ext>
                  </a:extLst>
                </p:cNvPr>
                <p:cNvSpPr txBox="1"/>
                <p:nvPr/>
              </p:nvSpPr>
              <p:spPr>
                <a:xfrm>
                  <a:off x="2705456" y="2296048"/>
                  <a:ext cx="567732" cy="2650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800" b="1" dirty="0">
                      <a:solidFill>
                        <a:schemeClr val="bg1"/>
                      </a:solidFill>
                      <a:latin typeface="BM HANNA 11yrs old OTF" panose="020B0600000101010101" pitchFamily="34" charset="-127"/>
                      <a:ea typeface="BM HANNA 11yrs old OTF" panose="020B0600000101010101" pitchFamily="34" charset="-127"/>
                    </a:rPr>
                    <a:t>서포터</a:t>
                  </a:r>
                  <a:endParaRPr kumimoji="1" lang="ko-KR" altLang="en-US" sz="1100" b="1" dirty="0">
                    <a:solidFill>
                      <a:schemeClr val="bg1"/>
                    </a:solidFill>
                    <a:latin typeface="BM HANNA 11yrs old OTF" panose="020B0600000101010101" pitchFamily="34" charset="-127"/>
                    <a:ea typeface="BM HANNA 11yrs old OTF" panose="020B0600000101010101" pitchFamily="34" charset="-127"/>
                  </a:endParaRPr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E31F4AA-FE1E-0E67-FB30-65BBDA2A20AF}"/>
                  </a:ext>
                </a:extLst>
              </p:cNvPr>
              <p:cNvGrpSpPr/>
              <p:nvPr/>
            </p:nvGrpSpPr>
            <p:grpSpPr>
              <a:xfrm>
                <a:off x="1704420" y="2837796"/>
                <a:ext cx="622875" cy="275078"/>
                <a:chOff x="2677885" y="2285999"/>
                <a:chExt cx="622875" cy="275078"/>
              </a:xfrm>
            </p:grpSpPr>
            <p:sp>
              <p:nvSpPr>
                <p:cNvPr id="16" name="모서리가 둥근 직사각형 15">
                  <a:extLst>
                    <a:ext uri="{FF2B5EF4-FFF2-40B4-BE49-F238E27FC236}">
                      <a16:creationId xmlns:a16="http://schemas.microsoft.com/office/drawing/2014/main" id="{9E262EA3-E1E2-EE92-0290-CD42AED8F446}"/>
                    </a:ext>
                  </a:extLst>
                </p:cNvPr>
                <p:cNvSpPr/>
                <p:nvPr/>
              </p:nvSpPr>
              <p:spPr>
                <a:xfrm>
                  <a:off x="2677885" y="2285999"/>
                  <a:ext cx="622875" cy="260291"/>
                </a:xfrm>
                <a:prstGeom prst="roundRect">
                  <a:avLst/>
                </a:prstGeom>
                <a:solidFill>
                  <a:srgbClr val="FF6D2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200" b="1" dirty="0">
                    <a:latin typeface="BM HANNA 11yrs old OTF" panose="020B0600000101010101" pitchFamily="34" charset="-127"/>
                    <a:ea typeface="BM HANNA 11yrs old OTF" panose="020B0600000101010101" pitchFamily="34" charset="-127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ACABDB6-2ED3-B09D-113B-44D5E7733E9F}"/>
                    </a:ext>
                  </a:extLst>
                </p:cNvPr>
                <p:cNvSpPr txBox="1"/>
                <p:nvPr/>
              </p:nvSpPr>
              <p:spPr>
                <a:xfrm>
                  <a:off x="2705456" y="2296048"/>
                  <a:ext cx="567732" cy="2650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800" b="1" dirty="0">
                      <a:solidFill>
                        <a:schemeClr val="bg1"/>
                      </a:solidFill>
                      <a:latin typeface="BM HANNA 11yrs old OTF" panose="020B0600000101010101" pitchFamily="34" charset="-127"/>
                      <a:ea typeface="BM HANNA 11yrs old OTF" panose="020B0600000101010101" pitchFamily="34" charset="-127"/>
                    </a:rPr>
                    <a:t>드리머</a:t>
                  </a:r>
                  <a:endParaRPr kumimoji="1" lang="en-US" altLang="ko-KR" sz="800" b="1" dirty="0">
                    <a:solidFill>
                      <a:schemeClr val="bg1"/>
                    </a:solidFill>
                    <a:latin typeface="BM HANNA 11yrs old OTF" panose="020B0600000101010101" pitchFamily="34" charset="-127"/>
                    <a:ea typeface="BM HANNA 11yrs old OTF" panose="020B0600000101010101" pitchFamily="34" charset="-127"/>
                  </a:endParaRPr>
                </a:p>
              </p:txBody>
            </p:sp>
          </p:grp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7CA63E5-BF63-BD56-A5D4-F0A78E66E737}"/>
              </a:ext>
            </a:extLst>
          </p:cNvPr>
          <p:cNvGrpSpPr/>
          <p:nvPr/>
        </p:nvGrpSpPr>
        <p:grpSpPr>
          <a:xfrm>
            <a:off x="681850" y="3369638"/>
            <a:ext cx="1193674" cy="2000922"/>
            <a:chOff x="704335" y="3429000"/>
            <a:chExt cx="1193674" cy="200092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6082A62-FC22-E759-8BCC-3AF19CBA3A6B}"/>
                </a:ext>
              </a:extLst>
            </p:cNvPr>
            <p:cNvGrpSpPr/>
            <p:nvPr/>
          </p:nvGrpSpPr>
          <p:grpSpPr>
            <a:xfrm>
              <a:off x="704335" y="3429000"/>
              <a:ext cx="1082779" cy="1185127"/>
              <a:chOff x="704335" y="3429000"/>
              <a:chExt cx="1082779" cy="118512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79A365-B4B1-9A31-7800-941FC147F95D}"/>
                  </a:ext>
                </a:extLst>
              </p:cNvPr>
              <p:cNvSpPr txBox="1"/>
              <p:nvPr/>
            </p:nvSpPr>
            <p:spPr>
              <a:xfrm>
                <a:off x="704335" y="3429000"/>
                <a:ext cx="10827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b="1" dirty="0">
                    <a:solidFill>
                      <a:schemeClr val="bg1">
                        <a:lumMod val="75000"/>
                      </a:schemeClr>
                    </a:solidFill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- Home</a:t>
                </a:r>
                <a:endParaRPr kumimoji="1" lang="ko-KR" altLang="en-US" b="1" dirty="0">
                  <a:solidFill>
                    <a:schemeClr val="bg1">
                      <a:lumMod val="75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D44708-5CED-E9EA-406D-6CAAC29FDA8B}"/>
                  </a:ext>
                </a:extLst>
              </p:cNvPr>
              <p:cNvSpPr txBox="1"/>
              <p:nvPr/>
            </p:nvSpPr>
            <p:spPr>
              <a:xfrm>
                <a:off x="704335" y="4244795"/>
                <a:ext cx="10827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b="1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- Idea</a:t>
                </a:r>
                <a:endParaRPr kumimoji="1" lang="ko-KR" altLang="en-US" b="1" dirty="0">
                  <a:latin typeface="BM HANNA Air OTF" panose="020B0600000101010101" pitchFamily="34" charset="-127"/>
                  <a:ea typeface="BM HANNA Air OTF" panose="020B0600000101010101" pitchFamily="34" charset="-127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ED51C8B-3E40-8242-A8F8-D77DB7AD0A5E}"/>
                </a:ext>
              </a:extLst>
            </p:cNvPr>
            <p:cNvSpPr txBox="1"/>
            <p:nvPr/>
          </p:nvSpPr>
          <p:spPr>
            <a:xfrm>
              <a:off x="704335" y="5060590"/>
              <a:ext cx="1193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b="1" dirty="0">
                  <a:solidFill>
                    <a:schemeClr val="bg1">
                      <a:lumMod val="75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- Support</a:t>
              </a:r>
              <a:endParaRPr kumimoji="1" lang="ko-KR" altLang="en-US" b="1" dirty="0">
                <a:solidFill>
                  <a:schemeClr val="bg1">
                    <a:lumMod val="7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CBAE410-4384-288A-6FBF-A6D3F6E4D7E5}"/>
              </a:ext>
            </a:extLst>
          </p:cNvPr>
          <p:cNvCxnSpPr>
            <a:cxnSpLocks/>
          </p:cNvCxnSpPr>
          <p:nvPr/>
        </p:nvCxnSpPr>
        <p:spPr>
          <a:xfrm>
            <a:off x="419128" y="3000353"/>
            <a:ext cx="2359793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7E2A41EC-E8B7-FD57-F437-D14300C34B1B}"/>
              </a:ext>
            </a:extLst>
          </p:cNvPr>
          <p:cNvCxnSpPr>
            <a:cxnSpLocks/>
          </p:cNvCxnSpPr>
          <p:nvPr/>
        </p:nvCxnSpPr>
        <p:spPr>
          <a:xfrm>
            <a:off x="3185746" y="907319"/>
            <a:ext cx="0" cy="595068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EFE893A-2087-DAB0-2ACA-EE1E4A449D06}"/>
              </a:ext>
            </a:extLst>
          </p:cNvPr>
          <p:cNvGrpSpPr/>
          <p:nvPr/>
        </p:nvGrpSpPr>
        <p:grpSpPr>
          <a:xfrm>
            <a:off x="3914471" y="1625708"/>
            <a:ext cx="6929748" cy="375781"/>
            <a:chOff x="3970751" y="1828800"/>
            <a:chExt cx="6929748" cy="37578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5F291C0-6CAB-E3D0-4067-2D90E2707282}"/>
                </a:ext>
              </a:extLst>
            </p:cNvPr>
            <p:cNvGrpSpPr/>
            <p:nvPr/>
          </p:nvGrpSpPr>
          <p:grpSpPr>
            <a:xfrm>
              <a:off x="3970751" y="1828800"/>
              <a:ext cx="1252602" cy="375781"/>
              <a:chOff x="3970751" y="1828800"/>
              <a:chExt cx="1252602" cy="375781"/>
            </a:xfrm>
          </p:grpSpPr>
          <p:sp>
            <p:nvSpPr>
              <p:cNvPr id="2" name="모서리가 둥근 직사각형 1">
                <a:extLst>
                  <a:ext uri="{FF2B5EF4-FFF2-40B4-BE49-F238E27FC236}">
                    <a16:creationId xmlns:a16="http://schemas.microsoft.com/office/drawing/2014/main" id="{893875D2-5FB1-2595-BAF1-C63D36477DFB}"/>
                  </a:ext>
                </a:extLst>
              </p:cNvPr>
              <p:cNvSpPr/>
              <p:nvPr/>
            </p:nvSpPr>
            <p:spPr>
              <a:xfrm>
                <a:off x="3970751" y="1828800"/>
                <a:ext cx="1252602" cy="37578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37D889-85E0-F5AE-7D50-15C0B16AC733}"/>
                  </a:ext>
                </a:extLst>
              </p:cNvPr>
              <p:cNvSpPr txBox="1"/>
              <p:nvPr/>
            </p:nvSpPr>
            <p:spPr>
              <a:xfrm>
                <a:off x="4105687" y="1828800"/>
                <a:ext cx="991099" cy="375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b="1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전체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41D6D91-0FA3-CA47-C389-0E29926882B0}"/>
                </a:ext>
              </a:extLst>
            </p:cNvPr>
            <p:cNvGrpSpPr/>
            <p:nvPr/>
          </p:nvGrpSpPr>
          <p:grpSpPr>
            <a:xfrm>
              <a:off x="5399275" y="1828800"/>
              <a:ext cx="1252602" cy="375781"/>
              <a:chOff x="3970751" y="1828800"/>
              <a:chExt cx="1252602" cy="375781"/>
            </a:xfrm>
          </p:grpSpPr>
          <p:sp>
            <p:nvSpPr>
              <p:cNvPr id="22" name="모서리가 둥근 직사각형 21">
                <a:extLst>
                  <a:ext uri="{FF2B5EF4-FFF2-40B4-BE49-F238E27FC236}">
                    <a16:creationId xmlns:a16="http://schemas.microsoft.com/office/drawing/2014/main" id="{E6C5BEE3-A7A6-25DC-3DFF-4E8E64F33810}"/>
                  </a:ext>
                </a:extLst>
              </p:cNvPr>
              <p:cNvSpPr/>
              <p:nvPr/>
            </p:nvSpPr>
            <p:spPr>
              <a:xfrm>
                <a:off x="3970751" y="1828800"/>
                <a:ext cx="1252602" cy="375781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BF9AEB-B3D1-F87C-B1E1-4F22FFE3811B}"/>
                  </a:ext>
                </a:extLst>
              </p:cNvPr>
              <p:cNvSpPr txBox="1"/>
              <p:nvPr/>
            </p:nvSpPr>
            <p:spPr>
              <a:xfrm>
                <a:off x="4105687" y="1828800"/>
                <a:ext cx="991099" cy="375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b="1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인공지능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213C0FD-D842-D2BF-192D-422A974C4804}"/>
                </a:ext>
              </a:extLst>
            </p:cNvPr>
            <p:cNvGrpSpPr/>
            <p:nvPr/>
          </p:nvGrpSpPr>
          <p:grpSpPr>
            <a:xfrm>
              <a:off x="6809313" y="1828800"/>
              <a:ext cx="1252602" cy="375781"/>
              <a:chOff x="3970751" y="1828800"/>
              <a:chExt cx="1252602" cy="375781"/>
            </a:xfrm>
          </p:grpSpPr>
          <p:sp>
            <p:nvSpPr>
              <p:cNvPr id="29" name="모서리가 둥근 직사각형 28">
                <a:extLst>
                  <a:ext uri="{FF2B5EF4-FFF2-40B4-BE49-F238E27FC236}">
                    <a16:creationId xmlns:a16="http://schemas.microsoft.com/office/drawing/2014/main" id="{41D2E876-3159-2312-1C9A-47C9D40DF246}"/>
                  </a:ext>
                </a:extLst>
              </p:cNvPr>
              <p:cNvSpPr/>
              <p:nvPr/>
            </p:nvSpPr>
            <p:spPr>
              <a:xfrm>
                <a:off x="3970751" y="1828800"/>
                <a:ext cx="1252602" cy="375781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9F5F9C2-8246-B85C-C805-DF4606648E2A}"/>
                  </a:ext>
                </a:extLst>
              </p:cNvPr>
              <p:cNvSpPr txBox="1"/>
              <p:nvPr/>
            </p:nvSpPr>
            <p:spPr>
              <a:xfrm>
                <a:off x="4105687" y="1828800"/>
                <a:ext cx="991099" cy="3757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b="1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빅데이터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1679067-A67D-EB70-7633-6E7277A94A3A}"/>
                </a:ext>
              </a:extLst>
            </p:cNvPr>
            <p:cNvGrpSpPr/>
            <p:nvPr/>
          </p:nvGrpSpPr>
          <p:grpSpPr>
            <a:xfrm>
              <a:off x="8228605" y="1828800"/>
              <a:ext cx="1252602" cy="375781"/>
              <a:chOff x="3970751" y="1828800"/>
              <a:chExt cx="1252602" cy="375781"/>
            </a:xfrm>
          </p:grpSpPr>
          <p:sp>
            <p:nvSpPr>
              <p:cNvPr id="34" name="모서리가 둥근 직사각형 33">
                <a:extLst>
                  <a:ext uri="{FF2B5EF4-FFF2-40B4-BE49-F238E27FC236}">
                    <a16:creationId xmlns:a16="http://schemas.microsoft.com/office/drawing/2014/main" id="{5F399D1D-C656-7BF1-BE94-EA9B743BFB48}"/>
                  </a:ext>
                </a:extLst>
              </p:cNvPr>
              <p:cNvSpPr/>
              <p:nvPr/>
            </p:nvSpPr>
            <p:spPr>
              <a:xfrm>
                <a:off x="3970751" y="1828800"/>
                <a:ext cx="1252602" cy="375781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5AD9AE-91DD-9C04-E18B-4CCAB719256B}"/>
                  </a:ext>
                </a:extLst>
              </p:cNvPr>
              <p:cNvSpPr txBox="1"/>
              <p:nvPr/>
            </p:nvSpPr>
            <p:spPr>
              <a:xfrm>
                <a:off x="4105687" y="1828800"/>
                <a:ext cx="991099" cy="375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b="1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게임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3985EBA-F53E-7975-2F56-F547F1ECE7D3}"/>
                </a:ext>
              </a:extLst>
            </p:cNvPr>
            <p:cNvGrpSpPr/>
            <p:nvPr/>
          </p:nvGrpSpPr>
          <p:grpSpPr>
            <a:xfrm>
              <a:off x="9647897" y="1828800"/>
              <a:ext cx="1252602" cy="375781"/>
              <a:chOff x="3970751" y="1828800"/>
              <a:chExt cx="1252602" cy="375781"/>
            </a:xfrm>
          </p:grpSpPr>
          <p:sp>
            <p:nvSpPr>
              <p:cNvPr id="40" name="모서리가 둥근 직사각형 39">
                <a:extLst>
                  <a:ext uri="{FF2B5EF4-FFF2-40B4-BE49-F238E27FC236}">
                    <a16:creationId xmlns:a16="http://schemas.microsoft.com/office/drawing/2014/main" id="{C1156851-5EAC-7CA6-8CE6-EFDAD808CE4B}"/>
                  </a:ext>
                </a:extLst>
              </p:cNvPr>
              <p:cNvSpPr/>
              <p:nvPr/>
            </p:nvSpPr>
            <p:spPr>
              <a:xfrm>
                <a:off x="3970751" y="1828800"/>
                <a:ext cx="1252602" cy="375781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67BF157-7A02-885B-A141-598653EBD2D8}"/>
                  </a:ext>
                </a:extLst>
              </p:cNvPr>
              <p:cNvSpPr txBox="1"/>
              <p:nvPr/>
            </p:nvSpPr>
            <p:spPr>
              <a:xfrm>
                <a:off x="4105687" y="1828800"/>
                <a:ext cx="991099" cy="375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b="1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법률</a:t>
                </a:r>
              </a:p>
            </p:txBody>
          </p:sp>
        </p:grp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B62B899-177D-AC31-F3BB-79553C9CBE33}"/>
              </a:ext>
            </a:extLst>
          </p:cNvPr>
          <p:cNvGrpSpPr/>
          <p:nvPr/>
        </p:nvGrpSpPr>
        <p:grpSpPr>
          <a:xfrm>
            <a:off x="3725482" y="2348603"/>
            <a:ext cx="1997640" cy="2113720"/>
            <a:chOff x="3094305" y="1369978"/>
            <a:chExt cx="2259992" cy="2391317"/>
          </a:xfrm>
        </p:grpSpPr>
        <p:pic>
          <p:nvPicPr>
            <p:cNvPr id="48" name="그림 47" descr="블루, 스크린샷, 다채로움, 일렉트릭 블루이(가) 표시된 사진&#10;&#10;자동 생성된 설명">
              <a:extLst>
                <a:ext uri="{FF2B5EF4-FFF2-40B4-BE49-F238E27FC236}">
                  <a16:creationId xmlns:a16="http://schemas.microsoft.com/office/drawing/2014/main" id="{2D193DDE-6C53-960D-2F49-7587A1E71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4306" y="1369978"/>
              <a:ext cx="2243813" cy="1016445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90F881E-C7D3-6D87-F471-45CD11A4C74B}"/>
                </a:ext>
              </a:extLst>
            </p:cNvPr>
            <p:cNvSpPr txBox="1"/>
            <p:nvPr/>
          </p:nvSpPr>
          <p:spPr>
            <a:xfrm>
              <a:off x="3094306" y="2599137"/>
              <a:ext cx="1982599" cy="417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Project Name</a:t>
              </a:r>
              <a:endParaRPr kumimoji="1"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5189164-1718-C9A9-549B-FF05D9F8FE01}"/>
                </a:ext>
              </a:extLst>
            </p:cNvPr>
            <p:cNvSpPr txBox="1"/>
            <p:nvPr/>
          </p:nvSpPr>
          <p:spPr>
            <a:xfrm>
              <a:off x="3094306" y="2399787"/>
              <a:ext cx="865530" cy="287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Team #1</a:t>
              </a:r>
              <a:endParaRPr kumimoji="1" lang="ko-KR" altLang="en-US" sz="105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608028F-3AEA-9078-22AA-C35CD48222F2}"/>
                </a:ext>
              </a:extLst>
            </p:cNvPr>
            <p:cNvSpPr txBox="1"/>
            <p:nvPr/>
          </p:nvSpPr>
          <p:spPr>
            <a:xfrm>
              <a:off x="3094305" y="3185363"/>
              <a:ext cx="22438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800" dirty="0"/>
                <a:t>#</a:t>
              </a:r>
              <a:r>
                <a:rPr kumimoji="1" lang="ko-KR" altLang="en-US" sz="800" dirty="0"/>
                <a:t>인공지능 </a:t>
              </a:r>
              <a:r>
                <a:rPr kumimoji="1" lang="en-US" altLang="ko-KR" sz="800" dirty="0"/>
                <a:t>#AI #OpenAI</a:t>
              </a:r>
              <a:endParaRPr kumimoji="1" lang="ko-KR" altLang="en-US" sz="8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14FF549-DF6F-0BE7-C84B-7DA7B282B347}"/>
                </a:ext>
              </a:extLst>
            </p:cNvPr>
            <p:cNvSpPr txBox="1"/>
            <p:nvPr/>
          </p:nvSpPr>
          <p:spPr>
            <a:xfrm>
              <a:off x="4085605" y="3448041"/>
              <a:ext cx="1268692" cy="261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❤️</a:t>
              </a:r>
              <a:r>
                <a:rPr kumimoji="1" lang="en-US" altLang="ko-KR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(35)</a:t>
              </a:r>
              <a:r>
                <a:rPr kumimoji="1" lang="ko-KR" altLang="en-US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⭐️</a:t>
              </a:r>
              <a:r>
                <a:rPr kumimoji="1" lang="en-US" altLang="ko-KR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(7,320)</a:t>
              </a:r>
              <a:endParaRPr kumimoji="1" lang="ko-KR" altLang="en-US" sz="900" b="1" dirty="0">
                <a:solidFill>
                  <a:schemeClr val="bg2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61" name="모서리가 둥근 직사각형 60">
              <a:extLst>
                <a:ext uri="{FF2B5EF4-FFF2-40B4-BE49-F238E27FC236}">
                  <a16:creationId xmlns:a16="http://schemas.microsoft.com/office/drawing/2014/main" id="{9DA34378-52E4-E845-8259-ABD19BC9EF9B}"/>
                </a:ext>
              </a:extLst>
            </p:cNvPr>
            <p:cNvSpPr/>
            <p:nvPr/>
          </p:nvSpPr>
          <p:spPr>
            <a:xfrm>
              <a:off x="3094305" y="1369979"/>
              <a:ext cx="2243813" cy="2391316"/>
            </a:xfrm>
            <a:prstGeom prst="roundRect">
              <a:avLst>
                <a:gd name="adj" fmla="val 5744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982F725-D4E7-1C30-1889-9868E416E7D3}"/>
              </a:ext>
            </a:extLst>
          </p:cNvPr>
          <p:cNvGrpSpPr/>
          <p:nvPr/>
        </p:nvGrpSpPr>
        <p:grpSpPr>
          <a:xfrm>
            <a:off x="6483180" y="2338422"/>
            <a:ext cx="1997640" cy="2113720"/>
            <a:chOff x="3094305" y="1369978"/>
            <a:chExt cx="2259992" cy="2391317"/>
          </a:xfrm>
        </p:grpSpPr>
        <p:pic>
          <p:nvPicPr>
            <p:cNvPr id="63" name="그림 62" descr="블루, 스크린샷, 다채로움, 일렉트릭 블루이(가) 표시된 사진&#10;&#10;자동 생성된 설명">
              <a:extLst>
                <a:ext uri="{FF2B5EF4-FFF2-40B4-BE49-F238E27FC236}">
                  <a16:creationId xmlns:a16="http://schemas.microsoft.com/office/drawing/2014/main" id="{BB2E391C-92A2-2C70-5314-FCBC3CA70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4306" y="1369978"/>
              <a:ext cx="2243813" cy="1016445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49BB5AE-801D-18AA-BB8A-555766AB9E70}"/>
                </a:ext>
              </a:extLst>
            </p:cNvPr>
            <p:cNvSpPr txBox="1"/>
            <p:nvPr/>
          </p:nvSpPr>
          <p:spPr>
            <a:xfrm>
              <a:off x="3094306" y="2599137"/>
              <a:ext cx="1982599" cy="417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Project Name</a:t>
              </a:r>
              <a:endParaRPr kumimoji="1"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C0C1FF1-0A8D-0ACC-2096-F552AC383D2C}"/>
                </a:ext>
              </a:extLst>
            </p:cNvPr>
            <p:cNvSpPr txBox="1"/>
            <p:nvPr/>
          </p:nvSpPr>
          <p:spPr>
            <a:xfrm>
              <a:off x="3094306" y="2399787"/>
              <a:ext cx="865530" cy="287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Team #2</a:t>
              </a:r>
              <a:endParaRPr kumimoji="1" lang="ko-KR" altLang="en-US" sz="105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1D0085B-144D-5420-CF6B-9740B597A8BB}"/>
                </a:ext>
              </a:extLst>
            </p:cNvPr>
            <p:cNvSpPr txBox="1"/>
            <p:nvPr/>
          </p:nvSpPr>
          <p:spPr>
            <a:xfrm>
              <a:off x="3094305" y="3185363"/>
              <a:ext cx="22438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800" dirty="0"/>
                <a:t>#</a:t>
              </a:r>
              <a:r>
                <a:rPr kumimoji="1" lang="ko-KR" altLang="en-US" sz="800" dirty="0"/>
                <a:t>인공지능 </a:t>
              </a:r>
              <a:r>
                <a:rPr kumimoji="1" lang="en-US" altLang="ko-KR" sz="800" dirty="0"/>
                <a:t>#AI #OpenAI</a:t>
              </a:r>
              <a:endParaRPr kumimoji="1" lang="ko-KR" altLang="en-US" sz="8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2B2B98B-2A95-C23E-9A53-0B8CAE73A322}"/>
                </a:ext>
              </a:extLst>
            </p:cNvPr>
            <p:cNvSpPr txBox="1"/>
            <p:nvPr/>
          </p:nvSpPr>
          <p:spPr>
            <a:xfrm>
              <a:off x="4085605" y="3448041"/>
              <a:ext cx="1268692" cy="261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❤️</a:t>
              </a:r>
              <a:r>
                <a:rPr kumimoji="1" lang="en-US" altLang="ko-KR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(35)</a:t>
              </a:r>
              <a:r>
                <a:rPr kumimoji="1" lang="ko-KR" altLang="en-US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⭐️</a:t>
              </a:r>
              <a:r>
                <a:rPr kumimoji="1" lang="en-US" altLang="ko-KR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(7,320)</a:t>
              </a:r>
              <a:endParaRPr kumimoji="1" lang="ko-KR" altLang="en-US" sz="900" b="1" dirty="0">
                <a:solidFill>
                  <a:schemeClr val="bg2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E0F8B7AA-0DFB-D84D-8FEB-E0EA5F276BAF}"/>
                </a:ext>
              </a:extLst>
            </p:cNvPr>
            <p:cNvSpPr/>
            <p:nvPr/>
          </p:nvSpPr>
          <p:spPr>
            <a:xfrm>
              <a:off x="3094305" y="1369979"/>
              <a:ext cx="2243813" cy="2391316"/>
            </a:xfrm>
            <a:prstGeom prst="roundRect">
              <a:avLst>
                <a:gd name="adj" fmla="val 5744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D72A556-DA3A-054A-D7FC-39314BB88232}"/>
              </a:ext>
            </a:extLst>
          </p:cNvPr>
          <p:cNvGrpSpPr/>
          <p:nvPr/>
        </p:nvGrpSpPr>
        <p:grpSpPr>
          <a:xfrm>
            <a:off x="9240878" y="2328241"/>
            <a:ext cx="1997640" cy="2113720"/>
            <a:chOff x="3094305" y="1369978"/>
            <a:chExt cx="2259992" cy="2391317"/>
          </a:xfrm>
        </p:grpSpPr>
        <p:pic>
          <p:nvPicPr>
            <p:cNvPr id="70" name="그림 69" descr="블루, 스크린샷, 다채로움, 일렉트릭 블루이(가) 표시된 사진&#10;&#10;자동 생성된 설명">
              <a:extLst>
                <a:ext uri="{FF2B5EF4-FFF2-40B4-BE49-F238E27FC236}">
                  <a16:creationId xmlns:a16="http://schemas.microsoft.com/office/drawing/2014/main" id="{65546FB2-C7BB-4D2F-80AB-560674B9B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4306" y="1369978"/>
              <a:ext cx="2243813" cy="1016445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18DBC0F-363C-3438-F404-B746351DB9F0}"/>
                </a:ext>
              </a:extLst>
            </p:cNvPr>
            <p:cNvSpPr txBox="1"/>
            <p:nvPr/>
          </p:nvSpPr>
          <p:spPr>
            <a:xfrm>
              <a:off x="3094306" y="2599137"/>
              <a:ext cx="1982599" cy="417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Project Name</a:t>
              </a:r>
              <a:endParaRPr kumimoji="1"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E33318C-9899-5920-4309-83A4F510E7F1}"/>
                </a:ext>
              </a:extLst>
            </p:cNvPr>
            <p:cNvSpPr txBox="1"/>
            <p:nvPr/>
          </p:nvSpPr>
          <p:spPr>
            <a:xfrm>
              <a:off x="3094306" y="2399787"/>
              <a:ext cx="865530" cy="287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Team #3</a:t>
              </a:r>
              <a:endParaRPr kumimoji="1" lang="ko-KR" altLang="en-US" sz="105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207EBE7-A0E9-E73D-34A8-292726ACABC0}"/>
                </a:ext>
              </a:extLst>
            </p:cNvPr>
            <p:cNvSpPr txBox="1"/>
            <p:nvPr/>
          </p:nvSpPr>
          <p:spPr>
            <a:xfrm>
              <a:off x="3094305" y="3185363"/>
              <a:ext cx="22438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800" dirty="0"/>
                <a:t>#</a:t>
              </a:r>
              <a:r>
                <a:rPr kumimoji="1" lang="ko-KR" altLang="en-US" sz="800" dirty="0"/>
                <a:t>인공지능 </a:t>
              </a:r>
              <a:r>
                <a:rPr kumimoji="1" lang="en-US" altLang="ko-KR" sz="800" dirty="0"/>
                <a:t>#AI #OpenAI</a:t>
              </a:r>
              <a:endParaRPr kumimoji="1" lang="ko-KR" altLang="en-US" sz="8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980CD6D-BAA1-F625-B90A-88A10592C326}"/>
                </a:ext>
              </a:extLst>
            </p:cNvPr>
            <p:cNvSpPr txBox="1"/>
            <p:nvPr/>
          </p:nvSpPr>
          <p:spPr>
            <a:xfrm>
              <a:off x="4085605" y="3448041"/>
              <a:ext cx="1268692" cy="261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❤️</a:t>
              </a:r>
              <a:r>
                <a:rPr kumimoji="1" lang="en-US" altLang="ko-KR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(35)</a:t>
              </a:r>
              <a:r>
                <a:rPr kumimoji="1" lang="ko-KR" altLang="en-US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⭐️</a:t>
              </a:r>
              <a:r>
                <a:rPr kumimoji="1" lang="en-US" altLang="ko-KR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(7,320)</a:t>
              </a:r>
              <a:endParaRPr kumimoji="1" lang="ko-KR" altLang="en-US" sz="900" b="1" dirty="0">
                <a:solidFill>
                  <a:schemeClr val="bg2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75" name="모서리가 둥근 직사각형 74">
              <a:extLst>
                <a:ext uri="{FF2B5EF4-FFF2-40B4-BE49-F238E27FC236}">
                  <a16:creationId xmlns:a16="http://schemas.microsoft.com/office/drawing/2014/main" id="{1445296E-BEFB-47F4-5622-1ABCF711D3B1}"/>
                </a:ext>
              </a:extLst>
            </p:cNvPr>
            <p:cNvSpPr/>
            <p:nvPr/>
          </p:nvSpPr>
          <p:spPr>
            <a:xfrm>
              <a:off x="3094305" y="1369979"/>
              <a:ext cx="2243813" cy="2391316"/>
            </a:xfrm>
            <a:prstGeom prst="roundRect">
              <a:avLst>
                <a:gd name="adj" fmla="val 5744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20047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706C04-B042-8E53-9B6E-9150E43D58B1}"/>
              </a:ext>
            </a:extLst>
          </p:cNvPr>
          <p:cNvSpPr txBox="1"/>
          <p:nvPr/>
        </p:nvSpPr>
        <p:spPr>
          <a:xfrm>
            <a:off x="164858" y="159401"/>
            <a:ext cx="2929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InvestBridge</a:t>
            </a:r>
            <a:endParaRPr kumimoji="1" lang="ko-KR" altLang="en-US" sz="3200" dirty="0">
              <a:solidFill>
                <a:schemeClr val="tx2">
                  <a:lumMod val="75000"/>
                  <a:lumOff val="2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886CC-E09D-E8AA-3813-D0A238D7E0DE}"/>
              </a:ext>
            </a:extLst>
          </p:cNvPr>
          <p:cNvSpPr txBox="1"/>
          <p:nvPr/>
        </p:nvSpPr>
        <p:spPr>
          <a:xfrm>
            <a:off x="3185746" y="220958"/>
            <a:ext cx="1011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드리머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AB380-ECDC-002E-2D95-E4E1DA971235}"/>
              </a:ext>
            </a:extLst>
          </p:cNvPr>
          <p:cNvSpPr txBox="1"/>
          <p:nvPr/>
        </p:nvSpPr>
        <p:spPr>
          <a:xfrm>
            <a:off x="4105687" y="220957"/>
            <a:ext cx="1399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서포터</a:t>
            </a:r>
            <a:endParaRPr kumimoji="1" lang="en-US" altLang="ko-KR" sz="24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DFB06A1C-F77E-0A0B-57C4-DEF3AC3363C3}"/>
              </a:ext>
            </a:extLst>
          </p:cNvPr>
          <p:cNvCxnSpPr/>
          <p:nvPr/>
        </p:nvCxnSpPr>
        <p:spPr>
          <a:xfrm>
            <a:off x="-16042" y="907319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블랙, 어둠이(가) 표시된 사진&#10;&#10;자동 생성된 설명">
            <a:extLst>
              <a:ext uri="{FF2B5EF4-FFF2-40B4-BE49-F238E27FC236}">
                <a16:creationId xmlns:a16="http://schemas.microsoft.com/office/drawing/2014/main" id="{78512A41-2808-1EF4-FB0F-A7B12594D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763" y="134378"/>
            <a:ext cx="634820" cy="63482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E17916-7DF5-ABCF-3D11-084952310FDE}"/>
              </a:ext>
            </a:extLst>
          </p:cNvPr>
          <p:cNvGrpSpPr/>
          <p:nvPr/>
        </p:nvGrpSpPr>
        <p:grpSpPr>
          <a:xfrm>
            <a:off x="604927" y="1262009"/>
            <a:ext cx="1322103" cy="1302037"/>
            <a:chOff x="862506" y="1442314"/>
            <a:chExt cx="1626389" cy="1601706"/>
          </a:xfrm>
        </p:grpSpPr>
        <p:pic>
          <p:nvPicPr>
            <p:cNvPr id="10" name="그림 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36737A06-464C-D4C2-9F80-48DE11CEB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159" y="1442314"/>
              <a:ext cx="894812" cy="89481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56C31E-60CA-ACD3-CEC9-F1BB1A39E93B}"/>
                </a:ext>
              </a:extLst>
            </p:cNvPr>
            <p:cNvSpPr txBox="1"/>
            <p:nvPr/>
          </p:nvSpPr>
          <p:spPr>
            <a:xfrm>
              <a:off x="862506" y="2319454"/>
              <a:ext cx="1626389" cy="454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@xunxxoie</a:t>
              </a:r>
              <a:endPara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D774FCC-CA0C-E938-CAD1-C06500509617}"/>
                </a:ext>
              </a:extLst>
            </p:cNvPr>
            <p:cNvGrpSpPr/>
            <p:nvPr/>
          </p:nvGrpSpPr>
          <p:grpSpPr>
            <a:xfrm>
              <a:off x="997147" y="2768942"/>
              <a:ext cx="1355339" cy="275078"/>
              <a:chOff x="971956" y="2837796"/>
              <a:chExt cx="1355339" cy="275078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6CE302C6-E146-E715-5626-773887C4CF98}"/>
                  </a:ext>
                </a:extLst>
              </p:cNvPr>
              <p:cNvGrpSpPr/>
              <p:nvPr/>
            </p:nvGrpSpPr>
            <p:grpSpPr>
              <a:xfrm>
                <a:off x="971956" y="2837796"/>
                <a:ext cx="622875" cy="275078"/>
                <a:chOff x="2677885" y="2285999"/>
                <a:chExt cx="622875" cy="275078"/>
              </a:xfrm>
            </p:grpSpPr>
            <p:sp>
              <p:nvSpPr>
                <p:cNvPr id="12" name="모서리가 둥근 직사각형 11">
                  <a:extLst>
                    <a:ext uri="{FF2B5EF4-FFF2-40B4-BE49-F238E27FC236}">
                      <a16:creationId xmlns:a16="http://schemas.microsoft.com/office/drawing/2014/main" id="{5847C8DB-7D6A-8A43-3449-40B1EE411AD1}"/>
                    </a:ext>
                  </a:extLst>
                </p:cNvPr>
                <p:cNvSpPr/>
                <p:nvPr/>
              </p:nvSpPr>
              <p:spPr>
                <a:xfrm>
                  <a:off x="2677885" y="2285999"/>
                  <a:ext cx="622875" cy="260291"/>
                </a:xfrm>
                <a:prstGeom prst="roundRect">
                  <a:avLst/>
                </a:prstGeom>
                <a:solidFill>
                  <a:srgbClr val="4D95D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200" b="1" dirty="0">
                    <a:latin typeface="BM HANNA 11yrs old OTF" panose="020B0600000101010101" pitchFamily="34" charset="-127"/>
                    <a:ea typeface="BM HANNA 11yrs old OTF" panose="020B0600000101010101" pitchFamily="34" charset="-127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8C88D86-7AE6-7037-C398-BBFA3A49DE70}"/>
                    </a:ext>
                  </a:extLst>
                </p:cNvPr>
                <p:cNvSpPr txBox="1"/>
                <p:nvPr/>
              </p:nvSpPr>
              <p:spPr>
                <a:xfrm>
                  <a:off x="2705456" y="2296048"/>
                  <a:ext cx="567732" cy="2650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800" b="1" dirty="0">
                      <a:solidFill>
                        <a:schemeClr val="bg1"/>
                      </a:solidFill>
                      <a:latin typeface="BM HANNA 11yrs old OTF" panose="020B0600000101010101" pitchFamily="34" charset="-127"/>
                      <a:ea typeface="BM HANNA 11yrs old OTF" panose="020B0600000101010101" pitchFamily="34" charset="-127"/>
                    </a:rPr>
                    <a:t>서포터</a:t>
                  </a:r>
                  <a:endParaRPr kumimoji="1" lang="ko-KR" altLang="en-US" sz="1100" b="1" dirty="0">
                    <a:solidFill>
                      <a:schemeClr val="bg1"/>
                    </a:solidFill>
                    <a:latin typeface="BM HANNA 11yrs old OTF" panose="020B0600000101010101" pitchFamily="34" charset="-127"/>
                    <a:ea typeface="BM HANNA 11yrs old OTF" panose="020B0600000101010101" pitchFamily="34" charset="-127"/>
                  </a:endParaRPr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E31F4AA-FE1E-0E67-FB30-65BBDA2A20AF}"/>
                  </a:ext>
                </a:extLst>
              </p:cNvPr>
              <p:cNvGrpSpPr/>
              <p:nvPr/>
            </p:nvGrpSpPr>
            <p:grpSpPr>
              <a:xfrm>
                <a:off x="1704420" y="2837796"/>
                <a:ext cx="622875" cy="275078"/>
                <a:chOff x="2677885" y="2285999"/>
                <a:chExt cx="622875" cy="275078"/>
              </a:xfrm>
            </p:grpSpPr>
            <p:sp>
              <p:nvSpPr>
                <p:cNvPr id="16" name="모서리가 둥근 직사각형 15">
                  <a:extLst>
                    <a:ext uri="{FF2B5EF4-FFF2-40B4-BE49-F238E27FC236}">
                      <a16:creationId xmlns:a16="http://schemas.microsoft.com/office/drawing/2014/main" id="{9E262EA3-E1E2-EE92-0290-CD42AED8F446}"/>
                    </a:ext>
                  </a:extLst>
                </p:cNvPr>
                <p:cNvSpPr/>
                <p:nvPr/>
              </p:nvSpPr>
              <p:spPr>
                <a:xfrm>
                  <a:off x="2677885" y="2285999"/>
                  <a:ext cx="622875" cy="260291"/>
                </a:xfrm>
                <a:prstGeom prst="roundRect">
                  <a:avLst/>
                </a:prstGeom>
                <a:solidFill>
                  <a:srgbClr val="FF6D2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200" b="1" dirty="0">
                    <a:latin typeface="BM HANNA 11yrs old OTF" panose="020B0600000101010101" pitchFamily="34" charset="-127"/>
                    <a:ea typeface="BM HANNA 11yrs old OTF" panose="020B0600000101010101" pitchFamily="34" charset="-127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ACABDB6-2ED3-B09D-113B-44D5E7733E9F}"/>
                    </a:ext>
                  </a:extLst>
                </p:cNvPr>
                <p:cNvSpPr txBox="1"/>
                <p:nvPr/>
              </p:nvSpPr>
              <p:spPr>
                <a:xfrm>
                  <a:off x="2705456" y="2296048"/>
                  <a:ext cx="567732" cy="2650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800" b="1" dirty="0">
                      <a:solidFill>
                        <a:schemeClr val="bg1"/>
                      </a:solidFill>
                      <a:latin typeface="BM HANNA 11yrs old OTF" panose="020B0600000101010101" pitchFamily="34" charset="-127"/>
                      <a:ea typeface="BM HANNA 11yrs old OTF" panose="020B0600000101010101" pitchFamily="34" charset="-127"/>
                    </a:rPr>
                    <a:t>드리머</a:t>
                  </a:r>
                  <a:endParaRPr kumimoji="1" lang="en-US" altLang="ko-KR" sz="800" b="1" dirty="0">
                    <a:solidFill>
                      <a:schemeClr val="bg1"/>
                    </a:solidFill>
                    <a:latin typeface="BM HANNA 11yrs old OTF" panose="020B0600000101010101" pitchFamily="34" charset="-127"/>
                    <a:ea typeface="BM HANNA 11yrs old OTF" panose="020B0600000101010101" pitchFamily="34" charset="-127"/>
                  </a:endParaRPr>
                </a:p>
              </p:txBody>
            </p:sp>
          </p:grp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7CA63E5-BF63-BD56-A5D4-F0A78E66E737}"/>
              </a:ext>
            </a:extLst>
          </p:cNvPr>
          <p:cNvGrpSpPr/>
          <p:nvPr/>
        </p:nvGrpSpPr>
        <p:grpSpPr>
          <a:xfrm>
            <a:off x="681850" y="3369638"/>
            <a:ext cx="1193674" cy="2000922"/>
            <a:chOff x="704335" y="3429000"/>
            <a:chExt cx="1193674" cy="200092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6082A62-FC22-E759-8BCC-3AF19CBA3A6B}"/>
                </a:ext>
              </a:extLst>
            </p:cNvPr>
            <p:cNvGrpSpPr/>
            <p:nvPr/>
          </p:nvGrpSpPr>
          <p:grpSpPr>
            <a:xfrm>
              <a:off x="704335" y="3429000"/>
              <a:ext cx="1082779" cy="1185127"/>
              <a:chOff x="704335" y="3429000"/>
              <a:chExt cx="1082779" cy="118512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79A365-B4B1-9A31-7800-941FC147F95D}"/>
                  </a:ext>
                </a:extLst>
              </p:cNvPr>
              <p:cNvSpPr txBox="1"/>
              <p:nvPr/>
            </p:nvSpPr>
            <p:spPr>
              <a:xfrm>
                <a:off x="704335" y="3429000"/>
                <a:ext cx="10827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b="1" dirty="0">
                    <a:solidFill>
                      <a:schemeClr val="bg1">
                        <a:lumMod val="75000"/>
                      </a:schemeClr>
                    </a:solidFill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- Home</a:t>
                </a:r>
                <a:endParaRPr kumimoji="1" lang="ko-KR" altLang="en-US" b="1" dirty="0">
                  <a:solidFill>
                    <a:schemeClr val="bg1">
                      <a:lumMod val="75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D44708-5CED-E9EA-406D-6CAAC29FDA8B}"/>
                  </a:ext>
                </a:extLst>
              </p:cNvPr>
              <p:cNvSpPr txBox="1"/>
              <p:nvPr/>
            </p:nvSpPr>
            <p:spPr>
              <a:xfrm>
                <a:off x="704335" y="4244795"/>
                <a:ext cx="10827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b="1" dirty="0">
                    <a:solidFill>
                      <a:schemeClr val="bg1">
                        <a:lumMod val="65000"/>
                      </a:schemeClr>
                    </a:solidFill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- Idea</a:t>
                </a:r>
                <a:endParaRPr kumimoji="1" lang="ko-KR" altLang="en-US" b="1" dirty="0">
                  <a:solidFill>
                    <a:schemeClr val="bg1">
                      <a:lumMod val="65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ED51C8B-3E40-8242-A8F8-D77DB7AD0A5E}"/>
                </a:ext>
              </a:extLst>
            </p:cNvPr>
            <p:cNvSpPr txBox="1"/>
            <p:nvPr/>
          </p:nvSpPr>
          <p:spPr>
            <a:xfrm>
              <a:off x="704335" y="5060590"/>
              <a:ext cx="1193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b="1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- Support</a:t>
              </a:r>
              <a:endParaRPr kumimoji="1" lang="ko-KR" altLang="en-US" b="1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CBAE410-4384-288A-6FBF-A6D3F6E4D7E5}"/>
              </a:ext>
            </a:extLst>
          </p:cNvPr>
          <p:cNvCxnSpPr>
            <a:cxnSpLocks/>
          </p:cNvCxnSpPr>
          <p:nvPr/>
        </p:nvCxnSpPr>
        <p:spPr>
          <a:xfrm>
            <a:off x="419128" y="3000353"/>
            <a:ext cx="2359793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7E2A41EC-E8B7-FD57-F437-D14300C34B1B}"/>
              </a:ext>
            </a:extLst>
          </p:cNvPr>
          <p:cNvCxnSpPr>
            <a:cxnSpLocks/>
          </p:cNvCxnSpPr>
          <p:nvPr/>
        </p:nvCxnSpPr>
        <p:spPr>
          <a:xfrm>
            <a:off x="3185746" y="907319"/>
            <a:ext cx="0" cy="595068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EFE893A-2087-DAB0-2ACA-EE1E4A449D06}"/>
              </a:ext>
            </a:extLst>
          </p:cNvPr>
          <p:cNvGrpSpPr/>
          <p:nvPr/>
        </p:nvGrpSpPr>
        <p:grpSpPr>
          <a:xfrm>
            <a:off x="3914471" y="1625708"/>
            <a:ext cx="6929748" cy="375781"/>
            <a:chOff x="3970751" y="1828800"/>
            <a:chExt cx="6929748" cy="37578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5F291C0-6CAB-E3D0-4067-2D90E2707282}"/>
                </a:ext>
              </a:extLst>
            </p:cNvPr>
            <p:cNvGrpSpPr/>
            <p:nvPr/>
          </p:nvGrpSpPr>
          <p:grpSpPr>
            <a:xfrm>
              <a:off x="3970751" y="1828800"/>
              <a:ext cx="1252602" cy="375781"/>
              <a:chOff x="3970751" y="1828800"/>
              <a:chExt cx="1252602" cy="375781"/>
            </a:xfrm>
          </p:grpSpPr>
          <p:sp>
            <p:nvSpPr>
              <p:cNvPr id="2" name="모서리가 둥근 직사각형 1">
                <a:extLst>
                  <a:ext uri="{FF2B5EF4-FFF2-40B4-BE49-F238E27FC236}">
                    <a16:creationId xmlns:a16="http://schemas.microsoft.com/office/drawing/2014/main" id="{893875D2-5FB1-2595-BAF1-C63D36477DFB}"/>
                  </a:ext>
                </a:extLst>
              </p:cNvPr>
              <p:cNvSpPr/>
              <p:nvPr/>
            </p:nvSpPr>
            <p:spPr>
              <a:xfrm>
                <a:off x="3970751" y="1828800"/>
                <a:ext cx="1252602" cy="37578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37D889-85E0-F5AE-7D50-15C0B16AC733}"/>
                  </a:ext>
                </a:extLst>
              </p:cNvPr>
              <p:cNvSpPr txBox="1"/>
              <p:nvPr/>
            </p:nvSpPr>
            <p:spPr>
              <a:xfrm>
                <a:off x="4105687" y="1828800"/>
                <a:ext cx="991099" cy="375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b="1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전체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41D6D91-0FA3-CA47-C389-0E29926882B0}"/>
                </a:ext>
              </a:extLst>
            </p:cNvPr>
            <p:cNvGrpSpPr/>
            <p:nvPr/>
          </p:nvGrpSpPr>
          <p:grpSpPr>
            <a:xfrm>
              <a:off x="5399275" y="1828800"/>
              <a:ext cx="1252602" cy="375781"/>
              <a:chOff x="3970751" y="1828800"/>
              <a:chExt cx="1252602" cy="375781"/>
            </a:xfrm>
          </p:grpSpPr>
          <p:sp>
            <p:nvSpPr>
              <p:cNvPr id="22" name="모서리가 둥근 직사각형 21">
                <a:extLst>
                  <a:ext uri="{FF2B5EF4-FFF2-40B4-BE49-F238E27FC236}">
                    <a16:creationId xmlns:a16="http://schemas.microsoft.com/office/drawing/2014/main" id="{E6C5BEE3-A7A6-25DC-3DFF-4E8E64F33810}"/>
                  </a:ext>
                </a:extLst>
              </p:cNvPr>
              <p:cNvSpPr/>
              <p:nvPr/>
            </p:nvSpPr>
            <p:spPr>
              <a:xfrm>
                <a:off x="3970751" y="1828800"/>
                <a:ext cx="1252602" cy="375781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BF9AEB-B3D1-F87C-B1E1-4F22FFE3811B}"/>
                  </a:ext>
                </a:extLst>
              </p:cNvPr>
              <p:cNvSpPr txBox="1"/>
              <p:nvPr/>
            </p:nvSpPr>
            <p:spPr>
              <a:xfrm>
                <a:off x="4105687" y="1828800"/>
                <a:ext cx="991099" cy="375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b="1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인공지능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213C0FD-D842-D2BF-192D-422A974C4804}"/>
                </a:ext>
              </a:extLst>
            </p:cNvPr>
            <p:cNvGrpSpPr/>
            <p:nvPr/>
          </p:nvGrpSpPr>
          <p:grpSpPr>
            <a:xfrm>
              <a:off x="6809313" y="1828800"/>
              <a:ext cx="1252602" cy="375781"/>
              <a:chOff x="3970751" y="1828800"/>
              <a:chExt cx="1252602" cy="375781"/>
            </a:xfrm>
          </p:grpSpPr>
          <p:sp>
            <p:nvSpPr>
              <p:cNvPr id="29" name="모서리가 둥근 직사각형 28">
                <a:extLst>
                  <a:ext uri="{FF2B5EF4-FFF2-40B4-BE49-F238E27FC236}">
                    <a16:creationId xmlns:a16="http://schemas.microsoft.com/office/drawing/2014/main" id="{41D2E876-3159-2312-1C9A-47C9D40DF246}"/>
                  </a:ext>
                </a:extLst>
              </p:cNvPr>
              <p:cNvSpPr/>
              <p:nvPr/>
            </p:nvSpPr>
            <p:spPr>
              <a:xfrm>
                <a:off x="3970751" y="1828800"/>
                <a:ext cx="1252602" cy="375781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9F5F9C2-8246-B85C-C805-DF4606648E2A}"/>
                  </a:ext>
                </a:extLst>
              </p:cNvPr>
              <p:cNvSpPr txBox="1"/>
              <p:nvPr/>
            </p:nvSpPr>
            <p:spPr>
              <a:xfrm>
                <a:off x="4105687" y="1828800"/>
                <a:ext cx="991099" cy="3757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b="1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빅데이터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1679067-A67D-EB70-7633-6E7277A94A3A}"/>
                </a:ext>
              </a:extLst>
            </p:cNvPr>
            <p:cNvGrpSpPr/>
            <p:nvPr/>
          </p:nvGrpSpPr>
          <p:grpSpPr>
            <a:xfrm>
              <a:off x="8228605" y="1828800"/>
              <a:ext cx="1252602" cy="375781"/>
              <a:chOff x="3970751" y="1828800"/>
              <a:chExt cx="1252602" cy="375781"/>
            </a:xfrm>
          </p:grpSpPr>
          <p:sp>
            <p:nvSpPr>
              <p:cNvPr id="34" name="모서리가 둥근 직사각형 33">
                <a:extLst>
                  <a:ext uri="{FF2B5EF4-FFF2-40B4-BE49-F238E27FC236}">
                    <a16:creationId xmlns:a16="http://schemas.microsoft.com/office/drawing/2014/main" id="{5F399D1D-C656-7BF1-BE94-EA9B743BFB48}"/>
                  </a:ext>
                </a:extLst>
              </p:cNvPr>
              <p:cNvSpPr/>
              <p:nvPr/>
            </p:nvSpPr>
            <p:spPr>
              <a:xfrm>
                <a:off x="3970751" y="1828800"/>
                <a:ext cx="1252602" cy="375781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5AD9AE-91DD-9C04-E18B-4CCAB719256B}"/>
                  </a:ext>
                </a:extLst>
              </p:cNvPr>
              <p:cNvSpPr txBox="1"/>
              <p:nvPr/>
            </p:nvSpPr>
            <p:spPr>
              <a:xfrm>
                <a:off x="4105687" y="1828800"/>
                <a:ext cx="991099" cy="375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b="1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게임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3985EBA-F53E-7975-2F56-F547F1ECE7D3}"/>
                </a:ext>
              </a:extLst>
            </p:cNvPr>
            <p:cNvGrpSpPr/>
            <p:nvPr/>
          </p:nvGrpSpPr>
          <p:grpSpPr>
            <a:xfrm>
              <a:off x="9647897" y="1828800"/>
              <a:ext cx="1252602" cy="375781"/>
              <a:chOff x="3970751" y="1828800"/>
              <a:chExt cx="1252602" cy="375781"/>
            </a:xfrm>
          </p:grpSpPr>
          <p:sp>
            <p:nvSpPr>
              <p:cNvPr id="40" name="모서리가 둥근 직사각형 39">
                <a:extLst>
                  <a:ext uri="{FF2B5EF4-FFF2-40B4-BE49-F238E27FC236}">
                    <a16:creationId xmlns:a16="http://schemas.microsoft.com/office/drawing/2014/main" id="{C1156851-5EAC-7CA6-8CE6-EFDAD808CE4B}"/>
                  </a:ext>
                </a:extLst>
              </p:cNvPr>
              <p:cNvSpPr/>
              <p:nvPr/>
            </p:nvSpPr>
            <p:spPr>
              <a:xfrm>
                <a:off x="3970751" y="1828800"/>
                <a:ext cx="1252602" cy="375781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67BF157-7A02-885B-A141-598653EBD2D8}"/>
                  </a:ext>
                </a:extLst>
              </p:cNvPr>
              <p:cNvSpPr txBox="1"/>
              <p:nvPr/>
            </p:nvSpPr>
            <p:spPr>
              <a:xfrm>
                <a:off x="4105687" y="1828800"/>
                <a:ext cx="991099" cy="375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b="1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법률</a:t>
                </a:r>
              </a:p>
            </p:txBody>
          </p:sp>
        </p:grp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B62B899-177D-AC31-F3BB-79553C9CBE33}"/>
              </a:ext>
            </a:extLst>
          </p:cNvPr>
          <p:cNvGrpSpPr/>
          <p:nvPr/>
        </p:nvGrpSpPr>
        <p:grpSpPr>
          <a:xfrm>
            <a:off x="3725482" y="2348603"/>
            <a:ext cx="1997640" cy="2113720"/>
            <a:chOff x="3094305" y="1369978"/>
            <a:chExt cx="2259992" cy="2391317"/>
          </a:xfrm>
        </p:grpSpPr>
        <p:pic>
          <p:nvPicPr>
            <p:cNvPr id="48" name="그림 47" descr="블루, 스크린샷, 다채로움, 일렉트릭 블루이(가) 표시된 사진&#10;&#10;자동 생성된 설명">
              <a:extLst>
                <a:ext uri="{FF2B5EF4-FFF2-40B4-BE49-F238E27FC236}">
                  <a16:creationId xmlns:a16="http://schemas.microsoft.com/office/drawing/2014/main" id="{2D193DDE-6C53-960D-2F49-7587A1E71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4306" y="1369978"/>
              <a:ext cx="2243813" cy="1016445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90F881E-C7D3-6D87-F471-45CD11A4C74B}"/>
                </a:ext>
              </a:extLst>
            </p:cNvPr>
            <p:cNvSpPr txBox="1"/>
            <p:nvPr/>
          </p:nvSpPr>
          <p:spPr>
            <a:xfrm>
              <a:off x="3094306" y="2599137"/>
              <a:ext cx="1982599" cy="417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Project Name</a:t>
              </a:r>
              <a:endParaRPr kumimoji="1"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5189164-1718-C9A9-549B-FF05D9F8FE01}"/>
                </a:ext>
              </a:extLst>
            </p:cNvPr>
            <p:cNvSpPr txBox="1"/>
            <p:nvPr/>
          </p:nvSpPr>
          <p:spPr>
            <a:xfrm>
              <a:off x="3094306" y="2399787"/>
              <a:ext cx="865530" cy="287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Team #1</a:t>
              </a:r>
              <a:endParaRPr kumimoji="1" lang="ko-KR" altLang="en-US" sz="105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608028F-3AEA-9078-22AA-C35CD48222F2}"/>
                </a:ext>
              </a:extLst>
            </p:cNvPr>
            <p:cNvSpPr txBox="1"/>
            <p:nvPr/>
          </p:nvSpPr>
          <p:spPr>
            <a:xfrm>
              <a:off x="3094305" y="3185363"/>
              <a:ext cx="22438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800" dirty="0"/>
                <a:t>#</a:t>
              </a:r>
              <a:r>
                <a:rPr kumimoji="1" lang="ko-KR" altLang="en-US" sz="800" dirty="0"/>
                <a:t>인공지능 </a:t>
              </a:r>
              <a:r>
                <a:rPr kumimoji="1" lang="en-US" altLang="ko-KR" sz="800" dirty="0"/>
                <a:t>#AI #OpenAI</a:t>
              </a:r>
              <a:endParaRPr kumimoji="1" lang="ko-KR" altLang="en-US" sz="8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14FF549-DF6F-0BE7-C84B-7DA7B282B347}"/>
                </a:ext>
              </a:extLst>
            </p:cNvPr>
            <p:cNvSpPr txBox="1"/>
            <p:nvPr/>
          </p:nvSpPr>
          <p:spPr>
            <a:xfrm>
              <a:off x="4085605" y="3448041"/>
              <a:ext cx="1268692" cy="261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❤️</a:t>
              </a:r>
              <a:r>
                <a:rPr kumimoji="1" lang="en-US" altLang="ko-KR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(35)</a:t>
              </a:r>
              <a:r>
                <a:rPr kumimoji="1" lang="ko-KR" altLang="en-US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⭐️</a:t>
              </a:r>
              <a:r>
                <a:rPr kumimoji="1" lang="en-US" altLang="ko-KR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(7,320)</a:t>
              </a:r>
              <a:endParaRPr kumimoji="1" lang="ko-KR" altLang="en-US" sz="900" b="1" dirty="0">
                <a:solidFill>
                  <a:schemeClr val="bg2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61" name="모서리가 둥근 직사각형 60">
              <a:extLst>
                <a:ext uri="{FF2B5EF4-FFF2-40B4-BE49-F238E27FC236}">
                  <a16:creationId xmlns:a16="http://schemas.microsoft.com/office/drawing/2014/main" id="{9DA34378-52E4-E845-8259-ABD19BC9EF9B}"/>
                </a:ext>
              </a:extLst>
            </p:cNvPr>
            <p:cNvSpPr/>
            <p:nvPr/>
          </p:nvSpPr>
          <p:spPr>
            <a:xfrm>
              <a:off x="3094305" y="1369979"/>
              <a:ext cx="2243813" cy="2391316"/>
            </a:xfrm>
            <a:prstGeom prst="roundRect">
              <a:avLst>
                <a:gd name="adj" fmla="val 5744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982F725-D4E7-1C30-1889-9868E416E7D3}"/>
              </a:ext>
            </a:extLst>
          </p:cNvPr>
          <p:cNvGrpSpPr/>
          <p:nvPr/>
        </p:nvGrpSpPr>
        <p:grpSpPr>
          <a:xfrm>
            <a:off x="6483180" y="2338422"/>
            <a:ext cx="1997640" cy="2113720"/>
            <a:chOff x="3094305" y="1369978"/>
            <a:chExt cx="2259992" cy="2391317"/>
          </a:xfrm>
        </p:grpSpPr>
        <p:pic>
          <p:nvPicPr>
            <p:cNvPr id="63" name="그림 62" descr="블루, 스크린샷, 다채로움, 일렉트릭 블루이(가) 표시된 사진&#10;&#10;자동 생성된 설명">
              <a:extLst>
                <a:ext uri="{FF2B5EF4-FFF2-40B4-BE49-F238E27FC236}">
                  <a16:creationId xmlns:a16="http://schemas.microsoft.com/office/drawing/2014/main" id="{BB2E391C-92A2-2C70-5314-FCBC3CA70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4306" y="1369978"/>
              <a:ext cx="2243813" cy="1016445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49BB5AE-801D-18AA-BB8A-555766AB9E70}"/>
                </a:ext>
              </a:extLst>
            </p:cNvPr>
            <p:cNvSpPr txBox="1"/>
            <p:nvPr/>
          </p:nvSpPr>
          <p:spPr>
            <a:xfrm>
              <a:off x="3094306" y="2599137"/>
              <a:ext cx="1982599" cy="417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Project Name</a:t>
              </a:r>
              <a:endParaRPr kumimoji="1"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C0C1FF1-0A8D-0ACC-2096-F552AC383D2C}"/>
                </a:ext>
              </a:extLst>
            </p:cNvPr>
            <p:cNvSpPr txBox="1"/>
            <p:nvPr/>
          </p:nvSpPr>
          <p:spPr>
            <a:xfrm>
              <a:off x="3094306" y="2399787"/>
              <a:ext cx="865530" cy="287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Team #2</a:t>
              </a:r>
              <a:endParaRPr kumimoji="1" lang="ko-KR" altLang="en-US" sz="105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1D0085B-144D-5420-CF6B-9740B597A8BB}"/>
                </a:ext>
              </a:extLst>
            </p:cNvPr>
            <p:cNvSpPr txBox="1"/>
            <p:nvPr/>
          </p:nvSpPr>
          <p:spPr>
            <a:xfrm>
              <a:off x="3094305" y="3185363"/>
              <a:ext cx="22438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800" dirty="0"/>
                <a:t>#</a:t>
              </a:r>
              <a:r>
                <a:rPr kumimoji="1" lang="ko-KR" altLang="en-US" sz="800" dirty="0"/>
                <a:t>인공지능 </a:t>
              </a:r>
              <a:r>
                <a:rPr kumimoji="1" lang="en-US" altLang="ko-KR" sz="800" dirty="0"/>
                <a:t>#AI #OpenAI</a:t>
              </a:r>
              <a:endParaRPr kumimoji="1" lang="ko-KR" altLang="en-US" sz="8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2B2B98B-2A95-C23E-9A53-0B8CAE73A322}"/>
                </a:ext>
              </a:extLst>
            </p:cNvPr>
            <p:cNvSpPr txBox="1"/>
            <p:nvPr/>
          </p:nvSpPr>
          <p:spPr>
            <a:xfrm>
              <a:off x="4085605" y="3448041"/>
              <a:ext cx="1268692" cy="261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❤️</a:t>
              </a:r>
              <a:r>
                <a:rPr kumimoji="1" lang="en-US" altLang="ko-KR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(35)</a:t>
              </a:r>
              <a:r>
                <a:rPr kumimoji="1" lang="ko-KR" altLang="en-US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⭐️</a:t>
              </a:r>
              <a:r>
                <a:rPr kumimoji="1" lang="en-US" altLang="ko-KR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(7,320)</a:t>
              </a:r>
              <a:endParaRPr kumimoji="1" lang="ko-KR" altLang="en-US" sz="900" b="1" dirty="0">
                <a:solidFill>
                  <a:schemeClr val="bg2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E0F8B7AA-0DFB-D84D-8FEB-E0EA5F276BAF}"/>
                </a:ext>
              </a:extLst>
            </p:cNvPr>
            <p:cNvSpPr/>
            <p:nvPr/>
          </p:nvSpPr>
          <p:spPr>
            <a:xfrm>
              <a:off x="3094305" y="1369979"/>
              <a:ext cx="2243813" cy="2391316"/>
            </a:xfrm>
            <a:prstGeom prst="roundRect">
              <a:avLst>
                <a:gd name="adj" fmla="val 5744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D72A556-DA3A-054A-D7FC-39314BB88232}"/>
              </a:ext>
            </a:extLst>
          </p:cNvPr>
          <p:cNvGrpSpPr/>
          <p:nvPr/>
        </p:nvGrpSpPr>
        <p:grpSpPr>
          <a:xfrm>
            <a:off x="9240878" y="2328241"/>
            <a:ext cx="1997640" cy="2113720"/>
            <a:chOff x="3094305" y="1369978"/>
            <a:chExt cx="2259992" cy="2391317"/>
          </a:xfrm>
        </p:grpSpPr>
        <p:pic>
          <p:nvPicPr>
            <p:cNvPr id="70" name="그림 69" descr="블루, 스크린샷, 다채로움, 일렉트릭 블루이(가) 표시된 사진&#10;&#10;자동 생성된 설명">
              <a:extLst>
                <a:ext uri="{FF2B5EF4-FFF2-40B4-BE49-F238E27FC236}">
                  <a16:creationId xmlns:a16="http://schemas.microsoft.com/office/drawing/2014/main" id="{65546FB2-C7BB-4D2F-80AB-560674B9B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4306" y="1369978"/>
              <a:ext cx="2243813" cy="1016445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18DBC0F-363C-3438-F404-B746351DB9F0}"/>
                </a:ext>
              </a:extLst>
            </p:cNvPr>
            <p:cNvSpPr txBox="1"/>
            <p:nvPr/>
          </p:nvSpPr>
          <p:spPr>
            <a:xfrm>
              <a:off x="3094306" y="2599137"/>
              <a:ext cx="1982599" cy="417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Project Name</a:t>
              </a:r>
              <a:endParaRPr kumimoji="1"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E33318C-9899-5920-4309-83A4F510E7F1}"/>
                </a:ext>
              </a:extLst>
            </p:cNvPr>
            <p:cNvSpPr txBox="1"/>
            <p:nvPr/>
          </p:nvSpPr>
          <p:spPr>
            <a:xfrm>
              <a:off x="3094306" y="2399787"/>
              <a:ext cx="865530" cy="287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Team #3</a:t>
              </a:r>
              <a:endParaRPr kumimoji="1" lang="ko-KR" altLang="en-US" sz="105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207EBE7-A0E9-E73D-34A8-292726ACABC0}"/>
                </a:ext>
              </a:extLst>
            </p:cNvPr>
            <p:cNvSpPr txBox="1"/>
            <p:nvPr/>
          </p:nvSpPr>
          <p:spPr>
            <a:xfrm>
              <a:off x="3094305" y="3185363"/>
              <a:ext cx="22438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800" dirty="0"/>
                <a:t>#</a:t>
              </a:r>
              <a:r>
                <a:rPr kumimoji="1" lang="ko-KR" altLang="en-US" sz="800" dirty="0"/>
                <a:t>인공지능 </a:t>
              </a:r>
              <a:r>
                <a:rPr kumimoji="1" lang="en-US" altLang="ko-KR" sz="800" dirty="0"/>
                <a:t>#AI #OpenAI</a:t>
              </a:r>
              <a:endParaRPr kumimoji="1" lang="ko-KR" altLang="en-US" sz="8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980CD6D-BAA1-F625-B90A-88A10592C326}"/>
                </a:ext>
              </a:extLst>
            </p:cNvPr>
            <p:cNvSpPr txBox="1"/>
            <p:nvPr/>
          </p:nvSpPr>
          <p:spPr>
            <a:xfrm>
              <a:off x="4085605" y="3448041"/>
              <a:ext cx="1268692" cy="261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❤️</a:t>
              </a:r>
              <a:r>
                <a:rPr kumimoji="1" lang="en-US" altLang="ko-KR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(35)</a:t>
              </a:r>
              <a:r>
                <a:rPr kumimoji="1" lang="ko-KR" altLang="en-US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⭐️</a:t>
              </a:r>
              <a:r>
                <a:rPr kumimoji="1" lang="en-US" altLang="ko-KR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(7,320)</a:t>
              </a:r>
              <a:endParaRPr kumimoji="1" lang="ko-KR" altLang="en-US" sz="900" b="1" dirty="0">
                <a:solidFill>
                  <a:schemeClr val="bg2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75" name="모서리가 둥근 직사각형 74">
              <a:extLst>
                <a:ext uri="{FF2B5EF4-FFF2-40B4-BE49-F238E27FC236}">
                  <a16:creationId xmlns:a16="http://schemas.microsoft.com/office/drawing/2014/main" id="{1445296E-BEFB-47F4-5622-1ABCF711D3B1}"/>
                </a:ext>
              </a:extLst>
            </p:cNvPr>
            <p:cNvSpPr/>
            <p:nvPr/>
          </p:nvSpPr>
          <p:spPr>
            <a:xfrm>
              <a:off x="3094305" y="1369979"/>
              <a:ext cx="2243813" cy="2391316"/>
            </a:xfrm>
            <a:prstGeom prst="roundRect">
              <a:avLst>
                <a:gd name="adj" fmla="val 5744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6291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252E9815-A6C7-A711-B99B-F1E239310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991474-ADFB-C55E-41D5-BE29465E93D6}"/>
              </a:ext>
            </a:extLst>
          </p:cNvPr>
          <p:cNvSpPr txBox="1"/>
          <p:nvPr/>
        </p:nvSpPr>
        <p:spPr>
          <a:xfrm>
            <a:off x="4856933" y="5896322"/>
            <a:ext cx="247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tx2">
                    <a:lumMod val="75000"/>
                    <a:lumOff val="2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InvestBridge</a:t>
            </a:r>
            <a:endParaRPr kumimoji="1" lang="ko-KR" altLang="en-US" dirty="0">
              <a:solidFill>
                <a:schemeClr val="tx2">
                  <a:lumMod val="75000"/>
                  <a:lumOff val="2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857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2D0F21D-70B3-73CB-C4B1-E232DF47CC73}"/>
              </a:ext>
            </a:extLst>
          </p:cNvPr>
          <p:cNvSpPr txBox="1"/>
          <p:nvPr/>
        </p:nvSpPr>
        <p:spPr>
          <a:xfrm>
            <a:off x="164858" y="1163274"/>
            <a:ext cx="2072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회원가입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9CD4DC-E561-E414-1C74-F6D911759ADE}"/>
              </a:ext>
            </a:extLst>
          </p:cNvPr>
          <p:cNvSpPr txBox="1"/>
          <p:nvPr/>
        </p:nvSpPr>
        <p:spPr>
          <a:xfrm>
            <a:off x="3548743" y="2386062"/>
            <a:ext cx="509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아이디어를 등록하는 드리머</a:t>
            </a:r>
            <a:r>
              <a:rPr kumimoji="1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(Dreamer)</a:t>
            </a:r>
            <a:r>
              <a: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와 아이디어를 </a:t>
            </a:r>
            <a:endParaRPr kumimoji="1"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ctr"/>
            <a:r>
              <a: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실현시켜주는 서포터</a:t>
            </a:r>
            <a:r>
              <a:rPr kumimoji="1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(Supporter) </a:t>
            </a:r>
            <a:r>
              <a: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중 선택해주세요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0B0F5A-D7CC-19B7-B7FD-5D657BA0FC61}"/>
              </a:ext>
            </a:extLst>
          </p:cNvPr>
          <p:cNvSpPr txBox="1"/>
          <p:nvPr/>
        </p:nvSpPr>
        <p:spPr>
          <a:xfrm>
            <a:off x="4885508" y="1924397"/>
            <a:ext cx="2420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회원종류 선택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1F2BC24-9333-52FA-DAFD-D5345F3F41AF}"/>
              </a:ext>
            </a:extLst>
          </p:cNvPr>
          <p:cNvGrpSpPr/>
          <p:nvPr/>
        </p:nvGrpSpPr>
        <p:grpSpPr>
          <a:xfrm>
            <a:off x="3204745" y="3262919"/>
            <a:ext cx="2577738" cy="2808514"/>
            <a:chOff x="2595153" y="3219349"/>
            <a:chExt cx="2577738" cy="2808514"/>
          </a:xfrm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B393FE33-C4C2-82DB-F11B-8E87FA34B4DC}"/>
                </a:ext>
              </a:extLst>
            </p:cNvPr>
            <p:cNvSpPr/>
            <p:nvPr/>
          </p:nvSpPr>
          <p:spPr>
            <a:xfrm>
              <a:off x="2595153" y="3219349"/>
              <a:ext cx="2577738" cy="2808514"/>
            </a:xfrm>
            <a:prstGeom prst="roundRect">
              <a:avLst>
                <a:gd name="adj" fmla="val 9658"/>
              </a:avLst>
            </a:prstGeom>
            <a:solidFill>
              <a:srgbClr val="FF6D2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21" name="그림 20" descr="그래픽, 상징, 폰트, 클립아트이(가) 표시된 사진&#10;&#10;자동 생성된 설명">
              <a:extLst>
                <a:ext uri="{FF2B5EF4-FFF2-40B4-BE49-F238E27FC236}">
                  <a16:creationId xmlns:a16="http://schemas.microsoft.com/office/drawing/2014/main" id="{51DE13D6-5F5F-A773-FADD-821905B09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7799" y="3429000"/>
              <a:ext cx="1596112" cy="159611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7D621A1-496D-BCC2-E1C3-BB87DE1BCBD1}"/>
                </a:ext>
              </a:extLst>
            </p:cNvPr>
            <p:cNvSpPr txBox="1"/>
            <p:nvPr/>
          </p:nvSpPr>
          <p:spPr>
            <a:xfrm>
              <a:off x="2836320" y="5312594"/>
              <a:ext cx="20954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800" b="1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Dreamer</a:t>
              </a:r>
              <a:endParaRPr kumimoji="1" lang="ko-KR" altLang="en-US" sz="2800" b="1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2B2DDFB-7309-70F7-EE6A-2030717001B4}"/>
              </a:ext>
            </a:extLst>
          </p:cNvPr>
          <p:cNvGrpSpPr/>
          <p:nvPr/>
        </p:nvGrpSpPr>
        <p:grpSpPr>
          <a:xfrm>
            <a:off x="6628574" y="3262919"/>
            <a:ext cx="2577738" cy="2808514"/>
            <a:chOff x="7019109" y="3219349"/>
            <a:chExt cx="2577738" cy="2808514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E199871C-080E-C723-D2CA-BE303304E6B9}"/>
                </a:ext>
              </a:extLst>
            </p:cNvPr>
            <p:cNvSpPr/>
            <p:nvPr/>
          </p:nvSpPr>
          <p:spPr>
            <a:xfrm>
              <a:off x="7019109" y="3219349"/>
              <a:ext cx="2577738" cy="2808514"/>
            </a:xfrm>
            <a:prstGeom prst="roundRect">
              <a:avLst>
                <a:gd name="adj" fmla="val 9658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19" name="그림 18" descr="상징, 그래픽, 폰트, 화이트이(가) 표시된 사진&#10;&#10;자동 생성된 설명">
              <a:extLst>
                <a:ext uri="{FF2B5EF4-FFF2-40B4-BE49-F238E27FC236}">
                  <a16:creationId xmlns:a16="http://schemas.microsoft.com/office/drawing/2014/main" id="{44D098BA-C351-4F56-3775-33CE5C0C3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12837" y="3509517"/>
              <a:ext cx="1712964" cy="171296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12735F-D733-3B32-A6F0-6358EA147D82}"/>
                </a:ext>
              </a:extLst>
            </p:cNvPr>
            <p:cNvSpPr txBox="1"/>
            <p:nvPr/>
          </p:nvSpPr>
          <p:spPr>
            <a:xfrm>
              <a:off x="7242287" y="5312594"/>
              <a:ext cx="21313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800" b="1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Supporter</a:t>
              </a:r>
              <a:endParaRPr kumimoji="1" lang="ko-KR" altLang="en-US" sz="2800" b="1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D4A04FB-D43A-BD96-DB74-685EA7D5031F}"/>
              </a:ext>
            </a:extLst>
          </p:cNvPr>
          <p:cNvSpPr txBox="1"/>
          <p:nvPr/>
        </p:nvSpPr>
        <p:spPr>
          <a:xfrm>
            <a:off x="164858" y="159401"/>
            <a:ext cx="2929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InvestBridge</a:t>
            </a:r>
            <a:endParaRPr kumimoji="1" lang="ko-KR" altLang="en-US" sz="3200" dirty="0">
              <a:solidFill>
                <a:schemeClr val="tx2">
                  <a:lumMod val="75000"/>
                  <a:lumOff val="2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903204-E3BF-28D5-2EFE-FAD71060F1BC}"/>
              </a:ext>
            </a:extLst>
          </p:cNvPr>
          <p:cNvSpPr txBox="1"/>
          <p:nvPr/>
        </p:nvSpPr>
        <p:spPr>
          <a:xfrm>
            <a:off x="3048586" y="220958"/>
            <a:ext cx="1399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드리머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87FD69-AE02-0BF6-89B8-1B1768E29E20}"/>
              </a:ext>
            </a:extLst>
          </p:cNvPr>
          <p:cNvSpPr txBox="1"/>
          <p:nvPr/>
        </p:nvSpPr>
        <p:spPr>
          <a:xfrm>
            <a:off x="4105687" y="220957"/>
            <a:ext cx="1399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서포터</a:t>
            </a:r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B5CC2C59-AF99-4505-D2A5-A09F5E02C4E1}"/>
              </a:ext>
            </a:extLst>
          </p:cNvPr>
          <p:cNvCxnSpPr/>
          <p:nvPr/>
        </p:nvCxnSpPr>
        <p:spPr>
          <a:xfrm>
            <a:off x="-16042" y="907319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E742C98E-474D-B1C9-E837-2A7F6A31AF44}"/>
              </a:ext>
            </a:extLst>
          </p:cNvPr>
          <p:cNvSpPr/>
          <p:nvPr/>
        </p:nvSpPr>
        <p:spPr>
          <a:xfrm>
            <a:off x="9606601" y="265261"/>
            <a:ext cx="894446" cy="36776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로그인</a:t>
            </a: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61416312-CD2D-2D4A-9BAB-4BE227D2B51F}"/>
              </a:ext>
            </a:extLst>
          </p:cNvPr>
          <p:cNvSpPr/>
          <p:nvPr/>
        </p:nvSpPr>
        <p:spPr>
          <a:xfrm>
            <a:off x="10781109" y="265261"/>
            <a:ext cx="1059338" cy="36776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269578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그룹 93">
            <a:extLst>
              <a:ext uri="{FF2B5EF4-FFF2-40B4-BE49-F238E27FC236}">
                <a16:creationId xmlns:a16="http://schemas.microsoft.com/office/drawing/2014/main" id="{2CBC44D0-DD8C-E5F4-428B-C40FF8CD766C}"/>
              </a:ext>
            </a:extLst>
          </p:cNvPr>
          <p:cNvGrpSpPr/>
          <p:nvPr/>
        </p:nvGrpSpPr>
        <p:grpSpPr>
          <a:xfrm>
            <a:off x="295598" y="388395"/>
            <a:ext cx="4406730" cy="6329119"/>
            <a:chOff x="899050" y="331173"/>
            <a:chExt cx="4406730" cy="6329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158814A-36D4-412E-BACD-66D05A002242}"/>
                </a:ext>
              </a:extLst>
            </p:cNvPr>
            <p:cNvSpPr txBox="1"/>
            <p:nvPr/>
          </p:nvSpPr>
          <p:spPr>
            <a:xfrm>
              <a:off x="899050" y="331173"/>
              <a:ext cx="2478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InvestBridge</a:t>
              </a:r>
              <a:endParaRPr kumimoji="1" lang="ko-KR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FC0792FA-BE5E-5E90-25D5-2C463024FB57}"/>
                </a:ext>
              </a:extLst>
            </p:cNvPr>
            <p:cNvSpPr/>
            <p:nvPr/>
          </p:nvSpPr>
          <p:spPr>
            <a:xfrm>
              <a:off x="1415783" y="898281"/>
              <a:ext cx="3889997" cy="1812823"/>
            </a:xfrm>
            <a:prstGeom prst="roundRect">
              <a:avLst>
                <a:gd name="adj" fmla="val 2861"/>
              </a:avLst>
            </a:prstGeom>
            <a:noFill/>
            <a:ln w="222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7" name="그림 6" descr="옷걸이이(가) 표시된 사진&#10;&#10;자동 생성된 설명">
              <a:extLst>
                <a:ext uri="{FF2B5EF4-FFF2-40B4-BE49-F238E27FC236}">
                  <a16:creationId xmlns:a16="http://schemas.microsoft.com/office/drawing/2014/main" id="{26E816F4-A290-32FB-6863-2FE552A55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2253" y="1012718"/>
              <a:ext cx="296543" cy="355600"/>
            </a:xfrm>
            <a:prstGeom prst="rect">
              <a:avLst/>
            </a:prstGeom>
          </p:spPr>
        </p:pic>
        <p:pic>
          <p:nvPicPr>
            <p:cNvPr id="9" name="그림 8" descr="스케치이(가) 표시된 사진&#10;&#10;자동 생성된 설명">
              <a:extLst>
                <a:ext uri="{FF2B5EF4-FFF2-40B4-BE49-F238E27FC236}">
                  <a16:creationId xmlns:a16="http://schemas.microsoft.com/office/drawing/2014/main" id="{F52A000B-7A98-51D1-E3FE-D83FC5AEA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60224" y="1608928"/>
              <a:ext cx="237438" cy="38415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F83D14A-6533-37C7-BE41-C7D833168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35084" y="2257015"/>
              <a:ext cx="257004" cy="304800"/>
            </a:xfrm>
            <a:prstGeom prst="rect">
              <a:avLst/>
            </a:prstGeom>
          </p:spPr>
        </p:pic>
        <p:cxnSp>
          <p:nvCxnSpPr>
            <p:cNvPr id="13" name="직선 연결선[R] 12">
              <a:extLst>
                <a:ext uri="{FF2B5EF4-FFF2-40B4-BE49-F238E27FC236}">
                  <a16:creationId xmlns:a16="http://schemas.microsoft.com/office/drawing/2014/main" id="{B6417744-1467-81AD-DBE3-86668A558EFC}"/>
                </a:ext>
              </a:extLst>
            </p:cNvPr>
            <p:cNvCxnSpPr>
              <a:cxnSpLocks/>
            </p:cNvCxnSpPr>
            <p:nvPr/>
          </p:nvCxnSpPr>
          <p:spPr>
            <a:xfrm>
              <a:off x="1415783" y="1488794"/>
              <a:ext cx="38899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C46D9C74-0127-B087-D3B9-E683FDB28B64}"/>
                </a:ext>
              </a:extLst>
            </p:cNvPr>
            <p:cNvCxnSpPr>
              <a:cxnSpLocks/>
            </p:cNvCxnSpPr>
            <p:nvPr/>
          </p:nvCxnSpPr>
          <p:spPr>
            <a:xfrm>
              <a:off x="1415782" y="2107725"/>
              <a:ext cx="38899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04E9922-1FD5-D29B-61A7-827B3B57AFC8}"/>
                </a:ext>
              </a:extLst>
            </p:cNvPr>
            <p:cNvSpPr txBox="1"/>
            <p:nvPr/>
          </p:nvSpPr>
          <p:spPr>
            <a:xfrm>
              <a:off x="2037100" y="1012718"/>
              <a:ext cx="929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아이디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1DA255-8210-8CE4-8BBD-8242FBF04DCD}"/>
                </a:ext>
              </a:extLst>
            </p:cNvPr>
            <p:cNvSpPr txBox="1"/>
            <p:nvPr/>
          </p:nvSpPr>
          <p:spPr>
            <a:xfrm>
              <a:off x="2037100" y="1631648"/>
              <a:ext cx="929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비밀번호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3554E9-6BE0-B39D-4C3A-A4F0F4E36DF4}"/>
                </a:ext>
              </a:extLst>
            </p:cNvPr>
            <p:cNvSpPr txBox="1"/>
            <p:nvPr/>
          </p:nvSpPr>
          <p:spPr>
            <a:xfrm>
              <a:off x="2037100" y="2222372"/>
              <a:ext cx="929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이메일</a:t>
              </a:r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9A3CCA8A-A557-0745-C93D-7DED124F5226}"/>
                </a:ext>
              </a:extLst>
            </p:cNvPr>
            <p:cNvSpPr/>
            <p:nvPr/>
          </p:nvSpPr>
          <p:spPr>
            <a:xfrm>
              <a:off x="1415781" y="3082987"/>
              <a:ext cx="3889997" cy="2873304"/>
            </a:xfrm>
            <a:prstGeom prst="roundRect">
              <a:avLst>
                <a:gd name="adj" fmla="val 2504"/>
              </a:avLst>
            </a:prstGeom>
            <a:noFill/>
            <a:ln w="222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D36DB44D-F4B0-39DE-9AA2-A77AADBEC081}"/>
                </a:ext>
              </a:extLst>
            </p:cNvPr>
            <p:cNvCxnSpPr>
              <a:cxnSpLocks/>
            </p:cNvCxnSpPr>
            <p:nvPr/>
          </p:nvCxnSpPr>
          <p:spPr>
            <a:xfrm>
              <a:off x="1415781" y="3665937"/>
              <a:ext cx="38899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83F9E309-1833-1615-6854-F859C83544C0}"/>
                </a:ext>
              </a:extLst>
            </p:cNvPr>
            <p:cNvCxnSpPr>
              <a:cxnSpLocks/>
            </p:cNvCxnSpPr>
            <p:nvPr/>
          </p:nvCxnSpPr>
          <p:spPr>
            <a:xfrm>
              <a:off x="1415781" y="4256875"/>
              <a:ext cx="38899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D8663F3F-AED7-CF5D-7740-147F1F0308CC}"/>
                </a:ext>
              </a:extLst>
            </p:cNvPr>
            <p:cNvCxnSpPr>
              <a:cxnSpLocks/>
            </p:cNvCxnSpPr>
            <p:nvPr/>
          </p:nvCxnSpPr>
          <p:spPr>
            <a:xfrm>
              <a:off x="1415781" y="4847813"/>
              <a:ext cx="38899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188A3A86-9B34-35B1-196D-B2CD2B49AEC5}"/>
                </a:ext>
              </a:extLst>
            </p:cNvPr>
            <p:cNvCxnSpPr>
              <a:cxnSpLocks/>
            </p:cNvCxnSpPr>
            <p:nvPr/>
          </p:nvCxnSpPr>
          <p:spPr>
            <a:xfrm>
              <a:off x="1415781" y="5426311"/>
              <a:ext cx="38899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그림 33" descr="폰트, 상징, 원, 그래픽이(가) 표시된 사진&#10;&#10;자동 생성된 설명">
              <a:extLst>
                <a:ext uri="{FF2B5EF4-FFF2-40B4-BE49-F238E27FC236}">
                  <a16:creationId xmlns:a16="http://schemas.microsoft.com/office/drawing/2014/main" id="{71E1C9EB-6824-DD0D-1E8E-5AB2D8B46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47365" y="5501190"/>
              <a:ext cx="269585" cy="34636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6" name="그림 35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D55829A-C3D5-D986-94CF-8DDE2155B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51641" y="3790514"/>
              <a:ext cx="268990" cy="345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8" name="그림 3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0BB494BE-3F21-D50D-C09C-AEB07241D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57023" y="3207355"/>
              <a:ext cx="268990" cy="345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0" name="그림 3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33BF1479-6C17-9A29-AF8B-92EC3E9B7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62405" y="4373324"/>
              <a:ext cx="268990" cy="345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2" name="그림 41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676609CD-4747-F390-F11D-6E8F88A30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551641" y="4961180"/>
              <a:ext cx="268990" cy="345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E5EB381-492E-F451-884F-3A5DBB37446F}"/>
                </a:ext>
              </a:extLst>
            </p:cNvPr>
            <p:cNvSpPr txBox="1"/>
            <p:nvPr/>
          </p:nvSpPr>
          <p:spPr>
            <a:xfrm>
              <a:off x="2043865" y="3166745"/>
              <a:ext cx="929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성명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146D305-F504-4DB9-170D-29901BC7C6DA}"/>
                </a:ext>
              </a:extLst>
            </p:cNvPr>
            <p:cNvSpPr txBox="1"/>
            <p:nvPr/>
          </p:nvSpPr>
          <p:spPr>
            <a:xfrm>
              <a:off x="2043865" y="3776740"/>
              <a:ext cx="1045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전화번호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6EB5CE8-BB00-B57D-21C2-44E0EB953F04}"/>
                </a:ext>
              </a:extLst>
            </p:cNvPr>
            <p:cNvSpPr txBox="1"/>
            <p:nvPr/>
          </p:nvSpPr>
          <p:spPr>
            <a:xfrm>
              <a:off x="2037100" y="4357715"/>
              <a:ext cx="929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생년월일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B4C192F-1B08-A583-133F-E251EA1DDF28}"/>
                </a:ext>
              </a:extLst>
            </p:cNvPr>
            <p:cNvSpPr txBox="1"/>
            <p:nvPr/>
          </p:nvSpPr>
          <p:spPr>
            <a:xfrm>
              <a:off x="2033101" y="4945603"/>
              <a:ext cx="929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직업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6F44E4F-0AC4-260B-2D2F-4FDF0C42FFA4}"/>
                </a:ext>
              </a:extLst>
            </p:cNvPr>
            <p:cNvSpPr txBox="1"/>
            <p:nvPr/>
          </p:nvSpPr>
          <p:spPr>
            <a:xfrm>
              <a:off x="2043865" y="5502152"/>
              <a:ext cx="1045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관심분야</a:t>
              </a:r>
            </a:p>
          </p:txBody>
        </p:sp>
        <p:sp>
          <p:nvSpPr>
            <p:cNvPr id="48" name="삼각형 47">
              <a:extLst>
                <a:ext uri="{FF2B5EF4-FFF2-40B4-BE49-F238E27FC236}">
                  <a16:creationId xmlns:a16="http://schemas.microsoft.com/office/drawing/2014/main" id="{C4257A65-C3B7-9F04-3B72-1E47C5D424EF}"/>
                </a:ext>
              </a:extLst>
            </p:cNvPr>
            <p:cNvSpPr/>
            <p:nvPr/>
          </p:nvSpPr>
          <p:spPr>
            <a:xfrm rot="10800000">
              <a:off x="4913362" y="5057441"/>
              <a:ext cx="143773" cy="15924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9" name="삼각형 48">
              <a:extLst>
                <a:ext uri="{FF2B5EF4-FFF2-40B4-BE49-F238E27FC236}">
                  <a16:creationId xmlns:a16="http://schemas.microsoft.com/office/drawing/2014/main" id="{DBFE3695-D561-C828-C216-EAE248B35BD3}"/>
                </a:ext>
              </a:extLst>
            </p:cNvPr>
            <p:cNvSpPr/>
            <p:nvPr/>
          </p:nvSpPr>
          <p:spPr>
            <a:xfrm rot="10800000">
              <a:off x="4913362" y="5612066"/>
              <a:ext cx="143773" cy="15924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2" name="모서리가 둥근 직사각형 91">
              <a:extLst>
                <a:ext uri="{FF2B5EF4-FFF2-40B4-BE49-F238E27FC236}">
                  <a16:creationId xmlns:a16="http://schemas.microsoft.com/office/drawing/2014/main" id="{142F417D-7B1F-4678-B208-A4A291A7F854}"/>
                </a:ext>
              </a:extLst>
            </p:cNvPr>
            <p:cNvSpPr/>
            <p:nvPr/>
          </p:nvSpPr>
          <p:spPr>
            <a:xfrm>
              <a:off x="2155814" y="6165918"/>
              <a:ext cx="2442739" cy="494374"/>
            </a:xfrm>
            <a:prstGeom prst="roundRect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 b="1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회 원</a:t>
              </a:r>
              <a:r>
                <a:rPr kumimoji="1" lang="en-US" altLang="ko-KR" sz="2000" b="1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</a:t>
              </a:r>
              <a:r>
                <a:rPr kumimoji="1" lang="ko-KR" altLang="en-US" sz="2000" b="1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가 입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6E880A44-3D2B-A619-9A41-D6252E9C9273}"/>
              </a:ext>
            </a:extLst>
          </p:cNvPr>
          <p:cNvGrpSpPr/>
          <p:nvPr/>
        </p:nvGrpSpPr>
        <p:grpSpPr>
          <a:xfrm>
            <a:off x="6096000" y="388395"/>
            <a:ext cx="4406730" cy="6329119"/>
            <a:chOff x="6491092" y="331173"/>
            <a:chExt cx="4406730" cy="632911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23ABDFE-752A-F4D0-1AE1-3D71B9900C9D}"/>
                </a:ext>
              </a:extLst>
            </p:cNvPr>
            <p:cNvSpPr txBox="1"/>
            <p:nvPr/>
          </p:nvSpPr>
          <p:spPr>
            <a:xfrm>
              <a:off x="6491092" y="331173"/>
              <a:ext cx="2478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InvestBridge</a:t>
              </a:r>
              <a:endParaRPr kumimoji="1" lang="ko-KR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57" name="모서리가 둥근 직사각형 56">
              <a:extLst>
                <a:ext uri="{FF2B5EF4-FFF2-40B4-BE49-F238E27FC236}">
                  <a16:creationId xmlns:a16="http://schemas.microsoft.com/office/drawing/2014/main" id="{8FC26B4C-6E1B-60DB-F745-8BEAF0B7C9C9}"/>
                </a:ext>
              </a:extLst>
            </p:cNvPr>
            <p:cNvSpPr/>
            <p:nvPr/>
          </p:nvSpPr>
          <p:spPr>
            <a:xfrm>
              <a:off x="7007825" y="898281"/>
              <a:ext cx="3889997" cy="1812823"/>
            </a:xfrm>
            <a:prstGeom prst="roundRect">
              <a:avLst>
                <a:gd name="adj" fmla="val 2861"/>
              </a:avLst>
            </a:prstGeom>
            <a:noFill/>
            <a:ln w="222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58" name="그림 57" descr="옷걸이이(가) 표시된 사진&#10;&#10;자동 생성된 설명">
              <a:extLst>
                <a:ext uri="{FF2B5EF4-FFF2-40B4-BE49-F238E27FC236}">
                  <a16:creationId xmlns:a16="http://schemas.microsoft.com/office/drawing/2014/main" id="{3153FAD1-3F31-4B8A-01E4-B39BF21D8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14295" y="1012718"/>
              <a:ext cx="296543" cy="355600"/>
            </a:xfrm>
            <a:prstGeom prst="rect">
              <a:avLst/>
            </a:prstGeom>
          </p:spPr>
        </p:pic>
        <p:pic>
          <p:nvPicPr>
            <p:cNvPr id="59" name="그림 58" descr="스케치이(가) 표시된 사진&#10;&#10;자동 생성된 설명">
              <a:extLst>
                <a:ext uri="{FF2B5EF4-FFF2-40B4-BE49-F238E27FC236}">
                  <a16:creationId xmlns:a16="http://schemas.microsoft.com/office/drawing/2014/main" id="{72CB731A-AD32-E0FE-A440-3F967CE2A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52266" y="1608928"/>
              <a:ext cx="237438" cy="384151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F9FD6A3F-4235-D087-6B92-2FF247C46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27126" y="2257015"/>
              <a:ext cx="257004" cy="304800"/>
            </a:xfrm>
            <a:prstGeom prst="rect">
              <a:avLst/>
            </a:prstGeom>
          </p:spPr>
        </p:pic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E895E984-9698-4C8A-3F39-CA72FDF2AA32}"/>
                </a:ext>
              </a:extLst>
            </p:cNvPr>
            <p:cNvCxnSpPr>
              <a:cxnSpLocks/>
            </p:cNvCxnSpPr>
            <p:nvPr/>
          </p:nvCxnSpPr>
          <p:spPr>
            <a:xfrm>
              <a:off x="7007825" y="1488794"/>
              <a:ext cx="38899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1D723708-C280-112E-C392-7E86CD9D8FC2}"/>
                </a:ext>
              </a:extLst>
            </p:cNvPr>
            <p:cNvCxnSpPr>
              <a:cxnSpLocks/>
            </p:cNvCxnSpPr>
            <p:nvPr/>
          </p:nvCxnSpPr>
          <p:spPr>
            <a:xfrm>
              <a:off x="7007824" y="2107725"/>
              <a:ext cx="38899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00FD53D-2FED-F99D-9C7D-CDF0623A6945}"/>
                </a:ext>
              </a:extLst>
            </p:cNvPr>
            <p:cNvSpPr txBox="1"/>
            <p:nvPr/>
          </p:nvSpPr>
          <p:spPr>
            <a:xfrm>
              <a:off x="7629142" y="1012718"/>
              <a:ext cx="929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아이디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46183A0-2D25-9CC2-EC55-9121FAC63A80}"/>
                </a:ext>
              </a:extLst>
            </p:cNvPr>
            <p:cNvSpPr txBox="1"/>
            <p:nvPr/>
          </p:nvSpPr>
          <p:spPr>
            <a:xfrm>
              <a:off x="7629142" y="1631648"/>
              <a:ext cx="929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비밀번호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AC9F174-E839-CB39-EE65-8A8F90FA345B}"/>
                </a:ext>
              </a:extLst>
            </p:cNvPr>
            <p:cNvSpPr txBox="1"/>
            <p:nvPr/>
          </p:nvSpPr>
          <p:spPr>
            <a:xfrm>
              <a:off x="7629142" y="2222372"/>
              <a:ext cx="929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이메일</a:t>
              </a:r>
            </a:p>
          </p:txBody>
        </p:sp>
        <p:sp>
          <p:nvSpPr>
            <p:cNvPr id="66" name="모서리가 둥근 직사각형 65">
              <a:extLst>
                <a:ext uri="{FF2B5EF4-FFF2-40B4-BE49-F238E27FC236}">
                  <a16:creationId xmlns:a16="http://schemas.microsoft.com/office/drawing/2014/main" id="{E6494782-646E-48B1-3C1E-76FD49859131}"/>
                </a:ext>
              </a:extLst>
            </p:cNvPr>
            <p:cNvSpPr/>
            <p:nvPr/>
          </p:nvSpPr>
          <p:spPr>
            <a:xfrm>
              <a:off x="7007823" y="3082987"/>
              <a:ext cx="3889997" cy="2873304"/>
            </a:xfrm>
            <a:prstGeom prst="roundRect">
              <a:avLst>
                <a:gd name="adj" fmla="val 2504"/>
              </a:avLst>
            </a:prstGeom>
            <a:noFill/>
            <a:ln w="222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67" name="직선 연결선[R] 66">
              <a:extLst>
                <a:ext uri="{FF2B5EF4-FFF2-40B4-BE49-F238E27FC236}">
                  <a16:creationId xmlns:a16="http://schemas.microsoft.com/office/drawing/2014/main" id="{A0324D19-AD81-0A39-C2A9-9BDE4F003BA6}"/>
                </a:ext>
              </a:extLst>
            </p:cNvPr>
            <p:cNvCxnSpPr>
              <a:cxnSpLocks/>
            </p:cNvCxnSpPr>
            <p:nvPr/>
          </p:nvCxnSpPr>
          <p:spPr>
            <a:xfrm>
              <a:off x="7007823" y="3665937"/>
              <a:ext cx="38899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67">
              <a:extLst>
                <a:ext uri="{FF2B5EF4-FFF2-40B4-BE49-F238E27FC236}">
                  <a16:creationId xmlns:a16="http://schemas.microsoft.com/office/drawing/2014/main" id="{5E040C1E-FF28-E734-F0FF-8F8A90C0CABD}"/>
                </a:ext>
              </a:extLst>
            </p:cNvPr>
            <p:cNvCxnSpPr>
              <a:cxnSpLocks/>
            </p:cNvCxnSpPr>
            <p:nvPr/>
          </p:nvCxnSpPr>
          <p:spPr>
            <a:xfrm>
              <a:off x="7007823" y="4256875"/>
              <a:ext cx="38899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DA5D44C2-A00A-353A-F1B5-D2040888F23B}"/>
                </a:ext>
              </a:extLst>
            </p:cNvPr>
            <p:cNvCxnSpPr>
              <a:cxnSpLocks/>
            </p:cNvCxnSpPr>
            <p:nvPr/>
          </p:nvCxnSpPr>
          <p:spPr>
            <a:xfrm>
              <a:off x="7007823" y="4847813"/>
              <a:ext cx="38899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69">
              <a:extLst>
                <a:ext uri="{FF2B5EF4-FFF2-40B4-BE49-F238E27FC236}">
                  <a16:creationId xmlns:a16="http://schemas.microsoft.com/office/drawing/2014/main" id="{617C9CCC-98A1-BD86-7489-0ABE11AEA493}"/>
                </a:ext>
              </a:extLst>
            </p:cNvPr>
            <p:cNvCxnSpPr>
              <a:cxnSpLocks/>
            </p:cNvCxnSpPr>
            <p:nvPr/>
          </p:nvCxnSpPr>
          <p:spPr>
            <a:xfrm>
              <a:off x="7007823" y="5426311"/>
              <a:ext cx="38899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그림 70" descr="폰트, 상징, 원, 그래픽이(가) 표시된 사진&#10;&#10;자동 생성된 설명">
              <a:extLst>
                <a:ext uri="{FF2B5EF4-FFF2-40B4-BE49-F238E27FC236}">
                  <a16:creationId xmlns:a16="http://schemas.microsoft.com/office/drawing/2014/main" id="{68E22025-87FD-D1A3-B572-28BF6ADF7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39407" y="5501190"/>
              <a:ext cx="269585" cy="34636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그림 71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B5E53832-4222-B678-A4B7-D764E549D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43683" y="3790514"/>
              <a:ext cx="268990" cy="345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그림 72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09EC2EB0-A55F-E4AC-6950-2EF9CDB78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49065" y="3207355"/>
              <a:ext cx="268990" cy="345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그림 73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B4EE084-489C-BBC8-9AFF-5A4030357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54447" y="4373324"/>
              <a:ext cx="268990" cy="345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그림 74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538E1ADC-2634-5DAD-E3F4-7CCFD1B99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143683" y="4961180"/>
              <a:ext cx="268990" cy="345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6ACE95D-3870-0EE9-F42C-0B4C87F9455F}"/>
                </a:ext>
              </a:extLst>
            </p:cNvPr>
            <p:cNvSpPr txBox="1"/>
            <p:nvPr/>
          </p:nvSpPr>
          <p:spPr>
            <a:xfrm>
              <a:off x="7635907" y="3166745"/>
              <a:ext cx="929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성명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4A41396-D115-CC76-4416-8C618EF5C190}"/>
                </a:ext>
              </a:extLst>
            </p:cNvPr>
            <p:cNvSpPr txBox="1"/>
            <p:nvPr/>
          </p:nvSpPr>
          <p:spPr>
            <a:xfrm>
              <a:off x="7635907" y="3776740"/>
              <a:ext cx="1045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전화번호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D710DF9-C5F9-C10D-63E2-67032907FB4D}"/>
                </a:ext>
              </a:extLst>
            </p:cNvPr>
            <p:cNvSpPr txBox="1"/>
            <p:nvPr/>
          </p:nvSpPr>
          <p:spPr>
            <a:xfrm>
              <a:off x="7629142" y="4357715"/>
              <a:ext cx="929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생년월일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268110D-DD12-10CC-91E2-5DDA4FFB5064}"/>
                </a:ext>
              </a:extLst>
            </p:cNvPr>
            <p:cNvSpPr txBox="1"/>
            <p:nvPr/>
          </p:nvSpPr>
          <p:spPr>
            <a:xfrm>
              <a:off x="7625142" y="4945603"/>
              <a:ext cx="1196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사업자선택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FEC0C38-BDB1-245F-408D-D77EA5A7B9C0}"/>
                </a:ext>
              </a:extLst>
            </p:cNvPr>
            <p:cNvSpPr txBox="1"/>
            <p:nvPr/>
          </p:nvSpPr>
          <p:spPr>
            <a:xfrm>
              <a:off x="7635907" y="5502152"/>
              <a:ext cx="1045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관심분야</a:t>
              </a:r>
            </a:p>
          </p:txBody>
        </p:sp>
        <p:sp>
          <p:nvSpPr>
            <p:cNvPr id="82" name="삼각형 81">
              <a:extLst>
                <a:ext uri="{FF2B5EF4-FFF2-40B4-BE49-F238E27FC236}">
                  <a16:creationId xmlns:a16="http://schemas.microsoft.com/office/drawing/2014/main" id="{3EC4BA4B-D2FF-3D94-061A-9611F1314DEE}"/>
                </a:ext>
              </a:extLst>
            </p:cNvPr>
            <p:cNvSpPr/>
            <p:nvPr/>
          </p:nvSpPr>
          <p:spPr>
            <a:xfrm rot="10800000">
              <a:off x="10505404" y="5612066"/>
              <a:ext cx="143773" cy="15924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AD9E93AB-4103-FBC5-6DB3-00D678BEBA0F}"/>
                </a:ext>
              </a:extLst>
            </p:cNvPr>
            <p:cNvSpPr/>
            <p:nvPr/>
          </p:nvSpPr>
          <p:spPr>
            <a:xfrm>
              <a:off x="10169598" y="4950854"/>
              <a:ext cx="642571" cy="369332"/>
            </a:xfrm>
            <a:prstGeom prst="roundRect">
              <a:avLst>
                <a:gd name="adj" fmla="val 26344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bg2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pic>
          <p:nvPicPr>
            <p:cNvPr id="85" name="그림 84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111FD16-8B50-520C-4A8A-FE8428EB8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303178" y="4968936"/>
              <a:ext cx="345999" cy="345999"/>
            </a:xfrm>
            <a:prstGeom prst="rect">
              <a:avLst/>
            </a:prstGeom>
          </p:spPr>
        </p:pic>
        <p:sp>
          <p:nvSpPr>
            <p:cNvPr id="93" name="모서리가 둥근 직사각형 92">
              <a:extLst>
                <a:ext uri="{FF2B5EF4-FFF2-40B4-BE49-F238E27FC236}">
                  <a16:creationId xmlns:a16="http://schemas.microsoft.com/office/drawing/2014/main" id="{CC9E7D6B-AEBF-3DC5-EA6C-39B7DC4593CB}"/>
                </a:ext>
              </a:extLst>
            </p:cNvPr>
            <p:cNvSpPr/>
            <p:nvPr/>
          </p:nvSpPr>
          <p:spPr>
            <a:xfrm>
              <a:off x="7747856" y="6165918"/>
              <a:ext cx="2442739" cy="494374"/>
            </a:xfrm>
            <a:prstGeom prst="roundRect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 b="1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회 원</a:t>
              </a:r>
              <a:r>
                <a:rPr kumimoji="1" lang="en-US" altLang="ko-KR" sz="2000" b="1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</a:t>
              </a:r>
              <a:r>
                <a:rPr kumimoji="1" lang="ko-KR" altLang="en-US" sz="2000" b="1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가 입</a:t>
              </a:r>
            </a:p>
          </p:txBody>
        </p:sp>
      </p:grpSp>
      <p:sp>
        <p:nvSpPr>
          <p:cNvPr id="96" name="모서리가 둥근 직사각형 95">
            <a:extLst>
              <a:ext uri="{FF2B5EF4-FFF2-40B4-BE49-F238E27FC236}">
                <a16:creationId xmlns:a16="http://schemas.microsoft.com/office/drawing/2014/main" id="{48E975B9-1D77-6D29-A740-09C99D63CD95}"/>
              </a:ext>
            </a:extLst>
          </p:cNvPr>
          <p:cNvSpPr/>
          <p:nvPr/>
        </p:nvSpPr>
        <p:spPr>
          <a:xfrm>
            <a:off x="3639312" y="388395"/>
            <a:ext cx="1063014" cy="3693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드리머용</a:t>
            </a:r>
          </a:p>
        </p:txBody>
      </p:sp>
      <p:sp>
        <p:nvSpPr>
          <p:cNvPr id="97" name="모서리가 둥근 직사각형 96">
            <a:extLst>
              <a:ext uri="{FF2B5EF4-FFF2-40B4-BE49-F238E27FC236}">
                <a16:creationId xmlns:a16="http://schemas.microsoft.com/office/drawing/2014/main" id="{34A0B51C-18AB-FF25-B9D7-838B98EC8C16}"/>
              </a:ext>
            </a:extLst>
          </p:cNvPr>
          <p:cNvSpPr/>
          <p:nvPr/>
        </p:nvSpPr>
        <p:spPr>
          <a:xfrm>
            <a:off x="9452519" y="386088"/>
            <a:ext cx="1063014" cy="3693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서포터용</a:t>
            </a:r>
          </a:p>
        </p:txBody>
      </p:sp>
    </p:spTree>
    <p:extLst>
      <p:ext uri="{BB962C8B-B14F-4D97-AF65-F5344CB8AC3E}">
        <p14:creationId xmlns:p14="http://schemas.microsoft.com/office/powerpoint/2010/main" val="395237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0ED80AD-1180-C995-5EA9-BAC0DC64A5CE}"/>
              </a:ext>
            </a:extLst>
          </p:cNvPr>
          <p:cNvGrpSpPr/>
          <p:nvPr/>
        </p:nvGrpSpPr>
        <p:grpSpPr>
          <a:xfrm>
            <a:off x="525928" y="1539633"/>
            <a:ext cx="4666890" cy="483080"/>
            <a:chOff x="3441940" y="319177"/>
            <a:chExt cx="4666890" cy="483080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2ABC6CBD-E9B1-EE4B-2B29-114D87FF93E9}"/>
                </a:ext>
              </a:extLst>
            </p:cNvPr>
            <p:cNvSpPr/>
            <p:nvPr/>
          </p:nvSpPr>
          <p:spPr>
            <a:xfrm>
              <a:off x="3441940" y="319177"/>
              <a:ext cx="4666890" cy="483080"/>
            </a:xfrm>
            <a:prstGeom prst="roundRect">
              <a:avLst>
                <a:gd name="adj" fmla="val 1028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FC8D80-7A59-8CF1-C785-0252A748084A}"/>
                </a:ext>
              </a:extLst>
            </p:cNvPr>
            <p:cNvSpPr txBox="1"/>
            <p:nvPr/>
          </p:nvSpPr>
          <p:spPr>
            <a:xfrm>
              <a:off x="3441940" y="376051"/>
              <a:ext cx="1657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dirty="0">
                  <a:solidFill>
                    <a:schemeClr val="bg1">
                      <a:lumMod val="65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프로젝트 제목</a:t>
              </a:r>
            </a:p>
          </p:txBody>
        </p:sp>
      </p:grp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F750B510-A275-8123-5185-BAA0759D4EC8}"/>
              </a:ext>
            </a:extLst>
          </p:cNvPr>
          <p:cNvSpPr/>
          <p:nvPr/>
        </p:nvSpPr>
        <p:spPr>
          <a:xfrm>
            <a:off x="525928" y="2206775"/>
            <a:ext cx="4666890" cy="2085653"/>
          </a:xfrm>
          <a:prstGeom prst="roundRect">
            <a:avLst>
              <a:gd name="adj" fmla="val 169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96B63-2C44-38E7-930E-59F2B0104A35}"/>
              </a:ext>
            </a:extLst>
          </p:cNvPr>
          <p:cNvSpPr txBox="1"/>
          <p:nvPr/>
        </p:nvSpPr>
        <p:spPr>
          <a:xfrm>
            <a:off x="428323" y="2263062"/>
            <a:ext cx="420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chemeClr val="bg1">
                    <a:lumMod val="6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아이디어 내용</a:t>
            </a:r>
            <a:r>
              <a:rPr kumimoji="1" lang="en-US" altLang="ko-KR" b="1" dirty="0">
                <a:solidFill>
                  <a:schemeClr val="bg1">
                    <a:lumMod val="6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(</a:t>
            </a:r>
            <a:r>
              <a:rPr kumimoji="1" lang="ko-KR" altLang="en-US" b="1" dirty="0">
                <a:solidFill>
                  <a:schemeClr val="bg1">
                    <a:lumMod val="6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간단하게 작성하여 주세요</a:t>
            </a:r>
            <a:r>
              <a:rPr kumimoji="1" lang="en-US" altLang="ko-KR" b="1" dirty="0">
                <a:solidFill>
                  <a:schemeClr val="bg1">
                    <a:lumMod val="6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!)</a:t>
            </a:r>
            <a:endParaRPr kumimoji="1" lang="ko-KR" altLang="en-US" b="1" dirty="0">
              <a:solidFill>
                <a:schemeClr val="bg1">
                  <a:lumMod val="65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C9F6773-7089-6ABA-2EB9-C7F8139D2A45}"/>
              </a:ext>
            </a:extLst>
          </p:cNvPr>
          <p:cNvGrpSpPr/>
          <p:nvPr/>
        </p:nvGrpSpPr>
        <p:grpSpPr>
          <a:xfrm>
            <a:off x="428323" y="6030062"/>
            <a:ext cx="4764495" cy="592288"/>
            <a:chOff x="416200" y="3310179"/>
            <a:chExt cx="4764495" cy="59228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BEF1A9-E146-690F-669F-70BBD76C2AEA}"/>
                </a:ext>
              </a:extLst>
            </p:cNvPr>
            <p:cNvSpPr txBox="1"/>
            <p:nvPr/>
          </p:nvSpPr>
          <p:spPr>
            <a:xfrm>
              <a:off x="416200" y="3310179"/>
              <a:ext cx="1566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카테고리</a:t>
              </a:r>
              <a:r>
                <a:rPr kumimoji="1" lang="en-US" altLang="ko-KR" sz="1400" b="1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</a:t>
              </a:r>
              <a:r>
                <a:rPr kumimoji="1" lang="ko-KR" altLang="en-US" sz="1400" b="1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최대 </a:t>
              </a:r>
              <a:r>
                <a:rPr kumimoji="1" lang="en-US" altLang="ko-KR" sz="1400" b="1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3</a:t>
              </a:r>
              <a:r>
                <a:rPr kumimoji="1" lang="ko-KR" altLang="en-US" sz="1400" b="1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개</a:t>
              </a:r>
              <a:r>
                <a:rPr kumimoji="1" lang="en-US" altLang="ko-KR" sz="1400" b="1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)</a:t>
              </a:r>
              <a:endParaRPr kumimoji="1" lang="ko-KR" altLang="en-US" sz="1400" b="1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7D46275-3516-894D-3EAD-C5E5B8D8BFB2}"/>
                </a:ext>
              </a:extLst>
            </p:cNvPr>
            <p:cNvGrpSpPr/>
            <p:nvPr/>
          </p:nvGrpSpPr>
          <p:grpSpPr>
            <a:xfrm>
              <a:off x="518263" y="3625415"/>
              <a:ext cx="841822" cy="276999"/>
              <a:chOff x="518263" y="3625415"/>
              <a:chExt cx="841822" cy="276999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725A95D-C46C-D79C-E68E-CBC31E222DB4}"/>
                  </a:ext>
                </a:extLst>
              </p:cNvPr>
              <p:cNvSpPr/>
              <p:nvPr/>
            </p:nvSpPr>
            <p:spPr>
              <a:xfrm>
                <a:off x="518263" y="3697927"/>
                <a:ext cx="131977" cy="13197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9E7519-9858-8F67-809C-16F47A91396A}"/>
                  </a:ext>
                </a:extLst>
              </p:cNvPr>
              <p:cNvSpPr txBox="1"/>
              <p:nvPr/>
            </p:nvSpPr>
            <p:spPr>
              <a:xfrm>
                <a:off x="552723" y="3625415"/>
                <a:ext cx="8073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200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인공지능</a:t>
                </a: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1FA398CA-8E15-D963-73E6-0C0FE2AC82D2}"/>
                </a:ext>
              </a:extLst>
            </p:cNvPr>
            <p:cNvGrpSpPr/>
            <p:nvPr/>
          </p:nvGrpSpPr>
          <p:grpSpPr>
            <a:xfrm>
              <a:off x="1291400" y="3625468"/>
              <a:ext cx="913887" cy="276999"/>
              <a:chOff x="1472707" y="3635001"/>
              <a:chExt cx="913887" cy="276999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ECFBE9F-AC7A-7653-B797-B5B083F40561}"/>
                  </a:ext>
                </a:extLst>
              </p:cNvPr>
              <p:cNvSpPr/>
              <p:nvPr/>
            </p:nvSpPr>
            <p:spPr>
              <a:xfrm>
                <a:off x="1472707" y="3705186"/>
                <a:ext cx="131977" cy="13197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198A22-FDDC-6253-9BFE-1C9BC7EE7B79}"/>
                  </a:ext>
                </a:extLst>
              </p:cNvPr>
              <p:cNvSpPr txBox="1"/>
              <p:nvPr/>
            </p:nvSpPr>
            <p:spPr>
              <a:xfrm>
                <a:off x="1579232" y="3635001"/>
                <a:ext cx="8073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200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의료</a:t>
                </a:r>
                <a:r>
                  <a:rPr lang="en-US" altLang="ko-KR" sz="1200" i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 ·</a:t>
                </a:r>
                <a:r>
                  <a:rPr lang="ko-KR" altLang="en-US" sz="1200" i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 보건</a:t>
                </a:r>
                <a:endParaRPr kumimoji="1" lang="ko-KR" altLang="en-US" sz="1200" dirty="0">
                  <a:latin typeface="BM HANNA Air OTF" panose="020B0600000101010101" pitchFamily="34" charset="-127"/>
                  <a:ea typeface="BM HANNA Air OTF" panose="020B0600000101010101" pitchFamily="34" charset="-127"/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86DCE20D-2360-67DC-962E-7341190636C8}"/>
                </a:ext>
              </a:extLst>
            </p:cNvPr>
            <p:cNvGrpSpPr/>
            <p:nvPr/>
          </p:nvGrpSpPr>
          <p:grpSpPr>
            <a:xfrm>
              <a:off x="2226923" y="3625415"/>
              <a:ext cx="850831" cy="276999"/>
              <a:chOff x="2605741" y="3625415"/>
              <a:chExt cx="850831" cy="276999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D7A8C01-1DC5-7098-63BB-AFF66EAFA36E}"/>
                  </a:ext>
                </a:extLst>
              </p:cNvPr>
              <p:cNvSpPr/>
              <p:nvPr/>
            </p:nvSpPr>
            <p:spPr>
              <a:xfrm>
                <a:off x="2605741" y="3695600"/>
                <a:ext cx="131977" cy="13197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687AE47-9111-1FEC-2841-8CED9F71363C}"/>
                  </a:ext>
                </a:extLst>
              </p:cNvPr>
              <p:cNvSpPr txBox="1"/>
              <p:nvPr/>
            </p:nvSpPr>
            <p:spPr>
              <a:xfrm>
                <a:off x="2649210" y="3625415"/>
                <a:ext cx="8073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200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빅데이터</a:t>
                </a: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250E569-518E-08AA-D442-4B891B424749}"/>
                </a:ext>
              </a:extLst>
            </p:cNvPr>
            <p:cNvGrpSpPr/>
            <p:nvPr/>
          </p:nvGrpSpPr>
          <p:grpSpPr>
            <a:xfrm>
              <a:off x="2998220" y="3612353"/>
              <a:ext cx="1063803" cy="276999"/>
              <a:chOff x="3500041" y="3625415"/>
              <a:chExt cx="1063803" cy="276999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48B0AAF-3EED-5400-E487-AF66AA722508}"/>
                  </a:ext>
                </a:extLst>
              </p:cNvPr>
              <p:cNvSpPr/>
              <p:nvPr/>
            </p:nvSpPr>
            <p:spPr>
              <a:xfrm>
                <a:off x="3500041" y="3695600"/>
                <a:ext cx="131977" cy="13197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5EFF16-42C2-22D9-E028-AD982F4CAFA3}"/>
                  </a:ext>
                </a:extLst>
              </p:cNvPr>
              <p:cNvSpPr txBox="1"/>
              <p:nvPr/>
            </p:nvSpPr>
            <p:spPr>
              <a:xfrm>
                <a:off x="3588550" y="3625415"/>
                <a:ext cx="9752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200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에너지</a:t>
                </a:r>
                <a:r>
                  <a:rPr lang="en-US" altLang="ko-KR" sz="1200" i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 ·</a:t>
                </a:r>
                <a:r>
                  <a:rPr lang="ko-KR" altLang="en-US" sz="1200" i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 화학</a:t>
                </a:r>
                <a:endParaRPr kumimoji="1" lang="ko-KR" altLang="en-US" sz="1200" dirty="0">
                  <a:latin typeface="BM HANNA Air OTF" panose="020B0600000101010101" pitchFamily="34" charset="-127"/>
                  <a:ea typeface="BM HANNA Air OTF" panose="020B0600000101010101" pitchFamily="34" charset="-127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624987B-5351-5360-5E36-4AFB43C873BF}"/>
                </a:ext>
              </a:extLst>
            </p:cNvPr>
            <p:cNvGrpSpPr/>
            <p:nvPr/>
          </p:nvGrpSpPr>
          <p:grpSpPr>
            <a:xfrm>
              <a:off x="4068220" y="3596964"/>
              <a:ext cx="547937" cy="276999"/>
              <a:chOff x="4695822" y="3635001"/>
              <a:chExt cx="547937" cy="276999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DF3C77B9-0239-EFC2-9131-9845E0E45C05}"/>
                  </a:ext>
                </a:extLst>
              </p:cNvPr>
              <p:cNvSpPr/>
              <p:nvPr/>
            </p:nvSpPr>
            <p:spPr>
              <a:xfrm>
                <a:off x="4695822" y="3705186"/>
                <a:ext cx="131977" cy="13197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447215-6E0A-6869-995E-31D8D13D5988}"/>
                  </a:ext>
                </a:extLst>
              </p:cNvPr>
              <p:cNvSpPr txBox="1"/>
              <p:nvPr/>
            </p:nvSpPr>
            <p:spPr>
              <a:xfrm>
                <a:off x="4811355" y="3635001"/>
                <a:ext cx="4324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200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금융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CDA70A0-ED3A-9BDA-83DC-8DB0BA31AB67}"/>
                </a:ext>
              </a:extLst>
            </p:cNvPr>
            <p:cNvGrpSpPr/>
            <p:nvPr/>
          </p:nvGrpSpPr>
          <p:grpSpPr>
            <a:xfrm>
              <a:off x="4632800" y="3594637"/>
              <a:ext cx="547895" cy="276999"/>
              <a:chOff x="5491270" y="3635001"/>
              <a:chExt cx="547895" cy="276999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0AB971E-9C22-B71B-C404-FF5B61069A6F}"/>
                  </a:ext>
                </a:extLst>
              </p:cNvPr>
              <p:cNvSpPr/>
              <p:nvPr/>
            </p:nvSpPr>
            <p:spPr>
              <a:xfrm>
                <a:off x="5491270" y="3705186"/>
                <a:ext cx="131977" cy="13197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6787087-0534-CB8A-F13D-43D3FABDAF1B}"/>
                  </a:ext>
                </a:extLst>
              </p:cNvPr>
              <p:cNvSpPr txBox="1"/>
              <p:nvPr/>
            </p:nvSpPr>
            <p:spPr>
              <a:xfrm>
                <a:off x="5579779" y="3635001"/>
                <a:ext cx="4593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200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게임</a:t>
                </a:r>
              </a:p>
            </p:txBody>
          </p:sp>
        </p:grpSp>
      </p:grp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F195ECC6-82BF-C0E9-536F-BF55F8A4FD39}"/>
              </a:ext>
            </a:extLst>
          </p:cNvPr>
          <p:cNvSpPr/>
          <p:nvPr/>
        </p:nvSpPr>
        <p:spPr>
          <a:xfrm>
            <a:off x="525928" y="4495343"/>
            <a:ext cx="4666890" cy="1424940"/>
          </a:xfrm>
          <a:prstGeom prst="roundRect">
            <a:avLst>
              <a:gd name="adj" fmla="val 4368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A7E545-E88D-9E3B-CFC9-8E599F7F8342}"/>
              </a:ext>
            </a:extLst>
          </p:cNvPr>
          <p:cNvSpPr txBox="1"/>
          <p:nvPr/>
        </p:nvSpPr>
        <p:spPr>
          <a:xfrm>
            <a:off x="1813729" y="4890195"/>
            <a:ext cx="1965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chemeClr val="bg1">
                    <a:lumMod val="7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Add file to</a:t>
            </a:r>
          </a:p>
          <a:p>
            <a:pPr algn="ctr"/>
            <a:r>
              <a:rPr kumimoji="1" lang="en-US" altLang="ko-KR" sz="1600" dirty="0">
                <a:solidFill>
                  <a:schemeClr val="bg1">
                    <a:lumMod val="7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Drag &amp; Drop</a:t>
            </a: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A52AACB9-DBF3-7486-37F6-EC3BA5D4BBC3}"/>
              </a:ext>
            </a:extLst>
          </p:cNvPr>
          <p:cNvSpPr/>
          <p:nvPr/>
        </p:nvSpPr>
        <p:spPr>
          <a:xfrm>
            <a:off x="525928" y="4495343"/>
            <a:ext cx="4666890" cy="14478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AB6F8C-806C-099E-59A9-C64EFAEFDD16}"/>
              </a:ext>
            </a:extLst>
          </p:cNvPr>
          <p:cNvSpPr txBox="1"/>
          <p:nvPr/>
        </p:nvSpPr>
        <p:spPr>
          <a:xfrm>
            <a:off x="627078" y="4467704"/>
            <a:ext cx="4151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파일명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A102C3-1135-E74E-A87C-60628AD63A38}"/>
              </a:ext>
            </a:extLst>
          </p:cNvPr>
          <p:cNvSpPr txBox="1"/>
          <p:nvPr/>
        </p:nvSpPr>
        <p:spPr>
          <a:xfrm>
            <a:off x="3300009" y="4469751"/>
            <a:ext cx="9572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파일용량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E01FFA-FBCA-CE3C-7630-56F919DCF7D5}"/>
              </a:ext>
            </a:extLst>
          </p:cNvPr>
          <p:cNvSpPr txBox="1"/>
          <p:nvPr/>
        </p:nvSpPr>
        <p:spPr>
          <a:xfrm>
            <a:off x="3996749" y="4467705"/>
            <a:ext cx="11092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파일 유형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5D0E3A06-F872-22AA-3A81-6779CAF1035A}"/>
              </a:ext>
            </a:extLst>
          </p:cNvPr>
          <p:cNvSpPr/>
          <p:nvPr/>
        </p:nvSpPr>
        <p:spPr>
          <a:xfrm>
            <a:off x="7692254" y="5484384"/>
            <a:ext cx="1654237" cy="276999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등 록 하 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7F133A1-8DF5-F47E-F18F-0A163E0AA11E}"/>
              </a:ext>
            </a:extLst>
          </p:cNvPr>
          <p:cNvSpPr txBox="1"/>
          <p:nvPr/>
        </p:nvSpPr>
        <p:spPr>
          <a:xfrm>
            <a:off x="164858" y="159401"/>
            <a:ext cx="2929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InvestBridge</a:t>
            </a:r>
            <a:endParaRPr kumimoji="1" lang="ko-KR" altLang="en-US" sz="3200" dirty="0">
              <a:solidFill>
                <a:schemeClr val="tx2">
                  <a:lumMod val="75000"/>
                  <a:lumOff val="2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818F5A-0913-0F2D-3888-19D688FFB9C0}"/>
              </a:ext>
            </a:extLst>
          </p:cNvPr>
          <p:cNvSpPr txBox="1"/>
          <p:nvPr/>
        </p:nvSpPr>
        <p:spPr>
          <a:xfrm>
            <a:off x="3185746" y="220958"/>
            <a:ext cx="1011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드리머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6A45ED-EF99-E948-155E-E743A3F34200}"/>
              </a:ext>
            </a:extLst>
          </p:cNvPr>
          <p:cNvSpPr txBox="1"/>
          <p:nvPr/>
        </p:nvSpPr>
        <p:spPr>
          <a:xfrm>
            <a:off x="4105687" y="220957"/>
            <a:ext cx="1399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서포터</a:t>
            </a:r>
          </a:p>
        </p:txBody>
      </p: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15CEE9F6-C176-431D-A051-811C5DA1A784}"/>
              </a:ext>
            </a:extLst>
          </p:cNvPr>
          <p:cNvCxnSpPr/>
          <p:nvPr/>
        </p:nvCxnSpPr>
        <p:spPr>
          <a:xfrm>
            <a:off x="-16042" y="907319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그림 57" descr="블랙, 어둠이(가) 표시된 사진&#10;&#10;자동 생성된 설명">
            <a:extLst>
              <a:ext uri="{FF2B5EF4-FFF2-40B4-BE49-F238E27FC236}">
                <a16:creationId xmlns:a16="http://schemas.microsoft.com/office/drawing/2014/main" id="{627367AF-B16B-E0A3-26C4-79D0005D7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763" y="134378"/>
            <a:ext cx="634820" cy="63482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950FE423-53AE-D492-8055-016A1F2D7B7D}"/>
              </a:ext>
            </a:extLst>
          </p:cNvPr>
          <p:cNvSpPr txBox="1"/>
          <p:nvPr/>
        </p:nvSpPr>
        <p:spPr>
          <a:xfrm>
            <a:off x="525928" y="1099119"/>
            <a:ext cx="454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Step 1</a:t>
            </a:r>
            <a:r>
              <a:rPr kumimoji="1" lang="ko-KR" altLang="en-US" sz="12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아이디어에 대한 간단한 명세 작성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2BC6F2-89DB-AB4B-C3D1-0F3320A9A35B}"/>
              </a:ext>
            </a:extLst>
          </p:cNvPr>
          <p:cNvSpPr txBox="1"/>
          <p:nvPr/>
        </p:nvSpPr>
        <p:spPr>
          <a:xfrm>
            <a:off x="6079958" y="1096617"/>
            <a:ext cx="454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Step 2</a:t>
            </a:r>
            <a:r>
              <a:rPr kumimoji="1" lang="ko-KR" altLang="en-US" sz="12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아이디어를 자세하게 나타낼 수 있는 자료 첨부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89F5CE94-50D9-BEB7-C3E4-39C0F72634DA}"/>
              </a:ext>
            </a:extLst>
          </p:cNvPr>
          <p:cNvGrpSpPr/>
          <p:nvPr/>
        </p:nvGrpSpPr>
        <p:grpSpPr>
          <a:xfrm>
            <a:off x="6096000" y="1458007"/>
            <a:ext cx="4666890" cy="499890"/>
            <a:chOff x="6096000" y="1458007"/>
            <a:chExt cx="4666890" cy="49989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A135266-81A3-139B-C49B-B56B88C6C5E9}"/>
                </a:ext>
              </a:extLst>
            </p:cNvPr>
            <p:cNvSpPr txBox="1"/>
            <p:nvPr/>
          </p:nvSpPr>
          <p:spPr>
            <a:xfrm>
              <a:off x="6096000" y="1458007"/>
              <a:ext cx="4545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Github</a:t>
              </a:r>
              <a:r>
                <a:rPr kumimoji="1" lang="ko-KR" altLang="en-US" sz="1200" b="1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</a:t>
              </a:r>
              <a:r>
                <a:rPr kumimoji="1" lang="en-US" altLang="ko-KR" sz="1200" b="1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-&gt;</a:t>
              </a:r>
              <a:r>
                <a:rPr kumimoji="1" lang="ko-KR" altLang="en-US" sz="1200" b="1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레포지토리 링크 첨부 </a:t>
              </a:r>
              <a:r>
                <a:rPr kumimoji="1" lang="en-US" altLang="ko-KR" sz="1200" b="1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/</a:t>
              </a:r>
              <a:r>
                <a:rPr kumimoji="1" lang="ko-KR" altLang="en-US" sz="1200" b="1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접근 권한을 </a:t>
              </a:r>
              <a:r>
                <a:rPr kumimoji="1" lang="en-US" altLang="ko-KR" sz="1200" b="1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private</a:t>
              </a:r>
              <a:r>
                <a:rPr kumimoji="1" lang="ko-KR" altLang="en-US" sz="1200" b="1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로 설정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605968A-EDF9-CBDF-5016-5591858BD227}"/>
                </a:ext>
              </a:extLst>
            </p:cNvPr>
            <p:cNvSpPr txBox="1"/>
            <p:nvPr/>
          </p:nvSpPr>
          <p:spPr>
            <a:xfrm>
              <a:off x="6096000" y="1680898"/>
              <a:ext cx="4666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Notion</a:t>
              </a:r>
              <a:r>
                <a:rPr kumimoji="1" lang="ko-KR" altLang="en-US" sz="1200" b="1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</a:t>
              </a:r>
              <a:r>
                <a:rPr kumimoji="1" lang="en-US" altLang="ko-KR" sz="1200" b="1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-&gt;</a:t>
              </a:r>
              <a:r>
                <a:rPr kumimoji="1" lang="ko-KR" altLang="en-US" sz="1200" b="1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페이지 공유 링크 첨부 </a:t>
              </a:r>
              <a:r>
                <a:rPr kumimoji="1" lang="en-US" altLang="ko-KR" sz="1200" b="1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/</a:t>
              </a:r>
              <a:r>
                <a:rPr kumimoji="1" lang="ko-KR" altLang="en-US" sz="1200" b="1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접근 권한을 </a:t>
              </a:r>
              <a:r>
                <a:rPr kumimoji="1" lang="en-US" altLang="ko-KR" sz="1200" b="1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‘</a:t>
              </a:r>
              <a:r>
                <a:rPr kumimoji="1" lang="ko-KR" altLang="en-US" sz="1200" b="1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링크가 있는 사용자</a:t>
              </a:r>
              <a:r>
                <a:rPr kumimoji="1" lang="en-US" altLang="ko-KR" sz="1200" b="1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’</a:t>
              </a:r>
              <a:r>
                <a:rPr kumimoji="1" lang="ko-KR" altLang="en-US" sz="1200" b="1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로 변경 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20B5A95-D087-CC98-8ED2-4644AFAB10CC}"/>
              </a:ext>
            </a:extLst>
          </p:cNvPr>
          <p:cNvGrpSpPr/>
          <p:nvPr/>
        </p:nvGrpSpPr>
        <p:grpSpPr>
          <a:xfrm>
            <a:off x="6125678" y="2582497"/>
            <a:ext cx="4556365" cy="1942357"/>
            <a:chOff x="6069543" y="2519348"/>
            <a:chExt cx="4556365" cy="1942357"/>
          </a:xfrm>
        </p:grpSpPr>
        <p:pic>
          <p:nvPicPr>
            <p:cNvPr id="64" name="그림 63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33919928-B5C0-C2BB-1F22-AC2D5C575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7832" y="2519348"/>
              <a:ext cx="1222703" cy="1222703"/>
            </a:xfrm>
            <a:prstGeom prst="rect">
              <a:avLst/>
            </a:prstGeom>
          </p:spPr>
        </p:pic>
        <p:pic>
          <p:nvPicPr>
            <p:cNvPr id="66" name="그림 65" descr="로고, 상징, 디자인이(가) 표시된 사진&#10;&#10;자동 생성된 설명">
              <a:extLst>
                <a:ext uri="{FF2B5EF4-FFF2-40B4-BE49-F238E27FC236}">
                  <a16:creationId xmlns:a16="http://schemas.microsoft.com/office/drawing/2014/main" id="{52B712B4-B57F-AFAC-EAEE-419509225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02505" y="2519348"/>
              <a:ext cx="1279218" cy="1224000"/>
            </a:xfrm>
            <a:prstGeom prst="rect">
              <a:avLst/>
            </a:prstGeom>
          </p:spPr>
        </p:pic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65C0D45C-F6E1-F48A-EF4F-42F35E3228A5}"/>
                </a:ext>
              </a:extLst>
            </p:cNvPr>
            <p:cNvGrpSpPr/>
            <p:nvPr/>
          </p:nvGrpSpPr>
          <p:grpSpPr>
            <a:xfrm>
              <a:off x="6069543" y="4123151"/>
              <a:ext cx="1859280" cy="338554"/>
              <a:chOff x="6096000" y="4134225"/>
              <a:chExt cx="1859280" cy="338554"/>
            </a:xfrm>
          </p:grpSpPr>
          <p:sp>
            <p:nvSpPr>
              <p:cNvPr id="69" name="모서리가 둥근 직사각형 68">
                <a:extLst>
                  <a:ext uri="{FF2B5EF4-FFF2-40B4-BE49-F238E27FC236}">
                    <a16:creationId xmlns:a16="http://schemas.microsoft.com/office/drawing/2014/main" id="{5C707A0B-B12D-4635-E21F-E54E3F45C483}"/>
                  </a:ext>
                </a:extLst>
              </p:cNvPr>
              <p:cNvSpPr/>
              <p:nvPr/>
            </p:nvSpPr>
            <p:spPr>
              <a:xfrm>
                <a:off x="6172200" y="4151376"/>
                <a:ext cx="1783080" cy="316328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490586C-C301-A64A-7693-F1184C326FC2}"/>
                  </a:ext>
                </a:extLst>
              </p:cNvPr>
              <p:cNvSpPr txBox="1"/>
              <p:nvPr/>
            </p:nvSpPr>
            <p:spPr>
              <a:xfrm>
                <a:off x="6096000" y="4134225"/>
                <a:ext cx="12022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solidFill>
                      <a:schemeClr val="bg1">
                        <a:lumMod val="75000"/>
                      </a:schemeClr>
                    </a:solidFill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Add a Link</a:t>
                </a:r>
                <a:endParaRPr kumimoji="1" lang="ko-KR" altLang="en-US" sz="1600" dirty="0">
                  <a:solidFill>
                    <a:schemeClr val="bg1">
                      <a:lumMod val="75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endParaRP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40573E1B-EC3F-2039-9558-1A563C198B89}"/>
                </a:ext>
              </a:extLst>
            </p:cNvPr>
            <p:cNvGrpSpPr/>
            <p:nvPr/>
          </p:nvGrpSpPr>
          <p:grpSpPr>
            <a:xfrm>
              <a:off x="8766628" y="4118076"/>
              <a:ext cx="1859280" cy="338554"/>
              <a:chOff x="8766628" y="4148164"/>
              <a:chExt cx="1859280" cy="338554"/>
            </a:xfrm>
          </p:grpSpPr>
          <p:sp>
            <p:nvSpPr>
              <p:cNvPr id="72" name="모서리가 둥근 직사각형 71">
                <a:extLst>
                  <a:ext uri="{FF2B5EF4-FFF2-40B4-BE49-F238E27FC236}">
                    <a16:creationId xmlns:a16="http://schemas.microsoft.com/office/drawing/2014/main" id="{82528A42-5F54-E6CF-1CC1-9E69E293CB4D}"/>
                  </a:ext>
                </a:extLst>
              </p:cNvPr>
              <p:cNvSpPr/>
              <p:nvPr/>
            </p:nvSpPr>
            <p:spPr>
              <a:xfrm>
                <a:off x="8842828" y="4165315"/>
                <a:ext cx="1783080" cy="316328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C1B799F-9666-BFD1-9566-E8D2504B06F8}"/>
                  </a:ext>
                </a:extLst>
              </p:cNvPr>
              <p:cNvSpPr txBox="1"/>
              <p:nvPr/>
            </p:nvSpPr>
            <p:spPr>
              <a:xfrm>
                <a:off x="8766628" y="4148164"/>
                <a:ext cx="12022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solidFill>
                      <a:schemeClr val="bg1">
                        <a:lumMod val="75000"/>
                      </a:schemeClr>
                    </a:solidFill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Add a Link</a:t>
                </a:r>
                <a:endParaRPr kumimoji="1" lang="ko-KR" altLang="en-US" sz="1600" dirty="0">
                  <a:solidFill>
                    <a:schemeClr val="bg1">
                      <a:lumMod val="75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endParaRPr>
              </a:p>
            </p:txBody>
          </p:sp>
        </p:grp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384E1314-8A5B-90BC-9106-3A25148DDCA6}"/>
              </a:ext>
            </a:extLst>
          </p:cNvPr>
          <p:cNvGrpSpPr/>
          <p:nvPr/>
        </p:nvGrpSpPr>
        <p:grpSpPr>
          <a:xfrm>
            <a:off x="6227462" y="5007577"/>
            <a:ext cx="4813292" cy="253916"/>
            <a:chOff x="6469551" y="4889393"/>
            <a:chExt cx="4813292" cy="253916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2CB211EE-D508-EADE-60B4-4D83414D9F9B}"/>
                </a:ext>
              </a:extLst>
            </p:cNvPr>
            <p:cNvSpPr/>
            <p:nvPr/>
          </p:nvSpPr>
          <p:spPr>
            <a:xfrm>
              <a:off x="6469551" y="4955241"/>
              <a:ext cx="146402" cy="1464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0435D49-74AB-29CB-7F04-7A101770BB72}"/>
                </a:ext>
              </a:extLst>
            </p:cNvPr>
            <p:cNvSpPr txBox="1"/>
            <p:nvPr/>
          </p:nvSpPr>
          <p:spPr>
            <a:xfrm>
              <a:off x="6615953" y="4889393"/>
              <a:ext cx="466689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05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위 아이디어를 제 </a:t>
              </a:r>
              <a:r>
                <a:rPr kumimoji="1" lang="en-US" altLang="ko-KR" sz="105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3</a:t>
              </a:r>
              <a:r>
                <a:rPr kumimoji="1" lang="ko-KR" altLang="en-US" sz="105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자</a:t>
              </a:r>
              <a:r>
                <a:rPr kumimoji="1" lang="en-US" altLang="ko-KR" sz="105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‘InvestBridge : </a:t>
              </a:r>
              <a:r>
                <a:rPr kumimoji="1" lang="ko-KR" altLang="en-US" sz="105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아이디어 공유 플랫폼</a:t>
              </a:r>
              <a:r>
                <a:rPr kumimoji="1" lang="en-US" altLang="ko-KR" sz="105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＇</a:t>
              </a:r>
              <a:r>
                <a:rPr kumimoji="1" lang="ko-KR" altLang="en-US" sz="105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에 제공함을 동의합니다</a:t>
              </a:r>
              <a:r>
                <a:rPr kumimoji="1" lang="en-US" altLang="ko-KR" sz="105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 </a:t>
              </a:r>
              <a:endParaRPr kumimoji="1" lang="ko-KR" altLang="en-US" sz="1050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741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0542B0FD-6F1A-079B-90EE-9941168CEE59}"/>
              </a:ext>
            </a:extLst>
          </p:cNvPr>
          <p:cNvSpPr txBox="1"/>
          <p:nvPr/>
        </p:nvSpPr>
        <p:spPr>
          <a:xfrm>
            <a:off x="164858" y="159401"/>
            <a:ext cx="2929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InvestBridge</a:t>
            </a:r>
            <a:endParaRPr kumimoji="1" lang="ko-KR" altLang="en-US" sz="3200" dirty="0">
              <a:solidFill>
                <a:schemeClr val="tx2">
                  <a:lumMod val="75000"/>
                  <a:lumOff val="2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9CE007-144C-EDDC-0EBD-542DAF0624C8}"/>
              </a:ext>
            </a:extLst>
          </p:cNvPr>
          <p:cNvSpPr txBox="1"/>
          <p:nvPr/>
        </p:nvSpPr>
        <p:spPr>
          <a:xfrm>
            <a:off x="3185746" y="220958"/>
            <a:ext cx="1011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드리머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D08B54-5306-F114-92C4-ED527952F56B}"/>
              </a:ext>
            </a:extLst>
          </p:cNvPr>
          <p:cNvSpPr txBox="1"/>
          <p:nvPr/>
        </p:nvSpPr>
        <p:spPr>
          <a:xfrm>
            <a:off x="4105687" y="220957"/>
            <a:ext cx="1399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서포터</a:t>
            </a:r>
            <a:endParaRPr kumimoji="1" lang="en-US" altLang="ko-KR" sz="24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5B153516-6213-0568-D460-2547FB169F49}"/>
              </a:ext>
            </a:extLst>
          </p:cNvPr>
          <p:cNvCxnSpPr/>
          <p:nvPr/>
        </p:nvCxnSpPr>
        <p:spPr>
          <a:xfrm>
            <a:off x="-16042" y="907319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그림 47" descr="블랙, 어둠이(가) 표시된 사진&#10;&#10;자동 생성된 설명">
            <a:extLst>
              <a:ext uri="{FF2B5EF4-FFF2-40B4-BE49-F238E27FC236}">
                <a16:creationId xmlns:a16="http://schemas.microsoft.com/office/drawing/2014/main" id="{BEE53012-ED25-D299-5A80-464EECAC5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763" y="134378"/>
            <a:ext cx="634820" cy="6348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02C6F0-3658-15E6-EEEF-F9552E437066}"/>
              </a:ext>
            </a:extLst>
          </p:cNvPr>
          <p:cNvSpPr txBox="1"/>
          <p:nvPr/>
        </p:nvSpPr>
        <p:spPr>
          <a:xfrm>
            <a:off x="4588238" y="1332866"/>
            <a:ext cx="30540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4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카공의 민족</a:t>
            </a:r>
            <a:endParaRPr kumimoji="1" lang="en-US" altLang="ko-KR" sz="44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24C2AB-675B-75D4-7613-787680EE3358}"/>
              </a:ext>
            </a:extLst>
          </p:cNvPr>
          <p:cNvSpPr txBox="1"/>
          <p:nvPr/>
        </p:nvSpPr>
        <p:spPr>
          <a:xfrm>
            <a:off x="4326491" y="2019226"/>
            <a:ext cx="35775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:</a:t>
            </a:r>
            <a:r>
              <a:rPr kumimoji="1" lang="ko-KR" altLang="en-US" sz="1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카공을 사랑하는 사람들을 위한 카페 추천 플렛폼</a:t>
            </a:r>
            <a:endParaRPr lang="ko-KR" altLang="en-US" sz="1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1ED94D-AA66-D030-A39E-134BAEEF8F7A}"/>
              </a:ext>
            </a:extLst>
          </p:cNvPr>
          <p:cNvSpPr txBox="1"/>
          <p:nvPr/>
        </p:nvSpPr>
        <p:spPr>
          <a:xfrm>
            <a:off x="3027631" y="2874760"/>
            <a:ext cx="6163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400" b="0" i="0" u="none" strike="noStrike" dirty="0">
                <a:solidFill>
                  <a:srgbClr val="1A1918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카공</a:t>
            </a:r>
            <a:r>
              <a:rPr lang="en-US" altLang="ko-KR" sz="1400" b="0" i="0" u="none" strike="noStrike" dirty="0">
                <a:solidFill>
                  <a:srgbClr val="1A1918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(</a:t>
            </a:r>
            <a:r>
              <a:rPr lang="ko-KR" altLang="en-US" sz="1400" b="0" i="0" u="none" strike="noStrike" dirty="0">
                <a:solidFill>
                  <a:srgbClr val="1A1918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카페 공부</a:t>
            </a:r>
            <a:r>
              <a:rPr lang="en-US" altLang="ko-KR" sz="1400" b="0" i="0" u="none" strike="noStrike" dirty="0">
                <a:solidFill>
                  <a:srgbClr val="1A1918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)</a:t>
            </a:r>
            <a:r>
              <a:rPr lang="ko-KR" altLang="en-US" sz="1400" b="0" i="0" u="none" strike="noStrike" dirty="0">
                <a:solidFill>
                  <a:srgbClr val="1A1918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은 단순한 장소가 아닌 하나의 문화로 자리 잡고 있습니다</a:t>
            </a:r>
            <a:r>
              <a:rPr lang="en-US" altLang="ko-KR" sz="1400" b="0" i="0" u="none" strike="noStrike" dirty="0">
                <a:solidFill>
                  <a:srgbClr val="1A1918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. </a:t>
            </a:r>
            <a:r>
              <a:rPr lang="ko-KR" altLang="en-US" sz="1400" b="0" i="0" u="none" strike="noStrike" dirty="0">
                <a:solidFill>
                  <a:srgbClr val="1A1918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이 프로젝트는 </a:t>
            </a:r>
            <a:endParaRPr lang="en-US" altLang="ko-KR" sz="1400" b="0" i="0" u="none" strike="noStrike" dirty="0">
              <a:solidFill>
                <a:srgbClr val="1A1918"/>
              </a:solidFill>
              <a:effectLst/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just"/>
            <a:r>
              <a:rPr lang="ko-KR" altLang="en-US" sz="1400" b="0" i="0" u="none" strike="noStrike" dirty="0">
                <a:solidFill>
                  <a:srgbClr val="1A1918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이러한 카공 문화를 더욱 활성화하고 발전시키고자 합니다</a:t>
            </a:r>
            <a:r>
              <a:rPr lang="en-US" altLang="ko-KR" sz="1400" b="0" i="0" u="none" strike="noStrike" dirty="0">
                <a:solidFill>
                  <a:srgbClr val="1A1918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endParaRPr kumimoji="1" lang="ko-KR" altLang="en-US" sz="1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FEE6FD-10F0-5BE4-E0E6-33403F909FCE}"/>
              </a:ext>
            </a:extLst>
          </p:cNvPr>
          <p:cNvSpPr txBox="1"/>
          <p:nvPr/>
        </p:nvSpPr>
        <p:spPr>
          <a:xfrm>
            <a:off x="3027631" y="3540419"/>
            <a:ext cx="610552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ko-KR" altLang="en-US" sz="1400" b="0" i="0" u="none" strike="noStrike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첫째</a:t>
            </a:r>
            <a:r>
              <a:rPr lang="en-US" altLang="ko-KR" sz="1400" b="0" i="0" u="none" strike="noStrike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  <a:r>
              <a:rPr lang="ko-KR" altLang="en-US" sz="1400" b="0" i="0" u="none" strike="noStrike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개개인의 취향과 성향에 맞는 맞춤형 카페 추천 서비스를 제공하여 사용자들이 자신에게 딱 맞는 카페를 쉽게 찾을 수 있도록 합니다</a:t>
            </a:r>
            <a:r>
              <a:rPr lang="en-US" altLang="ko-KR" sz="1400" b="0" i="0" u="none" strike="noStrike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. </a:t>
            </a:r>
            <a:r>
              <a:rPr lang="ko-KR" altLang="en-US" sz="1400" b="0" i="0" u="none" strike="noStrike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이를 통해 카공족들의 만족도와 편의성을 크게 높일 수 있을 것입니다</a:t>
            </a:r>
            <a:r>
              <a:rPr lang="en-US" altLang="ko-KR" sz="1400" b="0" i="0" u="none" strike="noStrike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algn="just" latinLnBrk="1"/>
            <a:endParaRPr lang="en-US" altLang="ko-KR" sz="1400" b="0" i="0" u="none" strike="noStrike" dirty="0">
              <a:effectLst/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just" latinLnBrk="1"/>
            <a:r>
              <a:rPr lang="ko-KR" altLang="en-US" sz="1400" b="0" i="0" u="none" strike="noStrike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둘째</a:t>
            </a:r>
            <a:r>
              <a:rPr lang="en-US" altLang="ko-KR" sz="1400" b="0" i="0" u="none" strike="noStrike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  <a:r>
              <a:rPr lang="ko-KR" altLang="en-US" sz="1400" b="0" i="0" u="none" strike="noStrike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사용자들이 직접 방문한 카페에 대한 리뷰를 작성하고 공유할 수 있는 커뮤니티 플랫폼을 구축합니다</a:t>
            </a:r>
            <a:r>
              <a:rPr lang="en-US" altLang="ko-KR" sz="1400" b="0" i="0" u="none" strike="noStrike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. </a:t>
            </a:r>
            <a:r>
              <a:rPr lang="ko-KR" altLang="en-US" sz="1400" b="0" i="0" u="none" strike="noStrike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이를 통해 카공족들은 서로의 경험을 공유하며 더 나은 카페 문화를 만들어갈 수 있습니다</a:t>
            </a:r>
            <a:r>
              <a:rPr lang="en-US" altLang="ko-KR" sz="1400" b="0" i="0" u="none" strike="noStrike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algn="just" latinLnBrk="1"/>
            <a:endParaRPr lang="en-US" altLang="ko-KR" sz="1400" b="0" i="0" u="none" strike="noStrike" dirty="0">
              <a:effectLst/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just" latinLnBrk="1"/>
            <a:r>
              <a:rPr lang="ko-KR" altLang="en-US" sz="1400" b="0" i="0" u="none" strike="noStrike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셋째</a:t>
            </a:r>
            <a:r>
              <a:rPr lang="en-US" altLang="ko-KR" sz="1400" b="0" i="0" u="none" strike="noStrike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  <a:r>
              <a:rPr lang="ko-KR" altLang="en-US" sz="1400" b="0" i="0" u="none" strike="noStrike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이러한 맞춤형 추천과 리뷰 공유 기능을 통해 카공 문화의 지평을 넓히고 더욱 활성화할 수 있을 것입니다</a:t>
            </a:r>
            <a:r>
              <a:rPr lang="en-US" altLang="ko-KR" sz="1400" b="0" i="0" u="none" strike="noStrike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. </a:t>
            </a:r>
            <a:r>
              <a:rPr lang="ko-KR" altLang="en-US" sz="1400" b="0" i="0" u="none" strike="noStrike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나아가 카페 사업자들에게도 유의미한 피드백을 제공하여 보다 나은 서비스 제공을 이끌어낼 수 있을 것으로 기대됩니다</a:t>
            </a:r>
            <a:r>
              <a:rPr lang="en-US" altLang="ko-KR" sz="1400" b="0" i="0" u="none" strike="noStrike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6AA5B14-1F52-8A2A-F491-1BF1D5C02D9F}"/>
              </a:ext>
            </a:extLst>
          </p:cNvPr>
          <p:cNvGrpSpPr/>
          <p:nvPr/>
        </p:nvGrpSpPr>
        <p:grpSpPr>
          <a:xfrm>
            <a:off x="7757521" y="2374442"/>
            <a:ext cx="1121688" cy="307777"/>
            <a:chOff x="5826026" y="2469442"/>
            <a:chExt cx="1121688" cy="307777"/>
          </a:xfrm>
        </p:grpSpPr>
        <p:pic>
          <p:nvPicPr>
            <p:cNvPr id="3" name="그림 2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9ABBDBFF-C230-851A-D591-C87F5EFA3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6026" y="2469442"/>
              <a:ext cx="307777" cy="30777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7D266A-3FCA-8DC8-B86E-91D482FAE13E}"/>
                </a:ext>
              </a:extLst>
            </p:cNvPr>
            <p:cNvSpPr txBox="1"/>
            <p:nvPr/>
          </p:nvSpPr>
          <p:spPr>
            <a:xfrm>
              <a:off x="6079958" y="2500219"/>
              <a:ext cx="8677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@_xunxxoie</a:t>
              </a:r>
              <a:endPara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52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0542B0FD-6F1A-079B-90EE-9941168CEE59}"/>
              </a:ext>
            </a:extLst>
          </p:cNvPr>
          <p:cNvSpPr txBox="1"/>
          <p:nvPr/>
        </p:nvSpPr>
        <p:spPr>
          <a:xfrm>
            <a:off x="164858" y="159401"/>
            <a:ext cx="2929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InvestBridge</a:t>
            </a:r>
            <a:endParaRPr kumimoji="1" lang="ko-KR" altLang="en-US" sz="3200" dirty="0">
              <a:solidFill>
                <a:schemeClr val="tx2">
                  <a:lumMod val="75000"/>
                  <a:lumOff val="2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9CE007-144C-EDDC-0EBD-542DAF0624C8}"/>
              </a:ext>
            </a:extLst>
          </p:cNvPr>
          <p:cNvSpPr txBox="1"/>
          <p:nvPr/>
        </p:nvSpPr>
        <p:spPr>
          <a:xfrm>
            <a:off x="3185746" y="220958"/>
            <a:ext cx="1011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드리머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D08B54-5306-F114-92C4-ED527952F56B}"/>
              </a:ext>
            </a:extLst>
          </p:cNvPr>
          <p:cNvSpPr txBox="1"/>
          <p:nvPr/>
        </p:nvSpPr>
        <p:spPr>
          <a:xfrm>
            <a:off x="4105687" y="220957"/>
            <a:ext cx="1399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서포터</a:t>
            </a:r>
            <a:endParaRPr kumimoji="1" lang="en-US" altLang="ko-KR" sz="24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5B153516-6213-0568-D460-2547FB169F49}"/>
              </a:ext>
            </a:extLst>
          </p:cNvPr>
          <p:cNvCxnSpPr/>
          <p:nvPr/>
        </p:nvCxnSpPr>
        <p:spPr>
          <a:xfrm>
            <a:off x="-16042" y="907319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그림 47" descr="블랙, 어둠이(가) 표시된 사진&#10;&#10;자동 생성된 설명">
            <a:extLst>
              <a:ext uri="{FF2B5EF4-FFF2-40B4-BE49-F238E27FC236}">
                <a16:creationId xmlns:a16="http://schemas.microsoft.com/office/drawing/2014/main" id="{BEE53012-ED25-D299-5A80-464EECAC5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763" y="134378"/>
            <a:ext cx="634820" cy="63482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AFEE6FD-10F0-5BE4-E0E6-33403F909FCE}"/>
              </a:ext>
            </a:extLst>
          </p:cNvPr>
          <p:cNvSpPr txBox="1"/>
          <p:nvPr/>
        </p:nvSpPr>
        <p:spPr>
          <a:xfrm>
            <a:off x="3043238" y="1456059"/>
            <a:ext cx="61055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ko-KR" altLang="en-US" sz="1400" b="0" i="0" u="none" strike="noStrike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이처럼 본 프로젝트는 카공족들의 편의성과 만족도를 높이고</a:t>
            </a:r>
            <a:r>
              <a:rPr lang="en-US" altLang="ko-KR" sz="1400" b="0" i="0" u="none" strike="noStrike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  <a:r>
              <a:rPr lang="ko-KR" altLang="en-US" sz="1400" b="0" i="0" u="none" strike="noStrike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카공 문화 발전에 기여하는 것을 목표로 합니다</a:t>
            </a:r>
            <a:r>
              <a:rPr lang="en-US" altLang="ko-KR" sz="1400" b="0" i="0" u="none" strike="noStrike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. </a:t>
            </a:r>
            <a:r>
              <a:rPr lang="ko-KR" altLang="en-US" sz="1400" b="0" i="0" u="none" strike="noStrike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이를 통해 카공이라는 문화적 현상을 더욱 풍성하게 만들어갈 수 있을 것으로 기대됩니다</a:t>
            </a:r>
            <a:r>
              <a:rPr lang="en-US" altLang="ko-KR" sz="1400" b="0" i="0" u="none" strike="noStrike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5FA44D2B-A1ED-34DF-3028-22E1BB0BB913}"/>
              </a:ext>
            </a:extLst>
          </p:cNvPr>
          <p:cNvCxnSpPr/>
          <p:nvPr/>
        </p:nvCxnSpPr>
        <p:spPr>
          <a:xfrm>
            <a:off x="2705100" y="3014676"/>
            <a:ext cx="687705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7C59FC-E86C-78C6-7B59-5897B841B09F}"/>
              </a:ext>
            </a:extLst>
          </p:cNvPr>
          <p:cNvSpPr txBox="1"/>
          <p:nvPr/>
        </p:nvSpPr>
        <p:spPr>
          <a:xfrm>
            <a:off x="7624763" y="3123523"/>
            <a:ext cx="404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system"/>
              </a:rPr>
              <a:t>♡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F0F5D-8698-AC31-2FCE-AB8913F34922}"/>
              </a:ext>
            </a:extLst>
          </p:cNvPr>
          <p:cNvSpPr txBox="1"/>
          <p:nvPr/>
        </p:nvSpPr>
        <p:spPr>
          <a:xfrm>
            <a:off x="7924801" y="3123523"/>
            <a:ext cx="74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Like!</a:t>
            </a:r>
            <a:endParaRPr kumimoji="1"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88120C-4F0D-D0A9-58D0-0670D369BEED}"/>
              </a:ext>
            </a:extLst>
          </p:cNvPr>
          <p:cNvSpPr txBox="1"/>
          <p:nvPr/>
        </p:nvSpPr>
        <p:spPr>
          <a:xfrm>
            <a:off x="8558215" y="3171148"/>
            <a:ext cx="366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444444"/>
                </a:solidFill>
                <a:highlight>
                  <a:srgbClr val="FFFFFF"/>
                </a:highlight>
                <a:latin typeface="나눔고딕" panose="020D0604000000000000" pitchFamily="34" charset="-127"/>
                <a:ea typeface="나눔고딕" panose="020D0604000000000000" pitchFamily="34" charset="-127"/>
              </a:rPr>
              <a:t>👁️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B7FDB8-EAD3-1147-0D58-D48623683551}"/>
              </a:ext>
            </a:extLst>
          </p:cNvPr>
          <p:cNvSpPr txBox="1"/>
          <p:nvPr/>
        </p:nvSpPr>
        <p:spPr>
          <a:xfrm>
            <a:off x="8924927" y="3113998"/>
            <a:ext cx="74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3,021</a:t>
            </a:r>
            <a:endParaRPr kumimoji="1"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031280-31D1-FC94-3EF8-809539C5123E}"/>
              </a:ext>
            </a:extLst>
          </p:cNvPr>
          <p:cNvSpPr txBox="1"/>
          <p:nvPr/>
        </p:nvSpPr>
        <p:spPr>
          <a:xfrm>
            <a:off x="2487654" y="2607435"/>
            <a:ext cx="4986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#</a:t>
            </a: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카공 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#</a:t>
            </a: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카공족 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#Web # Recommender System</a:t>
            </a:r>
            <a:endParaRPr kumimoji="1" lang="ko-KR" altLang="en-US" sz="1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8F662D5-A0D1-B1C0-AFE8-6DC08CC4427A}"/>
              </a:ext>
            </a:extLst>
          </p:cNvPr>
          <p:cNvGrpSpPr/>
          <p:nvPr/>
        </p:nvGrpSpPr>
        <p:grpSpPr>
          <a:xfrm>
            <a:off x="4165981" y="4719897"/>
            <a:ext cx="3955288" cy="1297869"/>
            <a:chOff x="4165981" y="4407663"/>
            <a:chExt cx="3955288" cy="129786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EBC5FD1-9004-B683-3D33-B04B4E52E07E}"/>
                </a:ext>
              </a:extLst>
            </p:cNvPr>
            <p:cNvSpPr txBox="1"/>
            <p:nvPr/>
          </p:nvSpPr>
          <p:spPr>
            <a:xfrm>
              <a:off x="4165981" y="4407663"/>
              <a:ext cx="395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b="1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@_xunxxoie</a:t>
              </a:r>
              <a:r>
                <a:rPr kumimoji="1" lang="ko-KR" altLang="en-US" b="1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의 아이디어가 맘에 든다면</a:t>
              </a:r>
              <a:r>
                <a:rPr kumimoji="1" lang="en-US" altLang="ko-KR" b="1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?</a:t>
              </a:r>
              <a:endParaRPr kumimoji="1" lang="ko-KR" altLang="en-US" b="1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51637711-9AE8-85B3-19CC-AF081B2F4BBA}"/>
                </a:ext>
              </a:extLst>
            </p:cNvPr>
            <p:cNvSpPr/>
            <p:nvPr/>
          </p:nvSpPr>
          <p:spPr>
            <a:xfrm>
              <a:off x="5168753" y="5060703"/>
              <a:ext cx="1822410" cy="64482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400" b="1" dirty="0">
                  <a:latin typeface="BM HANNA 11yrs old OTF" panose="020B0600000101010101" pitchFamily="34" charset="-127"/>
                  <a:ea typeface="BM HANNA 11yrs old OTF" panose="020B0600000101010101" pitchFamily="34" charset="-127"/>
                </a:rPr>
                <a:t>실 현 하 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052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7D6F3224-91FF-B54C-3D7E-C6D5745C041E}"/>
              </a:ext>
            </a:extLst>
          </p:cNvPr>
          <p:cNvGrpSpPr/>
          <p:nvPr/>
        </p:nvGrpSpPr>
        <p:grpSpPr>
          <a:xfrm>
            <a:off x="271848" y="1285106"/>
            <a:ext cx="2100649" cy="5149155"/>
            <a:chOff x="4374292" y="1359243"/>
            <a:chExt cx="2508423" cy="5048612"/>
          </a:xfrm>
        </p:grpSpPr>
        <p:sp>
          <p:nvSpPr>
            <p:cNvPr id="32" name="자유형 31">
              <a:extLst>
                <a:ext uri="{FF2B5EF4-FFF2-40B4-BE49-F238E27FC236}">
                  <a16:creationId xmlns:a16="http://schemas.microsoft.com/office/drawing/2014/main" id="{B732DE34-6CAE-67DA-2346-B43A61CB5224}"/>
                </a:ext>
              </a:extLst>
            </p:cNvPr>
            <p:cNvSpPr/>
            <p:nvPr/>
          </p:nvSpPr>
          <p:spPr>
            <a:xfrm>
              <a:off x="4374292" y="1359243"/>
              <a:ext cx="2508422" cy="5048612"/>
            </a:xfrm>
            <a:custGeom>
              <a:avLst/>
              <a:gdLst>
                <a:gd name="connsiteX0" fmla="*/ 123569 w 2508422"/>
                <a:gd name="connsiteY0" fmla="*/ 0 h 5048612"/>
                <a:gd name="connsiteX1" fmla="*/ 2384853 w 2508422"/>
                <a:gd name="connsiteY1" fmla="*/ 0 h 5048612"/>
                <a:gd name="connsiteX2" fmla="*/ 2508422 w 2508422"/>
                <a:gd name="connsiteY2" fmla="*/ 123569 h 5048612"/>
                <a:gd name="connsiteX3" fmla="*/ 2508422 w 2508422"/>
                <a:gd name="connsiteY3" fmla="*/ 593125 h 5048612"/>
                <a:gd name="connsiteX4" fmla="*/ 2508422 w 2508422"/>
                <a:gd name="connsiteY4" fmla="*/ 617829 h 5048612"/>
                <a:gd name="connsiteX5" fmla="*/ 2508422 w 2508422"/>
                <a:gd name="connsiteY5" fmla="*/ 4430783 h 5048612"/>
                <a:gd name="connsiteX6" fmla="*/ 2508422 w 2508422"/>
                <a:gd name="connsiteY6" fmla="*/ 4591413 h 5048612"/>
                <a:gd name="connsiteX7" fmla="*/ 2508422 w 2508422"/>
                <a:gd name="connsiteY7" fmla="*/ 4925043 h 5048612"/>
                <a:gd name="connsiteX8" fmla="*/ 2384853 w 2508422"/>
                <a:gd name="connsiteY8" fmla="*/ 5048612 h 5048612"/>
                <a:gd name="connsiteX9" fmla="*/ 123569 w 2508422"/>
                <a:gd name="connsiteY9" fmla="*/ 5048612 h 5048612"/>
                <a:gd name="connsiteX10" fmla="*/ 0 w 2508422"/>
                <a:gd name="connsiteY10" fmla="*/ 4925043 h 5048612"/>
                <a:gd name="connsiteX11" fmla="*/ 0 w 2508422"/>
                <a:gd name="connsiteY11" fmla="*/ 4591413 h 5048612"/>
                <a:gd name="connsiteX12" fmla="*/ 0 w 2508422"/>
                <a:gd name="connsiteY12" fmla="*/ 4430783 h 5048612"/>
                <a:gd name="connsiteX13" fmla="*/ 0 w 2508422"/>
                <a:gd name="connsiteY13" fmla="*/ 617829 h 5048612"/>
                <a:gd name="connsiteX14" fmla="*/ 0 w 2508422"/>
                <a:gd name="connsiteY14" fmla="*/ 593125 h 5048612"/>
                <a:gd name="connsiteX15" fmla="*/ 0 w 2508422"/>
                <a:gd name="connsiteY15" fmla="*/ 123569 h 5048612"/>
                <a:gd name="connsiteX16" fmla="*/ 123569 w 2508422"/>
                <a:gd name="connsiteY16" fmla="*/ 0 h 504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8422" h="5048612">
                  <a:moveTo>
                    <a:pt x="123569" y="0"/>
                  </a:moveTo>
                  <a:lnTo>
                    <a:pt x="2384853" y="0"/>
                  </a:lnTo>
                  <a:cubicBezTo>
                    <a:pt x="2453098" y="0"/>
                    <a:pt x="2508422" y="55324"/>
                    <a:pt x="2508422" y="123569"/>
                  </a:cubicBezTo>
                  <a:lnTo>
                    <a:pt x="2508422" y="593125"/>
                  </a:lnTo>
                  <a:lnTo>
                    <a:pt x="2508422" y="617829"/>
                  </a:lnTo>
                  <a:lnTo>
                    <a:pt x="2508422" y="4430783"/>
                  </a:lnTo>
                  <a:lnTo>
                    <a:pt x="2508422" y="4591413"/>
                  </a:lnTo>
                  <a:lnTo>
                    <a:pt x="2508422" y="4925043"/>
                  </a:lnTo>
                  <a:cubicBezTo>
                    <a:pt x="2508422" y="4993288"/>
                    <a:pt x="2453098" y="5048612"/>
                    <a:pt x="2384853" y="5048612"/>
                  </a:cubicBezTo>
                  <a:lnTo>
                    <a:pt x="123569" y="5048612"/>
                  </a:lnTo>
                  <a:cubicBezTo>
                    <a:pt x="55324" y="5048612"/>
                    <a:pt x="0" y="4993288"/>
                    <a:pt x="0" y="4925043"/>
                  </a:cubicBezTo>
                  <a:lnTo>
                    <a:pt x="0" y="4591413"/>
                  </a:lnTo>
                  <a:lnTo>
                    <a:pt x="0" y="4430783"/>
                  </a:lnTo>
                  <a:lnTo>
                    <a:pt x="0" y="617829"/>
                  </a:lnTo>
                  <a:lnTo>
                    <a:pt x="0" y="593125"/>
                  </a:lnTo>
                  <a:lnTo>
                    <a:pt x="0" y="123569"/>
                  </a:lnTo>
                  <a:cubicBezTo>
                    <a:pt x="0" y="55324"/>
                    <a:pt x="55324" y="0"/>
                    <a:pt x="123569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1229CC52-4824-86B4-A3F9-6D92E08AE09C}"/>
                </a:ext>
              </a:extLst>
            </p:cNvPr>
            <p:cNvSpPr/>
            <p:nvPr/>
          </p:nvSpPr>
          <p:spPr>
            <a:xfrm>
              <a:off x="4374293" y="1359243"/>
              <a:ext cx="2508422" cy="72904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ko-KR" altLang="en-US" sz="2400" dirty="0">
                <a:solidFill>
                  <a:schemeClr val="bg2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5A31BA6-F36C-E78E-BD4C-0BE18ED0384B}"/>
              </a:ext>
            </a:extLst>
          </p:cNvPr>
          <p:cNvSpPr txBox="1"/>
          <p:nvPr/>
        </p:nvSpPr>
        <p:spPr>
          <a:xfrm>
            <a:off x="319766" y="1426054"/>
            <a:ext cx="130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chemeClr val="bg2">
                    <a:lumMod val="2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카테고리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9F16FD-B37D-944F-EE94-0AE87D46DF4A}"/>
              </a:ext>
            </a:extLst>
          </p:cNvPr>
          <p:cNvSpPr/>
          <p:nvPr/>
        </p:nvSpPr>
        <p:spPr>
          <a:xfrm>
            <a:off x="518983" y="2378877"/>
            <a:ext cx="220261" cy="2202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E415E0-C96C-4ED7-75BF-6884D806DDDF}"/>
              </a:ext>
            </a:extLst>
          </p:cNvPr>
          <p:cNvSpPr txBox="1"/>
          <p:nvPr/>
        </p:nvSpPr>
        <p:spPr>
          <a:xfrm>
            <a:off x="739244" y="2304341"/>
            <a:ext cx="116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인공지능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5AAC5D8-0B47-85F2-298E-7CFDFF7DFF44}"/>
              </a:ext>
            </a:extLst>
          </p:cNvPr>
          <p:cNvSpPr/>
          <p:nvPr/>
        </p:nvSpPr>
        <p:spPr>
          <a:xfrm>
            <a:off x="518983" y="2999169"/>
            <a:ext cx="220261" cy="2202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8E9B96-9845-515E-87BD-273C6AD58BCE}"/>
              </a:ext>
            </a:extLst>
          </p:cNvPr>
          <p:cNvSpPr txBox="1"/>
          <p:nvPr/>
        </p:nvSpPr>
        <p:spPr>
          <a:xfrm>
            <a:off x="739244" y="2919710"/>
            <a:ext cx="103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빅데이터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92F7135-512B-AA6D-FD5A-32B24C87707D}"/>
              </a:ext>
            </a:extLst>
          </p:cNvPr>
          <p:cNvSpPr/>
          <p:nvPr/>
        </p:nvSpPr>
        <p:spPr>
          <a:xfrm>
            <a:off x="518983" y="3613880"/>
            <a:ext cx="220261" cy="2202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D53B02-D9A6-7CEE-4186-557FEB73EFCF}"/>
              </a:ext>
            </a:extLst>
          </p:cNvPr>
          <p:cNvSpPr txBox="1"/>
          <p:nvPr/>
        </p:nvSpPr>
        <p:spPr>
          <a:xfrm>
            <a:off x="774519" y="3542353"/>
            <a:ext cx="116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게임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B43C248-5D3A-A69A-FEB7-372C426D5FCD}"/>
              </a:ext>
            </a:extLst>
          </p:cNvPr>
          <p:cNvSpPr/>
          <p:nvPr/>
        </p:nvSpPr>
        <p:spPr>
          <a:xfrm>
            <a:off x="518983" y="4234276"/>
            <a:ext cx="220261" cy="2202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24AC25-802E-B9C7-B9F1-F0CAB8787B86}"/>
              </a:ext>
            </a:extLst>
          </p:cNvPr>
          <p:cNvSpPr txBox="1"/>
          <p:nvPr/>
        </p:nvSpPr>
        <p:spPr>
          <a:xfrm>
            <a:off x="774519" y="4159740"/>
            <a:ext cx="116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의료 </a:t>
            </a:r>
            <a:r>
              <a:rPr lang="en-US" altLang="ko-KR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BM HANNA Air OTF" panose="020B0600000101010101" pitchFamily="34" charset="-127"/>
                <a:ea typeface="BM HANNA Air OTF" panose="020B0600000101010101" pitchFamily="34" charset="-127"/>
              </a:rPr>
              <a:t>·</a:t>
            </a:r>
            <a:r>
              <a:rPr lang="ko-KR" alt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BM HANNA Air OTF" panose="020B0600000101010101" pitchFamily="34" charset="-127"/>
                <a:ea typeface="BM HANNA Air OTF" panose="020B0600000101010101" pitchFamily="34" charset="-127"/>
              </a:rPr>
              <a:t> 보건</a:t>
            </a:r>
            <a:endParaRPr kumimoji="1" lang="ko-KR" altLang="en-US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62FA99A-02EA-0006-3A5C-476F5374C017}"/>
              </a:ext>
            </a:extLst>
          </p:cNvPr>
          <p:cNvSpPr/>
          <p:nvPr/>
        </p:nvSpPr>
        <p:spPr>
          <a:xfrm>
            <a:off x="518984" y="4854672"/>
            <a:ext cx="220261" cy="2202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52656A-57F5-A7F8-FFFA-474813FC0C50}"/>
              </a:ext>
            </a:extLst>
          </p:cNvPr>
          <p:cNvSpPr txBox="1"/>
          <p:nvPr/>
        </p:nvSpPr>
        <p:spPr>
          <a:xfrm>
            <a:off x="774519" y="4790567"/>
            <a:ext cx="136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에너지 </a:t>
            </a:r>
            <a:r>
              <a:rPr lang="en-US" altLang="ko-KR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BM HANNA Air OTF" panose="020B0600000101010101" pitchFamily="34" charset="-127"/>
                <a:ea typeface="BM HANNA Air OTF" panose="020B0600000101010101" pitchFamily="34" charset="-127"/>
              </a:rPr>
              <a:t>·</a:t>
            </a:r>
            <a:r>
              <a:rPr lang="ko-KR" alt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BM HANNA Air OTF" panose="020B0600000101010101" pitchFamily="34" charset="-127"/>
                <a:ea typeface="BM HANNA Air OTF" panose="020B0600000101010101" pitchFamily="34" charset="-127"/>
              </a:rPr>
              <a:t> 화학</a:t>
            </a:r>
            <a:endParaRPr kumimoji="1"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3DBD81-0565-3954-552E-804E2D1D056C}"/>
              </a:ext>
            </a:extLst>
          </p:cNvPr>
          <p:cNvSpPr/>
          <p:nvPr/>
        </p:nvSpPr>
        <p:spPr>
          <a:xfrm>
            <a:off x="521145" y="5404946"/>
            <a:ext cx="220261" cy="2202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6C1288-D5E2-FEA1-4873-EC3C49E48330}"/>
              </a:ext>
            </a:extLst>
          </p:cNvPr>
          <p:cNvSpPr txBox="1"/>
          <p:nvPr/>
        </p:nvSpPr>
        <p:spPr>
          <a:xfrm>
            <a:off x="776681" y="5333419"/>
            <a:ext cx="116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금융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0229FB8-9F0A-D178-FF7D-8A871E227F20}"/>
              </a:ext>
            </a:extLst>
          </p:cNvPr>
          <p:cNvGrpSpPr/>
          <p:nvPr/>
        </p:nvGrpSpPr>
        <p:grpSpPr>
          <a:xfrm>
            <a:off x="3094305" y="1369978"/>
            <a:ext cx="2243814" cy="2391317"/>
            <a:chOff x="3094305" y="1369978"/>
            <a:chExt cx="2243814" cy="2391317"/>
          </a:xfrm>
        </p:grpSpPr>
        <p:pic>
          <p:nvPicPr>
            <p:cNvPr id="51" name="그림 50" descr="블루, 스크린샷, 다채로움, 일렉트릭 블루이(가) 표시된 사진&#10;&#10;자동 생성된 설명">
              <a:extLst>
                <a:ext uri="{FF2B5EF4-FFF2-40B4-BE49-F238E27FC236}">
                  <a16:creationId xmlns:a16="http://schemas.microsoft.com/office/drawing/2014/main" id="{7E28A521-A65E-B181-C082-8B32D5FFB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4306" y="1369978"/>
              <a:ext cx="2243813" cy="101644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6904138-EB83-31B4-9D2F-FF171A562AA6}"/>
                </a:ext>
              </a:extLst>
            </p:cNvPr>
            <p:cNvSpPr txBox="1"/>
            <p:nvPr/>
          </p:nvSpPr>
          <p:spPr>
            <a:xfrm>
              <a:off x="3094306" y="2599138"/>
              <a:ext cx="1650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Project Name</a:t>
              </a:r>
              <a:endParaRPr kumimoji="1"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3B66755-C338-2EBE-C5B2-7EDE59183EAE}"/>
                </a:ext>
              </a:extLst>
            </p:cNvPr>
            <p:cNvSpPr txBox="1"/>
            <p:nvPr/>
          </p:nvSpPr>
          <p:spPr>
            <a:xfrm>
              <a:off x="3094306" y="2399787"/>
              <a:ext cx="86553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Team #1</a:t>
              </a:r>
              <a:endParaRPr kumimoji="1" lang="ko-KR" altLang="en-US" sz="105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ABA43FF-8366-89FF-3F3B-1A273EA96940}"/>
                </a:ext>
              </a:extLst>
            </p:cNvPr>
            <p:cNvSpPr txBox="1"/>
            <p:nvPr/>
          </p:nvSpPr>
          <p:spPr>
            <a:xfrm>
              <a:off x="3094305" y="3185363"/>
              <a:ext cx="22438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800" dirty="0"/>
                <a:t>#</a:t>
              </a:r>
              <a:r>
                <a:rPr kumimoji="1" lang="ko-KR" altLang="en-US" sz="800" dirty="0"/>
                <a:t>인공지능 </a:t>
              </a:r>
              <a:r>
                <a:rPr kumimoji="1" lang="en-US" altLang="ko-KR" sz="800" dirty="0"/>
                <a:t>#AI #OpenAI</a:t>
              </a:r>
              <a:endParaRPr kumimoji="1" lang="ko-KR" altLang="en-US" sz="8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4606B7B-4C5A-632E-73F5-9CE1D91664ED}"/>
                </a:ext>
              </a:extLst>
            </p:cNvPr>
            <p:cNvSpPr txBox="1"/>
            <p:nvPr/>
          </p:nvSpPr>
          <p:spPr>
            <a:xfrm>
              <a:off x="4247322" y="3429000"/>
              <a:ext cx="10907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❤️</a:t>
              </a:r>
              <a:r>
                <a:rPr kumimoji="1" lang="en-US" altLang="ko-KR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(35)</a:t>
              </a:r>
              <a:r>
                <a:rPr kumimoji="1" lang="ko-KR" altLang="en-US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⭐️</a:t>
              </a:r>
              <a:r>
                <a:rPr kumimoji="1" lang="en-US" altLang="ko-KR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(7,320)</a:t>
              </a:r>
              <a:endParaRPr kumimoji="1" lang="ko-KR" altLang="en-US" sz="900" b="1" dirty="0">
                <a:solidFill>
                  <a:schemeClr val="bg2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56" name="모서리가 둥근 직사각형 55">
              <a:extLst>
                <a:ext uri="{FF2B5EF4-FFF2-40B4-BE49-F238E27FC236}">
                  <a16:creationId xmlns:a16="http://schemas.microsoft.com/office/drawing/2014/main" id="{FD27FABD-7795-D07B-E274-C273C678F8F4}"/>
                </a:ext>
              </a:extLst>
            </p:cNvPr>
            <p:cNvSpPr/>
            <p:nvPr/>
          </p:nvSpPr>
          <p:spPr>
            <a:xfrm>
              <a:off x="3094305" y="1369979"/>
              <a:ext cx="2243813" cy="2391316"/>
            </a:xfrm>
            <a:prstGeom prst="roundRect">
              <a:avLst>
                <a:gd name="adj" fmla="val 5744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9D76A2E-CEA6-7BBA-4660-8851F7B3A74D}"/>
              </a:ext>
            </a:extLst>
          </p:cNvPr>
          <p:cNvGrpSpPr/>
          <p:nvPr/>
        </p:nvGrpSpPr>
        <p:grpSpPr>
          <a:xfrm>
            <a:off x="5978968" y="1369978"/>
            <a:ext cx="2243814" cy="2391317"/>
            <a:chOff x="3094305" y="1369978"/>
            <a:chExt cx="2243814" cy="2391317"/>
          </a:xfrm>
        </p:grpSpPr>
        <p:pic>
          <p:nvPicPr>
            <p:cNvPr id="59" name="그림 58" descr="블루, 스크린샷, 다채로움, 일렉트릭 블루이(가) 표시된 사진&#10;&#10;자동 생성된 설명">
              <a:extLst>
                <a:ext uri="{FF2B5EF4-FFF2-40B4-BE49-F238E27FC236}">
                  <a16:creationId xmlns:a16="http://schemas.microsoft.com/office/drawing/2014/main" id="{AEB7D84A-B70D-E35B-B65A-4A90D3B01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4306" y="1369978"/>
              <a:ext cx="2243813" cy="1016445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047BD0D-DD21-4788-8803-E708C47FBC82}"/>
                </a:ext>
              </a:extLst>
            </p:cNvPr>
            <p:cNvSpPr txBox="1"/>
            <p:nvPr/>
          </p:nvSpPr>
          <p:spPr>
            <a:xfrm>
              <a:off x="3094306" y="2599138"/>
              <a:ext cx="1650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Project Name</a:t>
              </a:r>
              <a:endParaRPr kumimoji="1"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8C27501-91FE-DD1B-CEFA-C3046161558C}"/>
                </a:ext>
              </a:extLst>
            </p:cNvPr>
            <p:cNvSpPr txBox="1"/>
            <p:nvPr/>
          </p:nvSpPr>
          <p:spPr>
            <a:xfrm>
              <a:off x="3094306" y="2399787"/>
              <a:ext cx="86553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Team #1</a:t>
              </a:r>
              <a:endParaRPr kumimoji="1" lang="ko-KR" altLang="en-US" sz="105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6B6674C-CC58-5886-3373-CBB45B733139}"/>
                </a:ext>
              </a:extLst>
            </p:cNvPr>
            <p:cNvSpPr txBox="1"/>
            <p:nvPr/>
          </p:nvSpPr>
          <p:spPr>
            <a:xfrm>
              <a:off x="3094305" y="3185363"/>
              <a:ext cx="22438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800" dirty="0"/>
                <a:t>#</a:t>
              </a:r>
              <a:r>
                <a:rPr kumimoji="1" lang="ko-KR" altLang="en-US" sz="800" dirty="0"/>
                <a:t>인공지능 </a:t>
              </a:r>
              <a:r>
                <a:rPr kumimoji="1" lang="en-US" altLang="ko-KR" sz="800" dirty="0"/>
                <a:t>#AI #OpenAI</a:t>
              </a:r>
              <a:endParaRPr kumimoji="1" lang="ko-KR" altLang="en-US" sz="8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0418DBF-FBF8-AC86-89B6-9E3683E5252A}"/>
                </a:ext>
              </a:extLst>
            </p:cNvPr>
            <p:cNvSpPr txBox="1"/>
            <p:nvPr/>
          </p:nvSpPr>
          <p:spPr>
            <a:xfrm>
              <a:off x="4247322" y="3429000"/>
              <a:ext cx="10907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❤️</a:t>
              </a:r>
              <a:r>
                <a:rPr kumimoji="1" lang="en-US" altLang="ko-KR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(35)</a:t>
              </a:r>
              <a:r>
                <a:rPr kumimoji="1" lang="ko-KR" altLang="en-US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⭐️</a:t>
              </a:r>
              <a:r>
                <a:rPr kumimoji="1" lang="en-US" altLang="ko-KR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(7,320)</a:t>
              </a:r>
              <a:endParaRPr kumimoji="1" lang="ko-KR" altLang="en-US" sz="900" b="1" dirty="0">
                <a:solidFill>
                  <a:schemeClr val="bg2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64" name="모서리가 둥근 직사각형 63">
              <a:extLst>
                <a:ext uri="{FF2B5EF4-FFF2-40B4-BE49-F238E27FC236}">
                  <a16:creationId xmlns:a16="http://schemas.microsoft.com/office/drawing/2014/main" id="{F37B94BA-9880-CB21-BFFA-EA627C0747BA}"/>
                </a:ext>
              </a:extLst>
            </p:cNvPr>
            <p:cNvSpPr/>
            <p:nvPr/>
          </p:nvSpPr>
          <p:spPr>
            <a:xfrm>
              <a:off x="3094305" y="1369979"/>
              <a:ext cx="2243813" cy="2391316"/>
            </a:xfrm>
            <a:prstGeom prst="roundRect">
              <a:avLst>
                <a:gd name="adj" fmla="val 5744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D55BEA2-7AED-A01D-4C29-43BE52A96D72}"/>
              </a:ext>
            </a:extLst>
          </p:cNvPr>
          <p:cNvGrpSpPr/>
          <p:nvPr/>
        </p:nvGrpSpPr>
        <p:grpSpPr>
          <a:xfrm>
            <a:off x="8863634" y="1369978"/>
            <a:ext cx="2243814" cy="2391317"/>
            <a:chOff x="3094305" y="1369978"/>
            <a:chExt cx="2243814" cy="2391317"/>
          </a:xfrm>
        </p:grpSpPr>
        <p:pic>
          <p:nvPicPr>
            <p:cNvPr id="66" name="그림 65" descr="블루, 스크린샷, 다채로움, 일렉트릭 블루이(가) 표시된 사진&#10;&#10;자동 생성된 설명">
              <a:extLst>
                <a:ext uri="{FF2B5EF4-FFF2-40B4-BE49-F238E27FC236}">
                  <a16:creationId xmlns:a16="http://schemas.microsoft.com/office/drawing/2014/main" id="{3A5C0635-A038-E1B8-FFB6-57F28D241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4306" y="1369978"/>
              <a:ext cx="2243813" cy="1016445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11E8139-63F3-B96E-1550-F909F39E61FC}"/>
                </a:ext>
              </a:extLst>
            </p:cNvPr>
            <p:cNvSpPr txBox="1"/>
            <p:nvPr/>
          </p:nvSpPr>
          <p:spPr>
            <a:xfrm>
              <a:off x="3094306" y="2599138"/>
              <a:ext cx="1650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Project Name</a:t>
              </a:r>
              <a:endParaRPr kumimoji="1"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8ACC022-FFF9-1531-CCCD-ED229CD0A360}"/>
                </a:ext>
              </a:extLst>
            </p:cNvPr>
            <p:cNvSpPr txBox="1"/>
            <p:nvPr/>
          </p:nvSpPr>
          <p:spPr>
            <a:xfrm>
              <a:off x="3094306" y="2399787"/>
              <a:ext cx="86553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Team #1</a:t>
              </a:r>
              <a:endParaRPr kumimoji="1" lang="ko-KR" altLang="en-US" sz="105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3C91AE8-CBE5-313F-8E3E-14F7285E672E}"/>
                </a:ext>
              </a:extLst>
            </p:cNvPr>
            <p:cNvSpPr txBox="1"/>
            <p:nvPr/>
          </p:nvSpPr>
          <p:spPr>
            <a:xfrm>
              <a:off x="3094305" y="3185363"/>
              <a:ext cx="22438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800" dirty="0"/>
                <a:t>#</a:t>
              </a:r>
              <a:r>
                <a:rPr kumimoji="1" lang="ko-KR" altLang="en-US" sz="800" dirty="0"/>
                <a:t>인공지능 </a:t>
              </a:r>
              <a:r>
                <a:rPr kumimoji="1" lang="en-US" altLang="ko-KR" sz="800" dirty="0"/>
                <a:t>#AI #OpenAI</a:t>
              </a:r>
              <a:endParaRPr kumimoji="1" lang="ko-KR" altLang="en-US" sz="8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7D1C048-8ED7-07DA-3C25-A9094113F1B7}"/>
                </a:ext>
              </a:extLst>
            </p:cNvPr>
            <p:cNvSpPr txBox="1"/>
            <p:nvPr/>
          </p:nvSpPr>
          <p:spPr>
            <a:xfrm>
              <a:off x="4247322" y="3429000"/>
              <a:ext cx="10907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❤️</a:t>
              </a:r>
              <a:r>
                <a:rPr kumimoji="1" lang="en-US" altLang="ko-KR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(35)</a:t>
              </a:r>
              <a:r>
                <a:rPr kumimoji="1" lang="ko-KR" altLang="en-US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⭐️</a:t>
              </a:r>
              <a:r>
                <a:rPr kumimoji="1" lang="en-US" altLang="ko-KR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(7,320)</a:t>
              </a:r>
              <a:endParaRPr kumimoji="1" lang="ko-KR" altLang="en-US" sz="900" b="1" dirty="0">
                <a:solidFill>
                  <a:schemeClr val="bg2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71" name="모서리가 둥근 직사각형 70">
              <a:extLst>
                <a:ext uri="{FF2B5EF4-FFF2-40B4-BE49-F238E27FC236}">
                  <a16:creationId xmlns:a16="http://schemas.microsoft.com/office/drawing/2014/main" id="{7CBB93B2-15B5-3231-46FE-E2DA5E024549}"/>
                </a:ext>
              </a:extLst>
            </p:cNvPr>
            <p:cNvSpPr/>
            <p:nvPr/>
          </p:nvSpPr>
          <p:spPr>
            <a:xfrm>
              <a:off x="3094305" y="1369979"/>
              <a:ext cx="2243813" cy="2391316"/>
            </a:xfrm>
            <a:prstGeom prst="roundRect">
              <a:avLst>
                <a:gd name="adj" fmla="val 5744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DEFE92A-8ADC-4E2E-9DE1-B51B98599639}"/>
              </a:ext>
            </a:extLst>
          </p:cNvPr>
          <p:cNvGrpSpPr/>
          <p:nvPr/>
        </p:nvGrpSpPr>
        <p:grpSpPr>
          <a:xfrm>
            <a:off x="3094305" y="4042944"/>
            <a:ext cx="2243814" cy="2391317"/>
            <a:chOff x="3094305" y="1369978"/>
            <a:chExt cx="2243814" cy="2391317"/>
          </a:xfrm>
        </p:grpSpPr>
        <p:pic>
          <p:nvPicPr>
            <p:cNvPr id="73" name="그림 72" descr="블루, 스크린샷, 다채로움, 일렉트릭 블루이(가) 표시된 사진&#10;&#10;자동 생성된 설명">
              <a:extLst>
                <a:ext uri="{FF2B5EF4-FFF2-40B4-BE49-F238E27FC236}">
                  <a16:creationId xmlns:a16="http://schemas.microsoft.com/office/drawing/2014/main" id="{4C743444-5197-6F0D-BA87-2B1209C28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4306" y="1369978"/>
              <a:ext cx="2243813" cy="1016445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F197D87-EE6F-3627-AD25-E036DE8471B3}"/>
                </a:ext>
              </a:extLst>
            </p:cNvPr>
            <p:cNvSpPr txBox="1"/>
            <p:nvPr/>
          </p:nvSpPr>
          <p:spPr>
            <a:xfrm>
              <a:off x="3094306" y="2599138"/>
              <a:ext cx="1650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Project Name</a:t>
              </a:r>
              <a:endParaRPr kumimoji="1"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2499408-4B53-715C-2944-72DF2B57BAEE}"/>
                </a:ext>
              </a:extLst>
            </p:cNvPr>
            <p:cNvSpPr txBox="1"/>
            <p:nvPr/>
          </p:nvSpPr>
          <p:spPr>
            <a:xfrm>
              <a:off x="3094306" y="2399787"/>
              <a:ext cx="86553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Team #1</a:t>
              </a:r>
              <a:endParaRPr kumimoji="1" lang="ko-KR" altLang="en-US" sz="105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0387546-E8A5-283F-C227-1247CBACC55F}"/>
                </a:ext>
              </a:extLst>
            </p:cNvPr>
            <p:cNvSpPr txBox="1"/>
            <p:nvPr/>
          </p:nvSpPr>
          <p:spPr>
            <a:xfrm>
              <a:off x="3094305" y="3185363"/>
              <a:ext cx="22438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800" dirty="0"/>
                <a:t>#</a:t>
              </a:r>
              <a:r>
                <a:rPr kumimoji="1" lang="ko-KR" altLang="en-US" sz="800" dirty="0"/>
                <a:t>인공지능 </a:t>
              </a:r>
              <a:r>
                <a:rPr kumimoji="1" lang="en-US" altLang="ko-KR" sz="800" dirty="0"/>
                <a:t>#AI #OpenAI</a:t>
              </a:r>
              <a:endParaRPr kumimoji="1" lang="ko-KR" altLang="en-US" sz="8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9971683-09E9-FA98-7D09-71F83E277C3B}"/>
                </a:ext>
              </a:extLst>
            </p:cNvPr>
            <p:cNvSpPr txBox="1"/>
            <p:nvPr/>
          </p:nvSpPr>
          <p:spPr>
            <a:xfrm>
              <a:off x="4247322" y="3429000"/>
              <a:ext cx="10907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❤️</a:t>
              </a:r>
              <a:r>
                <a:rPr kumimoji="1" lang="en-US" altLang="ko-KR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(35)</a:t>
              </a:r>
              <a:r>
                <a:rPr kumimoji="1" lang="ko-KR" altLang="en-US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⭐️</a:t>
              </a:r>
              <a:r>
                <a:rPr kumimoji="1" lang="en-US" altLang="ko-KR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(7,320)</a:t>
              </a:r>
              <a:endParaRPr kumimoji="1" lang="ko-KR" altLang="en-US" sz="900" b="1" dirty="0">
                <a:solidFill>
                  <a:schemeClr val="bg2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9D24C2EC-CB28-CEAB-B734-D7EFCC868EA1}"/>
                </a:ext>
              </a:extLst>
            </p:cNvPr>
            <p:cNvSpPr/>
            <p:nvPr/>
          </p:nvSpPr>
          <p:spPr>
            <a:xfrm>
              <a:off x="3094305" y="1369979"/>
              <a:ext cx="2243813" cy="2391316"/>
            </a:xfrm>
            <a:prstGeom prst="roundRect">
              <a:avLst>
                <a:gd name="adj" fmla="val 5744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E149E75-E1AF-95F4-80F5-0E38261659DC}"/>
              </a:ext>
            </a:extLst>
          </p:cNvPr>
          <p:cNvGrpSpPr/>
          <p:nvPr/>
        </p:nvGrpSpPr>
        <p:grpSpPr>
          <a:xfrm>
            <a:off x="5978968" y="4042944"/>
            <a:ext cx="2243814" cy="2391317"/>
            <a:chOff x="3094305" y="1369978"/>
            <a:chExt cx="2243814" cy="2391317"/>
          </a:xfrm>
        </p:grpSpPr>
        <p:pic>
          <p:nvPicPr>
            <p:cNvPr id="80" name="그림 79" descr="블루, 스크린샷, 다채로움, 일렉트릭 블루이(가) 표시된 사진&#10;&#10;자동 생성된 설명">
              <a:extLst>
                <a:ext uri="{FF2B5EF4-FFF2-40B4-BE49-F238E27FC236}">
                  <a16:creationId xmlns:a16="http://schemas.microsoft.com/office/drawing/2014/main" id="{FC2BF751-9079-B1B2-C1C9-AC13C5693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4306" y="1369978"/>
              <a:ext cx="2243813" cy="1016445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E6A5595-9695-4B9F-2763-C90FBB5BED4B}"/>
                </a:ext>
              </a:extLst>
            </p:cNvPr>
            <p:cNvSpPr txBox="1"/>
            <p:nvPr/>
          </p:nvSpPr>
          <p:spPr>
            <a:xfrm>
              <a:off x="3094306" y="2599138"/>
              <a:ext cx="1650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Project Name</a:t>
              </a:r>
              <a:endParaRPr kumimoji="1" lang="ko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C30F4D0-412D-0B48-C919-DEE132FA8346}"/>
                </a:ext>
              </a:extLst>
            </p:cNvPr>
            <p:cNvSpPr txBox="1"/>
            <p:nvPr/>
          </p:nvSpPr>
          <p:spPr>
            <a:xfrm>
              <a:off x="3094306" y="2399787"/>
              <a:ext cx="86553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Team #1</a:t>
              </a:r>
              <a:endParaRPr kumimoji="1" lang="ko-KR" altLang="en-US" sz="105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4FD15CD-61B3-69DE-8D04-6F7F1BACD1F3}"/>
                </a:ext>
              </a:extLst>
            </p:cNvPr>
            <p:cNvSpPr txBox="1"/>
            <p:nvPr/>
          </p:nvSpPr>
          <p:spPr>
            <a:xfrm>
              <a:off x="3094305" y="3185363"/>
              <a:ext cx="22438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800" dirty="0"/>
                <a:t>#</a:t>
              </a:r>
              <a:r>
                <a:rPr kumimoji="1" lang="ko-KR" altLang="en-US" sz="800" dirty="0"/>
                <a:t>인공지능 </a:t>
              </a:r>
              <a:r>
                <a:rPr kumimoji="1" lang="en-US" altLang="ko-KR" sz="800" dirty="0"/>
                <a:t>#AI #OpenAI</a:t>
              </a:r>
              <a:endParaRPr kumimoji="1" lang="ko-KR" altLang="en-US" sz="8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34AC642-459A-19C2-2D52-DA4436EA7A04}"/>
                </a:ext>
              </a:extLst>
            </p:cNvPr>
            <p:cNvSpPr txBox="1"/>
            <p:nvPr/>
          </p:nvSpPr>
          <p:spPr>
            <a:xfrm>
              <a:off x="4247322" y="3429000"/>
              <a:ext cx="10907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❤️</a:t>
              </a:r>
              <a:r>
                <a:rPr kumimoji="1" lang="en-US" altLang="ko-KR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(35)</a:t>
              </a:r>
              <a:r>
                <a:rPr kumimoji="1" lang="ko-KR" altLang="en-US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⭐️</a:t>
              </a:r>
              <a:r>
                <a:rPr kumimoji="1" lang="en-US" altLang="ko-KR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(7,320)</a:t>
              </a:r>
              <a:endParaRPr kumimoji="1" lang="ko-KR" altLang="en-US" sz="900" b="1" dirty="0">
                <a:solidFill>
                  <a:schemeClr val="bg2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403546F6-B82F-EB2D-9279-29893DCE7585}"/>
                </a:ext>
              </a:extLst>
            </p:cNvPr>
            <p:cNvSpPr/>
            <p:nvPr/>
          </p:nvSpPr>
          <p:spPr>
            <a:xfrm>
              <a:off x="3094305" y="1369979"/>
              <a:ext cx="2243813" cy="2391316"/>
            </a:xfrm>
            <a:prstGeom prst="roundRect">
              <a:avLst>
                <a:gd name="adj" fmla="val 5744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9AA49C6-DB9B-01EE-E89A-CD27DBDE719A}"/>
              </a:ext>
            </a:extLst>
          </p:cNvPr>
          <p:cNvGrpSpPr/>
          <p:nvPr/>
        </p:nvGrpSpPr>
        <p:grpSpPr>
          <a:xfrm>
            <a:off x="8863634" y="4042944"/>
            <a:ext cx="2243814" cy="2391317"/>
            <a:chOff x="3094305" y="1369978"/>
            <a:chExt cx="2243814" cy="2391317"/>
          </a:xfrm>
        </p:grpSpPr>
        <p:pic>
          <p:nvPicPr>
            <p:cNvPr id="87" name="그림 86" descr="블루, 스크린샷, 다채로움, 일렉트릭 블루이(가) 표시된 사진&#10;&#10;자동 생성된 설명">
              <a:extLst>
                <a:ext uri="{FF2B5EF4-FFF2-40B4-BE49-F238E27FC236}">
                  <a16:creationId xmlns:a16="http://schemas.microsoft.com/office/drawing/2014/main" id="{24029457-8D9C-14E8-FE59-0795734EE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4306" y="1369978"/>
              <a:ext cx="2243813" cy="1016445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E79F020-9BCF-53B8-263D-F17AAF86111E}"/>
                </a:ext>
              </a:extLst>
            </p:cNvPr>
            <p:cNvSpPr txBox="1"/>
            <p:nvPr/>
          </p:nvSpPr>
          <p:spPr>
            <a:xfrm>
              <a:off x="3094306" y="2599138"/>
              <a:ext cx="1650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Project Name</a:t>
              </a:r>
              <a:endParaRPr kumimoji="1" lang="ko-KR" alt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90CCA83-B27F-BF11-6297-7D8C840759A5}"/>
                </a:ext>
              </a:extLst>
            </p:cNvPr>
            <p:cNvSpPr txBox="1"/>
            <p:nvPr/>
          </p:nvSpPr>
          <p:spPr>
            <a:xfrm>
              <a:off x="3094306" y="2399787"/>
              <a:ext cx="86553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Team #1</a:t>
              </a:r>
              <a:endParaRPr kumimoji="1" lang="ko-KR" altLang="en-US" sz="105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8B83950-CB39-4EC7-2358-922EE7AA69B8}"/>
                </a:ext>
              </a:extLst>
            </p:cNvPr>
            <p:cNvSpPr txBox="1"/>
            <p:nvPr/>
          </p:nvSpPr>
          <p:spPr>
            <a:xfrm>
              <a:off x="3094305" y="3185363"/>
              <a:ext cx="22438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800" dirty="0"/>
                <a:t>#</a:t>
              </a:r>
              <a:r>
                <a:rPr kumimoji="1" lang="ko-KR" altLang="en-US" sz="800" dirty="0"/>
                <a:t>인공지능 </a:t>
              </a:r>
              <a:r>
                <a:rPr kumimoji="1" lang="en-US" altLang="ko-KR" sz="800" dirty="0"/>
                <a:t>#AI #OpenAI</a:t>
              </a:r>
              <a:endParaRPr kumimoji="1" lang="ko-KR" altLang="en-US" sz="8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0067D1E-8D11-D64A-16BD-BF6309554CA8}"/>
                </a:ext>
              </a:extLst>
            </p:cNvPr>
            <p:cNvSpPr txBox="1"/>
            <p:nvPr/>
          </p:nvSpPr>
          <p:spPr>
            <a:xfrm>
              <a:off x="4247322" y="3429000"/>
              <a:ext cx="10907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❤️</a:t>
              </a:r>
              <a:r>
                <a:rPr kumimoji="1" lang="en-US" altLang="ko-KR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(35)</a:t>
              </a:r>
              <a:r>
                <a:rPr kumimoji="1" lang="ko-KR" altLang="en-US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⭐️</a:t>
              </a:r>
              <a:r>
                <a:rPr kumimoji="1" lang="en-US" altLang="ko-KR" sz="900" b="1" dirty="0">
                  <a:solidFill>
                    <a:schemeClr val="bg2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(7,320)</a:t>
              </a:r>
              <a:endParaRPr kumimoji="1" lang="ko-KR" altLang="en-US" sz="900" b="1" dirty="0">
                <a:solidFill>
                  <a:schemeClr val="bg2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92" name="모서리가 둥근 직사각형 91">
              <a:extLst>
                <a:ext uri="{FF2B5EF4-FFF2-40B4-BE49-F238E27FC236}">
                  <a16:creationId xmlns:a16="http://schemas.microsoft.com/office/drawing/2014/main" id="{6F240016-1059-642C-6FDC-FA335A8F7031}"/>
                </a:ext>
              </a:extLst>
            </p:cNvPr>
            <p:cNvSpPr/>
            <p:nvPr/>
          </p:nvSpPr>
          <p:spPr>
            <a:xfrm>
              <a:off x="3094305" y="1369979"/>
              <a:ext cx="2243813" cy="2391316"/>
            </a:xfrm>
            <a:prstGeom prst="roundRect">
              <a:avLst>
                <a:gd name="adj" fmla="val 5744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0652637-7D4B-1F43-5B52-34C690A75C2D}"/>
              </a:ext>
            </a:extLst>
          </p:cNvPr>
          <p:cNvSpPr txBox="1"/>
          <p:nvPr/>
        </p:nvSpPr>
        <p:spPr>
          <a:xfrm>
            <a:off x="164858" y="159401"/>
            <a:ext cx="2929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InvestBridge</a:t>
            </a:r>
            <a:endParaRPr kumimoji="1" lang="ko-KR" altLang="en-US" sz="3200" dirty="0">
              <a:solidFill>
                <a:schemeClr val="tx2">
                  <a:lumMod val="75000"/>
                  <a:lumOff val="2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DCD29A-1662-C8A1-4BC9-CDF51B817B48}"/>
              </a:ext>
            </a:extLst>
          </p:cNvPr>
          <p:cNvSpPr txBox="1"/>
          <p:nvPr/>
        </p:nvSpPr>
        <p:spPr>
          <a:xfrm>
            <a:off x="3185746" y="220958"/>
            <a:ext cx="1011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드리머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7805C-E9DA-25D0-661E-ED2968C33576}"/>
              </a:ext>
            </a:extLst>
          </p:cNvPr>
          <p:cNvSpPr txBox="1"/>
          <p:nvPr/>
        </p:nvSpPr>
        <p:spPr>
          <a:xfrm>
            <a:off x="4105687" y="220957"/>
            <a:ext cx="1399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서포터</a:t>
            </a: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0AEC0373-0AF1-B24C-AD77-01E5258469A1}"/>
              </a:ext>
            </a:extLst>
          </p:cNvPr>
          <p:cNvCxnSpPr/>
          <p:nvPr/>
        </p:nvCxnSpPr>
        <p:spPr>
          <a:xfrm>
            <a:off x="-16042" y="907319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31BBA979-D030-01CD-095B-15C4841E6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1763" y="134378"/>
            <a:ext cx="634820" cy="63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20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706C04-B042-8E53-9B6E-9150E43D58B1}"/>
              </a:ext>
            </a:extLst>
          </p:cNvPr>
          <p:cNvSpPr txBox="1"/>
          <p:nvPr/>
        </p:nvSpPr>
        <p:spPr>
          <a:xfrm>
            <a:off x="164858" y="159401"/>
            <a:ext cx="2929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InvestBridge</a:t>
            </a:r>
            <a:endParaRPr kumimoji="1" lang="ko-KR" altLang="en-US" sz="3200" dirty="0">
              <a:solidFill>
                <a:schemeClr val="tx2">
                  <a:lumMod val="75000"/>
                  <a:lumOff val="2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886CC-E09D-E8AA-3813-D0A238D7E0DE}"/>
              </a:ext>
            </a:extLst>
          </p:cNvPr>
          <p:cNvSpPr txBox="1"/>
          <p:nvPr/>
        </p:nvSpPr>
        <p:spPr>
          <a:xfrm>
            <a:off x="3185746" y="220958"/>
            <a:ext cx="1011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드리머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AB380-ECDC-002E-2D95-E4E1DA971235}"/>
              </a:ext>
            </a:extLst>
          </p:cNvPr>
          <p:cNvSpPr txBox="1"/>
          <p:nvPr/>
        </p:nvSpPr>
        <p:spPr>
          <a:xfrm>
            <a:off x="4105687" y="220957"/>
            <a:ext cx="1399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서포터</a:t>
            </a:r>
            <a:endParaRPr kumimoji="1" lang="en-US" altLang="ko-KR" sz="24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DFB06A1C-F77E-0A0B-57C4-DEF3AC3363C3}"/>
              </a:ext>
            </a:extLst>
          </p:cNvPr>
          <p:cNvCxnSpPr/>
          <p:nvPr/>
        </p:nvCxnSpPr>
        <p:spPr>
          <a:xfrm>
            <a:off x="-16042" y="907319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블랙, 어둠이(가) 표시된 사진&#10;&#10;자동 생성된 설명">
            <a:extLst>
              <a:ext uri="{FF2B5EF4-FFF2-40B4-BE49-F238E27FC236}">
                <a16:creationId xmlns:a16="http://schemas.microsoft.com/office/drawing/2014/main" id="{78512A41-2808-1EF4-FB0F-A7B12594D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763" y="134378"/>
            <a:ext cx="634820" cy="63482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E17916-7DF5-ABCF-3D11-084952310FDE}"/>
              </a:ext>
            </a:extLst>
          </p:cNvPr>
          <p:cNvGrpSpPr/>
          <p:nvPr/>
        </p:nvGrpSpPr>
        <p:grpSpPr>
          <a:xfrm>
            <a:off x="604927" y="1262009"/>
            <a:ext cx="1322103" cy="1302037"/>
            <a:chOff x="862506" y="1442314"/>
            <a:chExt cx="1626389" cy="1601706"/>
          </a:xfrm>
        </p:grpSpPr>
        <p:pic>
          <p:nvPicPr>
            <p:cNvPr id="10" name="그림 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36737A06-464C-D4C2-9F80-48DE11CEB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159" y="1442314"/>
              <a:ext cx="894812" cy="89481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56C31E-60CA-ACD3-CEC9-F1BB1A39E93B}"/>
                </a:ext>
              </a:extLst>
            </p:cNvPr>
            <p:cNvSpPr txBox="1"/>
            <p:nvPr/>
          </p:nvSpPr>
          <p:spPr>
            <a:xfrm>
              <a:off x="862506" y="2319454"/>
              <a:ext cx="1626389" cy="454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@xunxxoie</a:t>
              </a:r>
              <a:endPara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D774FCC-CA0C-E938-CAD1-C06500509617}"/>
                </a:ext>
              </a:extLst>
            </p:cNvPr>
            <p:cNvGrpSpPr/>
            <p:nvPr/>
          </p:nvGrpSpPr>
          <p:grpSpPr>
            <a:xfrm>
              <a:off x="997147" y="2768942"/>
              <a:ext cx="1355339" cy="275078"/>
              <a:chOff x="971956" y="2837796"/>
              <a:chExt cx="1355339" cy="275078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6CE302C6-E146-E715-5626-773887C4CF98}"/>
                  </a:ext>
                </a:extLst>
              </p:cNvPr>
              <p:cNvGrpSpPr/>
              <p:nvPr/>
            </p:nvGrpSpPr>
            <p:grpSpPr>
              <a:xfrm>
                <a:off x="971956" y="2837796"/>
                <a:ext cx="622875" cy="275078"/>
                <a:chOff x="2677885" y="2285999"/>
                <a:chExt cx="622875" cy="275078"/>
              </a:xfrm>
            </p:grpSpPr>
            <p:sp>
              <p:nvSpPr>
                <p:cNvPr id="12" name="모서리가 둥근 직사각형 11">
                  <a:extLst>
                    <a:ext uri="{FF2B5EF4-FFF2-40B4-BE49-F238E27FC236}">
                      <a16:creationId xmlns:a16="http://schemas.microsoft.com/office/drawing/2014/main" id="{5847C8DB-7D6A-8A43-3449-40B1EE411AD1}"/>
                    </a:ext>
                  </a:extLst>
                </p:cNvPr>
                <p:cNvSpPr/>
                <p:nvPr/>
              </p:nvSpPr>
              <p:spPr>
                <a:xfrm>
                  <a:off x="2677885" y="2285999"/>
                  <a:ext cx="622875" cy="260291"/>
                </a:xfrm>
                <a:prstGeom prst="roundRect">
                  <a:avLst/>
                </a:prstGeom>
                <a:solidFill>
                  <a:srgbClr val="4D95D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200" b="1" dirty="0">
                    <a:latin typeface="BM HANNA 11yrs old OTF" panose="020B0600000101010101" pitchFamily="34" charset="-127"/>
                    <a:ea typeface="BM HANNA 11yrs old OTF" panose="020B0600000101010101" pitchFamily="34" charset="-127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8C88D86-7AE6-7037-C398-BBFA3A49DE70}"/>
                    </a:ext>
                  </a:extLst>
                </p:cNvPr>
                <p:cNvSpPr txBox="1"/>
                <p:nvPr/>
              </p:nvSpPr>
              <p:spPr>
                <a:xfrm>
                  <a:off x="2705456" y="2296048"/>
                  <a:ext cx="567732" cy="2650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800" b="1" dirty="0">
                      <a:solidFill>
                        <a:schemeClr val="bg1"/>
                      </a:solidFill>
                      <a:latin typeface="BM HANNA 11yrs old OTF" panose="020B0600000101010101" pitchFamily="34" charset="-127"/>
                      <a:ea typeface="BM HANNA 11yrs old OTF" panose="020B0600000101010101" pitchFamily="34" charset="-127"/>
                    </a:rPr>
                    <a:t>서포터</a:t>
                  </a:r>
                  <a:endParaRPr kumimoji="1" lang="ko-KR" altLang="en-US" sz="1100" b="1" dirty="0">
                    <a:solidFill>
                      <a:schemeClr val="bg1"/>
                    </a:solidFill>
                    <a:latin typeface="BM HANNA 11yrs old OTF" panose="020B0600000101010101" pitchFamily="34" charset="-127"/>
                    <a:ea typeface="BM HANNA 11yrs old OTF" panose="020B0600000101010101" pitchFamily="34" charset="-127"/>
                  </a:endParaRPr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E31F4AA-FE1E-0E67-FB30-65BBDA2A20AF}"/>
                  </a:ext>
                </a:extLst>
              </p:cNvPr>
              <p:cNvGrpSpPr/>
              <p:nvPr/>
            </p:nvGrpSpPr>
            <p:grpSpPr>
              <a:xfrm>
                <a:off x="1704420" y="2837796"/>
                <a:ext cx="622875" cy="275078"/>
                <a:chOff x="2677885" y="2285999"/>
                <a:chExt cx="622875" cy="275078"/>
              </a:xfrm>
            </p:grpSpPr>
            <p:sp>
              <p:nvSpPr>
                <p:cNvPr id="16" name="모서리가 둥근 직사각형 15">
                  <a:extLst>
                    <a:ext uri="{FF2B5EF4-FFF2-40B4-BE49-F238E27FC236}">
                      <a16:creationId xmlns:a16="http://schemas.microsoft.com/office/drawing/2014/main" id="{9E262EA3-E1E2-EE92-0290-CD42AED8F446}"/>
                    </a:ext>
                  </a:extLst>
                </p:cNvPr>
                <p:cNvSpPr/>
                <p:nvPr/>
              </p:nvSpPr>
              <p:spPr>
                <a:xfrm>
                  <a:off x="2677885" y="2285999"/>
                  <a:ext cx="622875" cy="260291"/>
                </a:xfrm>
                <a:prstGeom prst="roundRect">
                  <a:avLst/>
                </a:prstGeom>
                <a:solidFill>
                  <a:srgbClr val="FF6D2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200" b="1" dirty="0">
                    <a:latin typeface="BM HANNA 11yrs old OTF" panose="020B0600000101010101" pitchFamily="34" charset="-127"/>
                    <a:ea typeface="BM HANNA 11yrs old OTF" panose="020B0600000101010101" pitchFamily="34" charset="-127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ACABDB6-2ED3-B09D-113B-44D5E7733E9F}"/>
                    </a:ext>
                  </a:extLst>
                </p:cNvPr>
                <p:cNvSpPr txBox="1"/>
                <p:nvPr/>
              </p:nvSpPr>
              <p:spPr>
                <a:xfrm>
                  <a:off x="2705456" y="2296048"/>
                  <a:ext cx="567732" cy="2650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800" b="1" dirty="0">
                      <a:solidFill>
                        <a:schemeClr val="bg1"/>
                      </a:solidFill>
                      <a:latin typeface="BM HANNA 11yrs old OTF" panose="020B0600000101010101" pitchFamily="34" charset="-127"/>
                      <a:ea typeface="BM HANNA 11yrs old OTF" panose="020B0600000101010101" pitchFamily="34" charset="-127"/>
                    </a:rPr>
                    <a:t>드리머</a:t>
                  </a:r>
                  <a:endParaRPr kumimoji="1" lang="en-US" altLang="ko-KR" sz="800" b="1" dirty="0">
                    <a:solidFill>
                      <a:schemeClr val="bg1"/>
                    </a:solidFill>
                    <a:latin typeface="BM HANNA 11yrs old OTF" panose="020B0600000101010101" pitchFamily="34" charset="-127"/>
                    <a:ea typeface="BM HANNA 11yrs old OTF" panose="020B0600000101010101" pitchFamily="34" charset="-127"/>
                  </a:endParaRPr>
                </a:p>
              </p:txBody>
            </p:sp>
          </p:grp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7CA63E5-BF63-BD56-A5D4-F0A78E66E737}"/>
              </a:ext>
            </a:extLst>
          </p:cNvPr>
          <p:cNvGrpSpPr/>
          <p:nvPr/>
        </p:nvGrpSpPr>
        <p:grpSpPr>
          <a:xfrm>
            <a:off x="681850" y="3369638"/>
            <a:ext cx="1193674" cy="2000922"/>
            <a:chOff x="704335" y="3429000"/>
            <a:chExt cx="1193674" cy="200092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6082A62-FC22-E759-8BCC-3AF19CBA3A6B}"/>
                </a:ext>
              </a:extLst>
            </p:cNvPr>
            <p:cNvGrpSpPr/>
            <p:nvPr/>
          </p:nvGrpSpPr>
          <p:grpSpPr>
            <a:xfrm>
              <a:off x="704335" y="3429000"/>
              <a:ext cx="1082779" cy="1185127"/>
              <a:chOff x="704335" y="3429000"/>
              <a:chExt cx="1082779" cy="118512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79A365-B4B1-9A31-7800-941FC147F95D}"/>
                  </a:ext>
                </a:extLst>
              </p:cNvPr>
              <p:cNvSpPr txBox="1"/>
              <p:nvPr/>
            </p:nvSpPr>
            <p:spPr>
              <a:xfrm>
                <a:off x="704335" y="3429000"/>
                <a:ext cx="10827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b="1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- Home</a:t>
                </a:r>
                <a:endParaRPr kumimoji="1" lang="ko-KR" altLang="en-US" b="1" dirty="0">
                  <a:latin typeface="BM HANNA Air OTF" panose="020B0600000101010101" pitchFamily="34" charset="-127"/>
                  <a:ea typeface="BM HANNA Air OTF" panose="020B0600000101010101" pitchFamily="34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D44708-5CED-E9EA-406D-6CAAC29FDA8B}"/>
                  </a:ext>
                </a:extLst>
              </p:cNvPr>
              <p:cNvSpPr txBox="1"/>
              <p:nvPr/>
            </p:nvSpPr>
            <p:spPr>
              <a:xfrm>
                <a:off x="704335" y="4244795"/>
                <a:ext cx="10827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b="1" dirty="0">
                    <a:solidFill>
                      <a:schemeClr val="bg1">
                        <a:lumMod val="75000"/>
                      </a:schemeClr>
                    </a:solidFill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- Idea</a:t>
                </a:r>
                <a:endParaRPr kumimoji="1" lang="ko-KR" altLang="en-US" b="1" dirty="0">
                  <a:solidFill>
                    <a:schemeClr val="bg1">
                      <a:lumMod val="75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ED51C8B-3E40-8242-A8F8-D77DB7AD0A5E}"/>
                </a:ext>
              </a:extLst>
            </p:cNvPr>
            <p:cNvSpPr txBox="1"/>
            <p:nvPr/>
          </p:nvSpPr>
          <p:spPr>
            <a:xfrm>
              <a:off x="704335" y="5060590"/>
              <a:ext cx="1193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b="1" dirty="0">
                  <a:solidFill>
                    <a:schemeClr val="bg1">
                      <a:lumMod val="75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- Support</a:t>
              </a:r>
              <a:endParaRPr kumimoji="1" lang="ko-KR" altLang="en-US" b="1" dirty="0">
                <a:solidFill>
                  <a:schemeClr val="bg1">
                    <a:lumMod val="7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CBAE410-4384-288A-6FBF-A6D3F6E4D7E5}"/>
              </a:ext>
            </a:extLst>
          </p:cNvPr>
          <p:cNvCxnSpPr>
            <a:cxnSpLocks/>
          </p:cNvCxnSpPr>
          <p:nvPr/>
        </p:nvCxnSpPr>
        <p:spPr>
          <a:xfrm>
            <a:off x="419128" y="3000353"/>
            <a:ext cx="2359793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7E2A41EC-E8B7-FD57-F437-D14300C34B1B}"/>
              </a:ext>
            </a:extLst>
          </p:cNvPr>
          <p:cNvCxnSpPr>
            <a:cxnSpLocks/>
          </p:cNvCxnSpPr>
          <p:nvPr/>
        </p:nvCxnSpPr>
        <p:spPr>
          <a:xfrm>
            <a:off x="3185746" y="907319"/>
            <a:ext cx="0" cy="595068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그림 35" descr="만화 영화, 의류, 인간의 얼굴, 콤팩트 디스크이(가) 표시된 사진&#10;&#10;자동 생성된 설명">
            <a:extLst>
              <a:ext uri="{FF2B5EF4-FFF2-40B4-BE49-F238E27FC236}">
                <a16:creationId xmlns:a16="http://schemas.microsoft.com/office/drawing/2014/main" id="{1AB772CB-6EF4-E84F-5740-81EDF5D5C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149" y="1257281"/>
            <a:ext cx="1987795" cy="2011273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407D503D-02C7-F3BC-4E9A-576BE66F918D}"/>
              </a:ext>
            </a:extLst>
          </p:cNvPr>
          <p:cNvGrpSpPr/>
          <p:nvPr/>
        </p:nvGrpSpPr>
        <p:grpSpPr>
          <a:xfrm>
            <a:off x="6195193" y="3443962"/>
            <a:ext cx="3137395" cy="2311140"/>
            <a:chOff x="5595590" y="3563882"/>
            <a:chExt cx="3137395" cy="231114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345EDDC-E1E6-A9C3-FAC9-5D1C106D311F}"/>
                </a:ext>
              </a:extLst>
            </p:cNvPr>
            <p:cNvSpPr txBox="1"/>
            <p:nvPr/>
          </p:nvSpPr>
          <p:spPr>
            <a:xfrm>
              <a:off x="5612525" y="3596909"/>
              <a:ext cx="693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이름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58519A-5D9A-85B5-799B-8960FB066B4F}"/>
                </a:ext>
              </a:extLst>
            </p:cNvPr>
            <p:cNvSpPr txBox="1"/>
            <p:nvPr/>
          </p:nvSpPr>
          <p:spPr>
            <a:xfrm>
              <a:off x="5612525" y="4084349"/>
              <a:ext cx="693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연락처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0065263-4774-F76E-4809-B15BF6B7385E}"/>
                </a:ext>
              </a:extLst>
            </p:cNvPr>
            <p:cNvSpPr txBox="1"/>
            <p:nvPr/>
          </p:nvSpPr>
          <p:spPr>
            <a:xfrm>
              <a:off x="5612525" y="4571789"/>
              <a:ext cx="693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이메일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A475F2B-9C88-3DFB-3FA6-386CB555ABB9}"/>
                </a:ext>
              </a:extLst>
            </p:cNvPr>
            <p:cNvSpPr txBox="1"/>
            <p:nvPr/>
          </p:nvSpPr>
          <p:spPr>
            <a:xfrm>
              <a:off x="6778060" y="3563882"/>
              <a:ext cx="19549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한준서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F78DBD-6941-9216-1FC2-DD8EBA09BEE9}"/>
                </a:ext>
              </a:extLst>
            </p:cNvPr>
            <p:cNvSpPr txBox="1"/>
            <p:nvPr/>
          </p:nvSpPr>
          <p:spPr>
            <a:xfrm>
              <a:off x="6778060" y="4068115"/>
              <a:ext cx="19549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b="1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010-7753-3204</a:t>
              </a:r>
              <a:endParaRPr kumimoji="1" lang="ko-KR" altLang="en-US" sz="1400" b="1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3D64811-3238-84F7-A1CF-140124FA12F7}"/>
                </a:ext>
              </a:extLst>
            </p:cNvPr>
            <p:cNvSpPr txBox="1"/>
            <p:nvPr/>
          </p:nvSpPr>
          <p:spPr>
            <a:xfrm>
              <a:off x="6778060" y="4558779"/>
              <a:ext cx="19549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b="1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ah0520@naver.com</a:t>
              </a:r>
              <a:endParaRPr kumimoji="1" lang="ko-KR" altLang="en-US" sz="1400" b="1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77DE3FEF-D94E-3648-E8A7-6844BB7455EB}"/>
                </a:ext>
              </a:extLst>
            </p:cNvPr>
            <p:cNvGrpSpPr/>
            <p:nvPr/>
          </p:nvGrpSpPr>
          <p:grpSpPr>
            <a:xfrm>
              <a:off x="5612524" y="5059229"/>
              <a:ext cx="3120461" cy="311560"/>
              <a:chOff x="5612524" y="5059229"/>
              <a:chExt cx="3120461" cy="311560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2928001-9BD3-5A1B-7A6A-0ED953B1D73A}"/>
                  </a:ext>
                </a:extLst>
              </p:cNvPr>
              <p:cNvSpPr txBox="1"/>
              <p:nvPr/>
            </p:nvSpPr>
            <p:spPr>
              <a:xfrm>
                <a:off x="5612524" y="5059229"/>
                <a:ext cx="8153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400" b="1" dirty="0">
                    <a:solidFill>
                      <a:schemeClr val="bg1">
                        <a:lumMod val="50000"/>
                      </a:schemeClr>
                    </a:solidFill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생년월일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3F2160F-F26F-3567-17BF-DED278956DFB}"/>
                  </a:ext>
                </a:extLst>
              </p:cNvPr>
              <p:cNvSpPr txBox="1"/>
              <p:nvPr/>
            </p:nvSpPr>
            <p:spPr>
              <a:xfrm>
                <a:off x="6778060" y="5063012"/>
                <a:ext cx="19549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400" b="1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2001.05.20</a:t>
                </a:r>
                <a:endParaRPr kumimoji="1" lang="ko-KR" altLang="en-US" sz="1400" b="1" dirty="0">
                  <a:latin typeface="BM HANNA Air OTF" panose="020B0600000101010101" pitchFamily="34" charset="-127"/>
                  <a:ea typeface="BM HANNA Air OTF" panose="020B0600000101010101" pitchFamily="34" charset="-127"/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4BFEDCC5-E8B1-9898-026A-75D426111431}"/>
                </a:ext>
              </a:extLst>
            </p:cNvPr>
            <p:cNvGrpSpPr/>
            <p:nvPr/>
          </p:nvGrpSpPr>
          <p:grpSpPr>
            <a:xfrm>
              <a:off x="5595590" y="5563462"/>
              <a:ext cx="3137395" cy="311560"/>
              <a:chOff x="5595590" y="5059229"/>
              <a:chExt cx="3137395" cy="31156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44B6A9D-BC35-8BF3-24A5-3108A4ABD271}"/>
                  </a:ext>
                </a:extLst>
              </p:cNvPr>
              <p:cNvSpPr txBox="1"/>
              <p:nvPr/>
            </p:nvSpPr>
            <p:spPr>
              <a:xfrm>
                <a:off x="5595590" y="5059229"/>
                <a:ext cx="8153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400" b="1" dirty="0">
                    <a:solidFill>
                      <a:schemeClr val="bg1">
                        <a:lumMod val="50000"/>
                      </a:schemeClr>
                    </a:solidFill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직업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D549EB9-A073-DA9D-8D0B-05E0E7FBF348}"/>
                  </a:ext>
                </a:extLst>
              </p:cNvPr>
              <p:cNvSpPr txBox="1"/>
              <p:nvPr/>
            </p:nvSpPr>
            <p:spPr>
              <a:xfrm>
                <a:off x="6778060" y="5063012"/>
                <a:ext cx="19549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400" b="1" dirty="0"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인천대학교 재학생</a:t>
                </a:r>
              </a:p>
            </p:txBody>
          </p:sp>
        </p:grpSp>
      </p:grp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AC1198C8-43E8-DC6B-7B03-A476176EBD6E}"/>
              </a:ext>
            </a:extLst>
          </p:cNvPr>
          <p:cNvSpPr/>
          <p:nvPr/>
        </p:nvSpPr>
        <p:spPr>
          <a:xfrm>
            <a:off x="7065802" y="6052281"/>
            <a:ext cx="1124487" cy="42909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수정하기</a:t>
            </a:r>
          </a:p>
        </p:txBody>
      </p:sp>
    </p:spTree>
    <p:extLst>
      <p:ext uri="{BB962C8B-B14F-4D97-AF65-F5344CB8AC3E}">
        <p14:creationId xmlns:p14="http://schemas.microsoft.com/office/powerpoint/2010/main" val="2261874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743</Words>
  <Application>Microsoft Macintosh PowerPoint</Application>
  <PresentationFormat>와이드스크린</PresentationFormat>
  <Paragraphs>224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나눔고딕</vt:lpstr>
      <vt:lpstr>system</vt:lpstr>
      <vt:lpstr>맑은 고딕</vt:lpstr>
      <vt:lpstr>Arial</vt:lpstr>
      <vt:lpstr>BM DoHyeon OTF</vt:lpstr>
      <vt:lpstr>BM HANNA 11yrs old OTF</vt:lpstr>
      <vt:lpstr>BM HANNA Air OTF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한준서/컴퓨터공학부</dc:creator>
  <cp:lastModifiedBy>한준서/컴퓨터공학부</cp:lastModifiedBy>
  <cp:revision>7</cp:revision>
  <dcterms:created xsi:type="dcterms:W3CDTF">2024-06-28T03:33:29Z</dcterms:created>
  <dcterms:modified xsi:type="dcterms:W3CDTF">2024-06-29T03:55:54Z</dcterms:modified>
</cp:coreProperties>
</file>