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6" r:id="rId2"/>
    <p:sldId id="312" r:id="rId3"/>
    <p:sldId id="314" r:id="rId4"/>
    <p:sldId id="315" r:id="rId5"/>
    <p:sldId id="322" r:id="rId6"/>
    <p:sldId id="318" r:id="rId7"/>
    <p:sldId id="324" r:id="rId8"/>
    <p:sldId id="325" r:id="rId9"/>
    <p:sldId id="319" r:id="rId10"/>
    <p:sldId id="321" r:id="rId11"/>
    <p:sldId id="328" r:id="rId12"/>
    <p:sldId id="329" r:id="rId13"/>
    <p:sldId id="326" r:id="rId14"/>
    <p:sldId id="332" r:id="rId15"/>
    <p:sldId id="330" r:id="rId16"/>
    <p:sldId id="334" r:id="rId17"/>
    <p:sldId id="335" r:id="rId18"/>
    <p:sldId id="336" r:id="rId19"/>
    <p:sldId id="337" r:id="rId20"/>
    <p:sldId id="338" r:id="rId21"/>
    <p:sldId id="331" r:id="rId22"/>
    <p:sldId id="340" r:id="rId23"/>
    <p:sldId id="343" r:id="rId24"/>
    <p:sldId id="346" r:id="rId25"/>
    <p:sldId id="347" r:id="rId26"/>
    <p:sldId id="344" r:id="rId27"/>
    <p:sldId id="348" r:id="rId28"/>
    <p:sldId id="350" r:id="rId29"/>
    <p:sldId id="351" r:id="rId30"/>
    <p:sldId id="352" r:id="rId31"/>
    <p:sldId id="354" r:id="rId32"/>
    <p:sldId id="353" r:id="rId33"/>
    <p:sldId id="261" r:id="rId34"/>
  </p:sldIdLst>
  <p:sldSz cx="9144000" cy="6858000" type="screen4x3"/>
  <p:notesSz cx="9931400" cy="6794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>
        <p:scale>
          <a:sx n="90" d="100"/>
          <a:sy n="90" d="100"/>
        </p:scale>
        <p:origin x="121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5495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0B923-BFD1-4292-9D53-85201DAE0D37}" type="datetimeFigureOut">
              <a:rPr lang="en-AU" smtClean="0"/>
              <a:t>10/08/2017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5495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21746-98E0-4D97-AFD9-D6F1E9D281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17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5" y="0"/>
            <a:ext cx="4303607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fld id="{AD89B261-CED5-EB42-835A-F26B273B0E71}" type="datetimeFigureOut">
              <a:rPr lang="en-AU"/>
              <a:pPr/>
              <a:t>10/08/2017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1" y="3227387"/>
            <a:ext cx="7945120" cy="305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303607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5" y="6453596"/>
            <a:ext cx="4303607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fld id="{102DF18C-6A63-B24E-AF5F-A519C8524551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0199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CB6724-459F-354E-9568-B35463C2E93F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6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Storm has abstractions for bolts to save and retrieve the state of its operations. There is a default implementation that provides state persistence in a remote </a:t>
            </a:r>
            <a:r>
              <a:rPr lang="en-US" altLang="zh-CN" dirty="0" err="1"/>
              <a:t>Redis</a:t>
            </a:r>
            <a:r>
              <a:rPr lang="en-US" altLang="zh-CN" dirty="0"/>
              <a:t> cluster.</a:t>
            </a:r>
            <a:endParaRPr lang="en-AU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framework automatically and periodically snapshots the state of the bolts across the topology in a consistent manner.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5038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Task wrappers perform</a:t>
            </a:r>
            <a:r>
              <a:rPr lang="en-AU" baseline="0" dirty="0" smtClean="0"/>
              <a:t> state management without synchronization and leader selection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9237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56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Stream processing is an</a:t>
            </a:r>
            <a:r>
              <a:rPr lang="en-US" altLang="zh-CN" baseline="0" dirty="0"/>
              <a:t> emerging</a:t>
            </a:r>
            <a:r>
              <a:rPr lang="en-AU" altLang="zh-CN" dirty="0"/>
              <a:t> paradigm that harnesses the potential of transient data in motion</a:t>
            </a:r>
          </a:p>
          <a:p>
            <a:endParaRPr lang="en-US" altLang="zh-CN" dirty="0"/>
          </a:p>
          <a:p>
            <a:r>
              <a:rPr lang="en-US" altLang="zh-CN" dirty="0"/>
              <a:t>Asynchronous: source of data doesn't interact with the stream processing directly, like by waiting for an answer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411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By far</a:t>
            </a:r>
            <a:r>
              <a:rPr lang="en-AU" baseline="0" dirty="0"/>
              <a:t> we have only introduced the stream processing as a abstract concept, it has to be carried out by concrete stream processing applications, also known as streaming applications.</a:t>
            </a:r>
            <a:endParaRPr lang="en-AU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typical streaming application consists of three tiers, the highest tiers is the logic level, where continuous queries are </a:t>
            </a:r>
            <a:r>
              <a:rPr lang="en-AU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implemented as standing-by and inter-connected operators that continuously filter the data streams until the developers explicitly shut them off.</a:t>
            </a:r>
            <a:r>
              <a:rPr lang="en-AU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tier is the middleware level, like Database management systems, various Data Stream Management System</a:t>
            </a:r>
            <a:r>
              <a:rPr lang="en-US" altLang="zh-CN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AU" altLang="zh-CN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 here to support the upper-level logic and </a:t>
            </a:r>
            <a:r>
              <a:rPr lang="en-AU" dirty="0"/>
              <a:t>manage continuous data streams with intermediate event queues and processing entities. </a:t>
            </a:r>
            <a:r>
              <a:rPr lang="en-US" altLang="zh-CN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AU" dirty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third</a:t>
            </a:r>
            <a:r>
              <a:rPr lang="en-US" baseline="0" dirty="0"/>
              <a:t> tiers is the computing infrastructure, composed by a centralized machine or </a:t>
            </a:r>
            <a:r>
              <a:rPr lang="en-AU" dirty="0"/>
              <a:t>a set of distributed hosts.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988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501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dirty="0"/>
              <a:t>Worker processes</a:t>
            </a:r>
            <a:r>
              <a:rPr lang="en-AU" baseline="0" dirty="0"/>
              <a:t> heartbeat back to Supervisors and Nimbus via Zookeeper, as well as locally</a:t>
            </a:r>
          </a:p>
          <a:p>
            <a:pPr marL="228600" indent="-228600">
              <a:buAutoNum type="arabicPeriod"/>
            </a:pPr>
            <a:r>
              <a:rPr lang="en-AU" baseline="0" dirty="0"/>
              <a:t>If a worker process dies (fails to heartbeat), the Supervisor will restart it.</a:t>
            </a:r>
          </a:p>
          <a:p>
            <a:pPr marL="228600" indent="-228600">
              <a:buAutoNum type="arabicPeriod"/>
            </a:pPr>
            <a:r>
              <a:rPr lang="en-AU" baseline="0" dirty="0"/>
              <a:t>If a worker process dies repeatedly, Nimbus will reassign the work to other nodes in the cluster</a:t>
            </a:r>
          </a:p>
          <a:p>
            <a:pPr marL="228600" indent="-228600">
              <a:buAutoNum type="arabicPeriod"/>
            </a:pPr>
            <a:r>
              <a:rPr lang="en-AU" baseline="0" dirty="0"/>
              <a:t>If a supervisor dies, Nimbus will reassign the work to other nodes</a:t>
            </a:r>
          </a:p>
          <a:p>
            <a:pPr marL="228600" indent="-228600">
              <a:buAutoNum type="arabicPeriod"/>
            </a:pPr>
            <a:r>
              <a:rPr lang="en-AU" baseline="0" dirty="0"/>
              <a:t>If Nimbus dies, topologies will continue to function normally, but won’t be able to perform reassignments.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5540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dirty="0"/>
              <a:t>Worker processes</a:t>
            </a:r>
            <a:r>
              <a:rPr lang="en-AU" baseline="0" dirty="0"/>
              <a:t> heartbeat back to Supervisors and Nimbus via Zookeeper, as well as locally</a:t>
            </a:r>
          </a:p>
          <a:p>
            <a:pPr marL="228600" indent="-228600">
              <a:buAutoNum type="arabicPeriod"/>
            </a:pPr>
            <a:r>
              <a:rPr lang="en-AU" baseline="0" dirty="0"/>
              <a:t>If a worker process dies (fails to heartbeat), the Supervisor will restart it.</a:t>
            </a:r>
          </a:p>
          <a:p>
            <a:pPr marL="228600" indent="-228600">
              <a:buAutoNum type="arabicPeriod"/>
            </a:pPr>
            <a:r>
              <a:rPr lang="en-AU" baseline="0" dirty="0"/>
              <a:t>If a worker process dies repeatedly, Nimbus will reassign the work to other nodes in the cluster</a:t>
            </a:r>
          </a:p>
          <a:p>
            <a:pPr marL="228600" indent="-228600">
              <a:buAutoNum type="arabicPeriod"/>
            </a:pPr>
            <a:r>
              <a:rPr lang="en-AU" baseline="0" dirty="0"/>
              <a:t>If a supervisor dies, Nimbus will reassign the work to other nodes</a:t>
            </a:r>
          </a:p>
          <a:p>
            <a:pPr marL="228600" indent="-228600">
              <a:buAutoNum type="arabicPeriod"/>
            </a:pPr>
            <a:r>
              <a:rPr lang="en-AU" baseline="0" dirty="0"/>
              <a:t>If Nimbus dies, topologies will continue to function normally, but won’t be able to perform reassignments.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849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dirty="0"/>
              <a:t>Worker processes</a:t>
            </a:r>
            <a:r>
              <a:rPr lang="en-AU" baseline="0" dirty="0"/>
              <a:t> heartbeat back to Supervisors and Nimbus via Zookeeper, as well as locally</a:t>
            </a:r>
          </a:p>
          <a:p>
            <a:pPr marL="228600" indent="-228600">
              <a:buAutoNum type="arabicPeriod"/>
            </a:pPr>
            <a:r>
              <a:rPr lang="en-AU" baseline="0" dirty="0"/>
              <a:t>If a worker process dies (fails to heartbeat), the Supervisor will restart it.</a:t>
            </a:r>
          </a:p>
          <a:p>
            <a:pPr marL="228600" indent="-228600">
              <a:buAutoNum type="arabicPeriod"/>
            </a:pPr>
            <a:r>
              <a:rPr lang="en-AU" baseline="0" dirty="0"/>
              <a:t>If a worker process dies repeatedly, Nimbus will reassign the work to other nodes in the cluster</a:t>
            </a:r>
          </a:p>
          <a:p>
            <a:pPr marL="228600" indent="-228600">
              <a:buAutoNum type="arabicPeriod"/>
            </a:pPr>
            <a:r>
              <a:rPr lang="en-AU" baseline="0" dirty="0"/>
              <a:t>If a supervisor dies, Nimbus will reassign the work to other nodes</a:t>
            </a:r>
          </a:p>
          <a:p>
            <a:pPr marL="228600" indent="-228600">
              <a:buAutoNum type="arabicPeriod"/>
            </a:pPr>
            <a:r>
              <a:rPr lang="en-AU" baseline="0" dirty="0"/>
              <a:t>If Nimbus dies, topologies will continue to function normally, but won’t be able to perform reassignments.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4787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4022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Storm has abstractions for bolts to save and retrieve the state of its operations. There is a default implementation that provides state persistence in a remote </a:t>
            </a:r>
            <a:r>
              <a:rPr lang="en-US" altLang="zh-CN" dirty="0" err="1"/>
              <a:t>Redis</a:t>
            </a:r>
            <a:r>
              <a:rPr lang="en-US" altLang="zh-CN" dirty="0"/>
              <a:t> cluster.</a:t>
            </a:r>
            <a:endParaRPr lang="en-AU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framework automatically and periodically snapshots the state of the bolts across the topology in a consistent manner.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DF18C-6A63-B24E-AF5F-A519C8524551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8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1812925" y="107950"/>
            <a:ext cx="0" cy="8620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-107" charset="0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2743200" y="107950"/>
            <a:ext cx="1588" cy="5191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-107" charset="0"/>
            </a:endParaRPr>
          </a:p>
        </p:txBody>
      </p:sp>
      <p:pic>
        <p:nvPicPr>
          <p:cNvPr id="6" name="Picture 9" descr="5011_PPT_BG_EndPag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3144838" y="1785938"/>
            <a:ext cx="1587" cy="13128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-107" charset="0"/>
            </a:endParaRPr>
          </a:p>
        </p:txBody>
      </p:sp>
      <p:pic>
        <p:nvPicPr>
          <p:cNvPr id="8" name="Picture 13" descr="UOM-Rev3D_S_sm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546225" y="1752600"/>
            <a:ext cx="1347788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3352800" y="1905000"/>
            <a:ext cx="548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019300" cy="60198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905500" cy="60198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812925" y="107950"/>
            <a:ext cx="0" cy="8620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-107" charset="0"/>
            </a:endParaRPr>
          </a:p>
        </p:txBody>
      </p:sp>
      <p:pic>
        <p:nvPicPr>
          <p:cNvPr id="1027" name="Picture 9" descr="UOM-Rev3D_S_sm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33400" y="119063"/>
            <a:ext cx="860425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AU" dirty="0"/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2743200" y="107950"/>
            <a:ext cx="1588" cy="5191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pitchFamily="-107" charset="0"/>
            </a:endParaRPr>
          </a:p>
        </p:txBody>
      </p:sp>
      <p:pic>
        <p:nvPicPr>
          <p:cNvPr id="1030" name="Picture 13" descr="UOM-Rev3D_H_sm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52400" y="107950"/>
            <a:ext cx="23622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 w="9525">
            <a:noFill/>
            <a:miter lim="800000"/>
            <a:headEnd/>
            <a:tailEnd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AU" dirty="0"/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76200"/>
            <a:ext cx="579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ChangeArrowheads="1"/>
          </p:cNvSpPr>
          <p:nvPr/>
        </p:nvSpPr>
        <p:spPr bwMode="auto">
          <a:xfrm>
            <a:off x="6423025" y="-369888"/>
            <a:ext cx="1841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075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3276600" y="1676400"/>
            <a:ext cx="5867400" cy="1524000"/>
          </a:xfrm>
        </p:spPr>
        <p:txBody>
          <a:bodyPr/>
          <a:lstStyle/>
          <a:p>
            <a:r>
              <a:rPr lang="en-US" altLang="zh-CN" sz="2800" b="0" dirty="0"/>
              <a:t>E-Storm: Replication-based State Management in Distributed Stream Processing Systems</a:t>
            </a:r>
            <a:endParaRPr lang="en-US" sz="2800" dirty="0"/>
          </a:p>
        </p:txBody>
      </p:sp>
      <p:sp>
        <p:nvSpPr>
          <p:cNvPr id="3076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962400"/>
            <a:ext cx="6400800" cy="1066800"/>
          </a:xfrm>
        </p:spPr>
        <p:txBody>
          <a:bodyPr/>
          <a:lstStyle/>
          <a:p>
            <a:r>
              <a:rPr lang="en-US" sz="1800" dirty="0">
                <a:solidFill>
                  <a:srgbClr val="DAEDEF"/>
                </a:solidFill>
              </a:rPr>
              <a:t>Xunyun Liu, Aaron Harwood, Shanika </a:t>
            </a:r>
            <a:r>
              <a:rPr lang="en-US" sz="1800" dirty="0" err="1">
                <a:solidFill>
                  <a:srgbClr val="DAEDEF"/>
                </a:solidFill>
              </a:rPr>
              <a:t>Karunasekera</a:t>
            </a:r>
            <a:r>
              <a:rPr lang="en-US" sz="1800" dirty="0">
                <a:solidFill>
                  <a:srgbClr val="DAEDEF"/>
                </a:solidFill>
              </a:rPr>
              <a:t>, Benjamin Rubinstein and Rajkumar Buyya</a:t>
            </a:r>
          </a:p>
          <a:p>
            <a:pPr algn="l"/>
            <a:endParaRPr lang="en-US" sz="1800" dirty="0">
              <a:solidFill>
                <a:srgbClr val="DAEDEF"/>
              </a:solidFill>
            </a:endParaRPr>
          </a:p>
          <a:p>
            <a:r>
              <a:rPr lang="en-AU" sz="1600" dirty="0">
                <a:solidFill>
                  <a:srgbClr val="DAEDEF"/>
                </a:solidFill>
              </a:rPr>
              <a:t>The Cloud Computing and Distributed Systems Lab</a:t>
            </a:r>
          </a:p>
          <a:p>
            <a:r>
              <a:rPr lang="en-AU" sz="1600" dirty="0">
                <a:solidFill>
                  <a:srgbClr val="DAEDEF"/>
                </a:solidFill>
              </a:rPr>
              <a:t>The University of Melbourne, Australia</a:t>
            </a:r>
            <a:endParaRPr lang="en-US" sz="2000" dirty="0">
              <a:solidFill>
                <a:srgbClr val="DAED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Fault-tolerance in Storm</a:t>
            </a:r>
          </a:p>
          <a:p>
            <a:pPr lvl="1"/>
            <a:r>
              <a:rPr lang="en-AU" altLang="zh-CN" dirty="0"/>
              <a:t>Checkpointing-based </a:t>
            </a:r>
            <a:r>
              <a:rPr lang="en-AU" dirty="0"/>
              <a:t>State Persistence</a:t>
            </a:r>
          </a:p>
          <a:p>
            <a:pPr lvl="2"/>
            <a:r>
              <a:rPr lang="en-AU" dirty="0" smtClean="0"/>
              <a:t>New </a:t>
            </a:r>
            <a:r>
              <a:rPr lang="en-AU" dirty="0"/>
              <a:t>spout added, which sends </a:t>
            </a:r>
            <a:r>
              <a:rPr lang="en-US" altLang="zh-CN" dirty="0"/>
              <a:t>check</a:t>
            </a:r>
            <a:r>
              <a:rPr lang="en-AU" altLang="zh-CN" dirty="0"/>
              <a:t>point messages </a:t>
            </a:r>
            <a:r>
              <a:rPr lang="en-US" altLang="zh-CN" dirty="0"/>
              <a:t>across the whole topology through a separate internal </a:t>
            </a:r>
            <a:r>
              <a:rPr lang="en-US" altLang="zh-CN" dirty="0" smtClean="0"/>
              <a:t>stream</a:t>
            </a:r>
          </a:p>
          <a:p>
            <a:pPr lvl="2"/>
            <a:r>
              <a:rPr lang="en-US" dirty="0" smtClean="0"/>
              <a:t>Stateful bolts </a:t>
            </a:r>
            <a:r>
              <a:rPr lang="en-US" altLang="zh-CN" dirty="0"/>
              <a:t>save </a:t>
            </a:r>
            <a:r>
              <a:rPr lang="en-US" altLang="zh-CN" dirty="0" smtClean="0"/>
              <a:t>their states as</a:t>
            </a:r>
            <a:r>
              <a:rPr lang="en-US" dirty="0" smtClean="0"/>
              <a:t> snapshots</a:t>
            </a:r>
          </a:p>
          <a:p>
            <a:pPr lvl="2"/>
            <a:r>
              <a:rPr lang="en-US" altLang="zh-CN" dirty="0" smtClean="0"/>
              <a:t>Used </a:t>
            </a:r>
            <a:r>
              <a:rPr lang="en-US" altLang="zh-CN" dirty="0" err="1"/>
              <a:t>Chandy-Lamport</a:t>
            </a:r>
            <a:r>
              <a:rPr lang="en-US" altLang="zh-CN" dirty="0"/>
              <a:t> algorithm to guarantee the consistency </a:t>
            </a:r>
            <a:r>
              <a:rPr lang="en-US" altLang="zh-CN" dirty="0" smtClean="0"/>
              <a:t>of </a:t>
            </a:r>
            <a:r>
              <a:rPr lang="en-US" altLang="zh-CN" dirty="0"/>
              <a:t>distributed snapshots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AE4C3E6-CB4A-40AB-8995-21ADE1A2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657600"/>
            <a:ext cx="690624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Performance Issue with the Current Approach</a:t>
            </a:r>
          </a:p>
          <a:p>
            <a:pPr lvl="1"/>
            <a:r>
              <a:rPr lang="en-AU" altLang="zh-CN" dirty="0"/>
              <a:t>A remote data store is constantly involved </a:t>
            </a:r>
          </a:p>
          <a:p>
            <a:pPr lvl="1"/>
            <a:r>
              <a:rPr lang="en-AU" altLang="zh-CN" dirty="0"/>
              <a:t>High state synchronization overhead</a:t>
            </a:r>
          </a:p>
          <a:p>
            <a:pPr lvl="1"/>
            <a:r>
              <a:rPr lang="en-US" altLang="zh-CN" dirty="0"/>
              <a:t>Significant access delay to the remote data store</a:t>
            </a:r>
          </a:p>
          <a:p>
            <a:pPr lvl="1"/>
            <a:r>
              <a:rPr lang="en-AU" altLang="zh-CN" dirty="0"/>
              <a:t>Hard to tune the frequency of checkpointing</a:t>
            </a:r>
          </a:p>
          <a:p>
            <a:pPr lvl="2"/>
            <a:r>
              <a:rPr lang="en-AU" altLang="zh-CN" dirty="0" smtClean="0"/>
              <a:t>Excessive </a:t>
            </a:r>
            <a:r>
              <a:rPr lang="en-AU" altLang="zh-CN" dirty="0"/>
              <a:t>overhead</a:t>
            </a:r>
          </a:p>
          <a:p>
            <a:pPr lvl="2"/>
            <a:r>
              <a:rPr lang="en-AU" altLang="zh-CN" dirty="0"/>
              <a:t>Risk losing uncommitted states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AE4C3E6-CB4A-40AB-8995-21ADE1A2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657600"/>
            <a:ext cx="6906249" cy="2667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D8453B4-8E2E-4B5B-9B2E-90E1551877A6}"/>
              </a:ext>
            </a:extLst>
          </p:cNvPr>
          <p:cNvSpPr/>
          <p:nvPr/>
        </p:nvSpPr>
        <p:spPr>
          <a:xfrm>
            <a:off x="4568303" y="5334000"/>
            <a:ext cx="8418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DABFCD4-8444-4EF8-9459-5BF627012CA2}"/>
              </a:ext>
            </a:extLst>
          </p:cNvPr>
          <p:cNvSpPr/>
          <p:nvPr/>
        </p:nvSpPr>
        <p:spPr>
          <a:xfrm>
            <a:off x="5690180" y="4724400"/>
            <a:ext cx="20810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Synchronization </a:t>
            </a:r>
          </a:p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Overhead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CB0E5ADF-9EC3-4941-AFF8-1167BE957B32}"/>
              </a:ext>
            </a:extLst>
          </p:cNvPr>
          <p:cNvSpPr/>
          <p:nvPr/>
        </p:nvSpPr>
        <p:spPr>
          <a:xfrm>
            <a:off x="3844662" y="4267200"/>
            <a:ext cx="17395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Delay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0F24840-31EB-43A0-83B5-3398118CAB01}"/>
              </a:ext>
            </a:extLst>
          </p:cNvPr>
          <p:cNvSpPr/>
          <p:nvPr/>
        </p:nvSpPr>
        <p:spPr bwMode="auto">
          <a:xfrm>
            <a:off x="2438400" y="4572000"/>
            <a:ext cx="5334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FFB9F3-262F-4382-9F4B-20B43313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7F1428-DA6D-42AB-B83D-AA359B42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Stream Processing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Apache Storm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Performance Issue with the Current Approach</a:t>
            </a:r>
          </a:p>
          <a:p>
            <a:r>
              <a:rPr lang="en-US" altLang="zh-CN" dirty="0"/>
              <a:t>Solution Overview</a:t>
            </a:r>
          </a:p>
          <a:p>
            <a:pPr lvl="1"/>
            <a:r>
              <a:rPr lang="en-US" altLang="zh-CN" dirty="0"/>
              <a:t>Basic Idea</a:t>
            </a:r>
          </a:p>
          <a:p>
            <a:pPr lvl="1"/>
            <a:r>
              <a:rPr lang="en-US" altLang="zh-CN" dirty="0"/>
              <a:t>Framework Design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State Management Framework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Error-free Execution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Failure Recovery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0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3F850F-0E10-4252-805B-E1FB3D75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61445E4-5301-4B6E-8CC6-22916648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</a:t>
            </a:r>
            <a:r>
              <a:rPr lang="en-US" altLang="zh-CN" dirty="0" smtClean="0"/>
              <a:t>Idea: Fine-grained Active Replication</a:t>
            </a:r>
          </a:p>
          <a:p>
            <a:pPr lvl="1"/>
            <a:r>
              <a:rPr lang="en-US" altLang="zh-CN" dirty="0" smtClean="0"/>
              <a:t>Duplicate the execution of stateful tasks</a:t>
            </a:r>
          </a:p>
          <a:p>
            <a:pPr lvl="1"/>
            <a:r>
              <a:rPr lang="en-US" altLang="zh-CN" dirty="0" smtClean="0"/>
              <a:t>Maintain multiple state backups independently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7543800" cy="4084921"/>
          </a:xfrm>
          <a:prstGeom prst="rect">
            <a:avLst/>
          </a:prstGeom>
        </p:spPr>
      </p:pic>
      <p:sp>
        <p:nvSpPr>
          <p:cNvPr id="6" name="矩形 9">
            <a:extLst>
              <a:ext uri="{FF2B5EF4-FFF2-40B4-BE49-F238E27FC236}">
                <a16:creationId xmlns="" xmlns:a16="http://schemas.microsoft.com/office/drawing/2014/main" id="{CB0E5ADF-9EC3-4941-AFF8-1167BE957B32}"/>
              </a:ext>
            </a:extLst>
          </p:cNvPr>
          <p:cNvSpPr/>
          <p:nvPr/>
        </p:nvSpPr>
        <p:spPr>
          <a:xfrm>
            <a:off x="7162800" y="2160657"/>
            <a:ext cx="1138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</a:t>
            </a:r>
          </a:p>
          <a:p>
            <a:pPr algn="ctr"/>
            <a:r>
              <a:rPr lang="en-US" altLang="zh-CN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9">
            <a:extLst>
              <a:ext uri="{FF2B5EF4-FFF2-40B4-BE49-F238E27FC236}">
                <a16:creationId xmlns="" xmlns:a16="http://schemas.microsoft.com/office/drawing/2014/main" id="{CB0E5ADF-9EC3-4941-AFF8-1167BE957B32}"/>
              </a:ext>
            </a:extLst>
          </p:cNvPr>
          <p:cNvSpPr/>
          <p:nvPr/>
        </p:nvSpPr>
        <p:spPr>
          <a:xfrm>
            <a:off x="5029200" y="2638455"/>
            <a:ext cx="11833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Shadow </a:t>
            </a:r>
          </a:p>
          <a:p>
            <a:pPr algn="ctr"/>
            <a:r>
              <a:rPr lang="en-US" altLang="zh-CN" sz="2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6019800" y="3124200"/>
            <a:ext cx="457200" cy="222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7185950" y="2567652"/>
            <a:ext cx="228600" cy="2285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3570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13F850F-0E10-4252-805B-E1FB3D75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61445E4-5301-4B6E-8CC6-229166480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8077200" cy="4876800"/>
          </a:xfrm>
        </p:spPr>
        <p:txBody>
          <a:bodyPr/>
          <a:lstStyle/>
          <a:p>
            <a:r>
              <a:rPr lang="en-US" altLang="zh-CN" dirty="0"/>
              <a:t>Basic </a:t>
            </a:r>
            <a:r>
              <a:rPr lang="en-US" altLang="zh-CN" dirty="0" smtClean="0"/>
              <a:t>Idea: Fine-grained Active Replication</a:t>
            </a:r>
          </a:p>
          <a:p>
            <a:pPr lvl="1"/>
            <a:r>
              <a:rPr lang="en-US" altLang="zh-CN" dirty="0" smtClean="0"/>
              <a:t>Primary task and shadow tasks are placed on separate nodes</a:t>
            </a:r>
          </a:p>
          <a:p>
            <a:pPr lvl="1"/>
            <a:r>
              <a:rPr lang="en-US" altLang="zh-CN" dirty="0" smtClean="0"/>
              <a:t>Restarted tasks recover their states from the alive partners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7543800" cy="408492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6019800" y="5715000"/>
            <a:ext cx="18288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6019800" y="5562600"/>
            <a:ext cx="914400" cy="7089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639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Framework Design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7105650" cy="5032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62400" y="992628"/>
            <a:ext cx="2765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</a:rPr>
              <a:t>Provide replication API</a:t>
            </a:r>
          </a:p>
          <a:p>
            <a:r>
              <a:rPr lang="en-AU" sz="2000" dirty="0" smtClean="0">
                <a:solidFill>
                  <a:srgbClr val="FF0000"/>
                </a:solidFill>
              </a:rPr>
              <a:t>Hide adaptation effort</a:t>
            </a:r>
            <a:endParaRPr lang="en-AU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276600" y="1600200"/>
            <a:ext cx="6858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64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Framework Design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7105650" cy="5032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6200" y="968514"/>
            <a:ext cx="5338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</a:rPr>
              <a:t>Monitor the health of states</a:t>
            </a:r>
          </a:p>
          <a:p>
            <a:r>
              <a:rPr lang="en-AU" sz="2000" dirty="0" smtClean="0">
                <a:solidFill>
                  <a:srgbClr val="FF0000"/>
                </a:solidFill>
              </a:rPr>
              <a:t>Send recovery request after detecting a issue</a:t>
            </a:r>
            <a:endParaRPr lang="en-AU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4724400" y="1676400"/>
            <a:ext cx="609600" cy="1600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04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Framework Design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7105650" cy="5032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3800" y="968514"/>
            <a:ext cx="560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</a:rPr>
              <a:t>Watch Zookeeper to monitor recovery request</a:t>
            </a:r>
          </a:p>
          <a:p>
            <a:r>
              <a:rPr lang="en-AU" sz="2000" dirty="0" smtClean="0">
                <a:solidFill>
                  <a:srgbClr val="FF0000"/>
                </a:solidFill>
              </a:rPr>
              <a:t>Initialise, oversee and finalise recovery process</a:t>
            </a:r>
            <a:endParaRPr lang="en-AU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5334000" y="1676400"/>
            <a:ext cx="974203" cy="33122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5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Framework Design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7105650" cy="5032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6200" y="968514"/>
            <a:ext cx="5270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</a:rPr>
              <a:t>Encapsulates the task execution with logic to</a:t>
            </a:r>
          </a:p>
          <a:p>
            <a:r>
              <a:rPr lang="en-AU" sz="2000" dirty="0" smtClean="0">
                <a:solidFill>
                  <a:srgbClr val="FF0000"/>
                </a:solidFill>
              </a:rPr>
              <a:t>handle state transfer and recovery </a:t>
            </a:r>
            <a:endParaRPr lang="en-AU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5334001" y="1676401"/>
            <a:ext cx="1219199" cy="10667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516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Framework Design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0"/>
            <a:ext cx="7105650" cy="5032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6200" y="968514"/>
            <a:ext cx="5142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</a:rPr>
              <a:t>Decouple senders and receivers during the </a:t>
            </a:r>
          </a:p>
          <a:p>
            <a:r>
              <a:rPr lang="en-AU" sz="2000" dirty="0">
                <a:solidFill>
                  <a:srgbClr val="FF0000"/>
                </a:solidFill>
              </a:rPr>
              <a:t>s</a:t>
            </a:r>
            <a:r>
              <a:rPr lang="en-AU" sz="2000" dirty="0" smtClean="0">
                <a:solidFill>
                  <a:srgbClr val="FF0000"/>
                </a:solidFill>
              </a:rPr>
              <a:t>tate transfer process</a:t>
            </a:r>
            <a:endParaRPr lang="en-AU" sz="20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124200" y="1676402"/>
            <a:ext cx="2209802" cy="37337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365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FFB9F3-262F-4382-9F4B-20B43313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7F1428-DA6D-42AB-B83D-AA359B42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pPr lvl="1"/>
            <a:r>
              <a:rPr lang="en-US" altLang="zh-CN" dirty="0"/>
              <a:t>Stream Processing</a:t>
            </a:r>
          </a:p>
          <a:p>
            <a:pPr lvl="1"/>
            <a:r>
              <a:rPr lang="en-US" altLang="zh-CN" dirty="0"/>
              <a:t>Apache Storm</a:t>
            </a:r>
          </a:p>
          <a:p>
            <a:pPr lvl="1"/>
            <a:r>
              <a:rPr lang="en-US" altLang="zh-CN" dirty="0"/>
              <a:t>Performance Issue with the Current Approach</a:t>
            </a:r>
          </a:p>
          <a:p>
            <a:r>
              <a:rPr lang="en-US" altLang="zh-CN" dirty="0"/>
              <a:t>Solution Overview</a:t>
            </a:r>
          </a:p>
          <a:p>
            <a:pPr lvl="1"/>
            <a:r>
              <a:rPr lang="en-US" altLang="zh-CN" dirty="0"/>
              <a:t>Basic Idea</a:t>
            </a:r>
          </a:p>
          <a:p>
            <a:pPr lvl="1"/>
            <a:r>
              <a:rPr lang="en-US" altLang="zh-CN" dirty="0"/>
              <a:t>Framework Design</a:t>
            </a:r>
          </a:p>
          <a:p>
            <a:r>
              <a:rPr lang="en-US" altLang="zh-CN" dirty="0"/>
              <a:t> State Management Framework</a:t>
            </a:r>
          </a:p>
          <a:p>
            <a:pPr lvl="1"/>
            <a:r>
              <a:rPr lang="en-US" altLang="zh-CN" dirty="0"/>
              <a:t>Error-free Execution</a:t>
            </a:r>
          </a:p>
          <a:p>
            <a:pPr lvl="1"/>
            <a:r>
              <a:rPr lang="en-US" altLang="zh-CN" dirty="0"/>
              <a:t>Failure Recovery</a:t>
            </a:r>
          </a:p>
          <a:p>
            <a:r>
              <a:rPr lang="en-US" altLang="zh-CN" dirty="0"/>
              <a:t>Evaluation</a:t>
            </a:r>
          </a:p>
          <a:p>
            <a:r>
              <a:rPr lang="en-US" altLang="zh-CN" dirty="0"/>
              <a:t>Conclusions and Future Work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6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FFB9F3-262F-4382-9F4B-20B43313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7F1428-DA6D-42AB-B83D-AA359B42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Stream Processing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Apache Storm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Performance Issue with the Current Approach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Solution Overview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Basic Idea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Framework Design</a:t>
            </a:r>
          </a:p>
          <a:p>
            <a:r>
              <a:rPr lang="en-US" altLang="zh-CN" dirty="0"/>
              <a:t> State Management Framework</a:t>
            </a:r>
          </a:p>
          <a:p>
            <a:pPr lvl="1"/>
            <a:r>
              <a:rPr lang="en-US" altLang="zh-CN" dirty="0"/>
              <a:t>Error-free Execution</a:t>
            </a:r>
          </a:p>
          <a:p>
            <a:pPr lvl="1"/>
            <a:r>
              <a:rPr lang="en-US" altLang="zh-CN" dirty="0"/>
              <a:t>Failure Recovery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Management Framework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Error-free Execution</a:t>
            </a:r>
          </a:p>
          <a:p>
            <a:pPr lvl="1"/>
            <a:r>
              <a:rPr lang="en-AU" dirty="0" smtClean="0"/>
              <a:t>Determine task role based on task ID</a:t>
            </a:r>
          </a:p>
          <a:p>
            <a:pPr lvl="1"/>
            <a:r>
              <a:rPr lang="en-AU" dirty="0" smtClean="0"/>
              <a:t>Rewire tasks using a replication-aware grouping policy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08" y="2734576"/>
            <a:ext cx="7766492" cy="26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Management Framework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4267200" cy="4876800"/>
          </a:xfrm>
        </p:spPr>
        <p:txBody>
          <a:bodyPr/>
          <a:lstStyle/>
          <a:p>
            <a:r>
              <a:rPr lang="en-AU" dirty="0" smtClean="0"/>
              <a:t>Error-free Execution</a:t>
            </a:r>
          </a:p>
          <a:p>
            <a:pPr lvl="1"/>
            <a:r>
              <a:rPr lang="en-AU" dirty="0" smtClean="0"/>
              <a:t>Replication-aware Task Placement</a:t>
            </a:r>
          </a:p>
          <a:p>
            <a:pPr lvl="1"/>
            <a:endParaRPr lang="en-AU" dirty="0" smtClean="0"/>
          </a:p>
          <a:p>
            <a:pPr lvl="2"/>
            <a:r>
              <a:rPr lang="en-AU" dirty="0" smtClean="0"/>
              <a:t>Based on greedy heuristic</a:t>
            </a:r>
          </a:p>
          <a:p>
            <a:pPr lvl="2"/>
            <a:endParaRPr lang="en-AU" dirty="0" smtClean="0"/>
          </a:p>
          <a:p>
            <a:pPr lvl="2"/>
            <a:r>
              <a:rPr lang="en-AU" dirty="0" smtClean="0"/>
              <a:t>Only places shadow tasks</a:t>
            </a:r>
          </a:p>
          <a:p>
            <a:pPr lvl="2"/>
            <a:endParaRPr lang="en-AU" dirty="0" smtClean="0"/>
          </a:p>
          <a:p>
            <a:pPr lvl="2"/>
            <a:r>
              <a:rPr lang="en-AU" dirty="0" smtClean="0"/>
              <a:t>Shadow tasks from the same fleet are spread as far as possible</a:t>
            </a:r>
          </a:p>
          <a:p>
            <a:pPr lvl="2"/>
            <a:endParaRPr lang="en-AU" dirty="0" smtClean="0"/>
          </a:p>
          <a:p>
            <a:pPr lvl="2"/>
            <a:r>
              <a:rPr lang="en-AU" dirty="0" smtClean="0"/>
              <a:t>Communicating tasks are placed as close as possible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990600"/>
            <a:ext cx="5057775" cy="56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Management Framework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3962400" cy="4876800"/>
          </a:xfrm>
        </p:spPr>
        <p:txBody>
          <a:bodyPr/>
          <a:lstStyle/>
          <a:p>
            <a:r>
              <a:rPr lang="en-AU" dirty="0" smtClean="0"/>
              <a:t>Failure Recovery</a:t>
            </a:r>
          </a:p>
          <a:p>
            <a:pPr lvl="1"/>
            <a:r>
              <a:rPr lang="en-AU" dirty="0" smtClean="0"/>
              <a:t>Storm restarts the failed tasks</a:t>
            </a:r>
          </a:p>
          <a:p>
            <a:pPr lvl="1"/>
            <a:r>
              <a:rPr lang="en-AU" dirty="0" smtClean="0"/>
              <a:t>State monitor sends recovery request</a:t>
            </a:r>
          </a:p>
          <a:p>
            <a:pPr lvl="1"/>
            <a:r>
              <a:rPr lang="en-AU" dirty="0" smtClean="0"/>
              <a:t>Recovery manager initialises the recovery process</a:t>
            </a:r>
          </a:p>
          <a:p>
            <a:pPr lvl="1"/>
            <a:r>
              <a:rPr lang="en-AU" dirty="0" smtClean="0"/>
              <a:t>Task wrapper conducts the state transfer process </a:t>
            </a:r>
            <a:r>
              <a:rPr lang="en-AU" dirty="0"/>
              <a:t>autonomously </a:t>
            </a:r>
            <a:r>
              <a:rPr lang="en-AU" dirty="0" smtClean="0"/>
              <a:t>and </a:t>
            </a:r>
            <a:r>
              <a:rPr lang="en-AU" dirty="0"/>
              <a:t>transparently </a:t>
            </a:r>
            <a:endParaRPr lang="en-AU" dirty="0" smtClean="0"/>
          </a:p>
          <a:p>
            <a:pPr lvl="1"/>
            <a:endParaRPr lang="en-A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711" y="1066800"/>
            <a:ext cx="5274289" cy="55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Management Framework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4343400" cy="4876800"/>
          </a:xfrm>
        </p:spPr>
        <p:txBody>
          <a:bodyPr/>
          <a:lstStyle/>
          <a:p>
            <a:r>
              <a:rPr lang="en-AU" dirty="0" smtClean="0"/>
              <a:t>Failure Recovery</a:t>
            </a:r>
          </a:p>
          <a:p>
            <a:pPr lvl="1"/>
            <a:r>
              <a:rPr lang="en-AU" dirty="0" smtClean="0"/>
              <a:t>Simultaneous state transfer without synchronization</a:t>
            </a:r>
          </a:p>
          <a:p>
            <a:pPr lvl="1"/>
            <a:r>
              <a:rPr lang="en-AU" dirty="0"/>
              <a:t>I</a:t>
            </a:r>
            <a:r>
              <a:rPr lang="en-AU" dirty="0" smtClean="0"/>
              <a:t>n </a:t>
            </a:r>
            <a:r>
              <a:rPr lang="en-AU" dirty="0"/>
              <a:t>a failure-affected </a:t>
            </a:r>
            <a:r>
              <a:rPr lang="en-AU" dirty="0" smtClean="0"/>
              <a:t>fleet, only one alive task gets to write its states</a:t>
            </a:r>
          </a:p>
          <a:p>
            <a:pPr lvl="1"/>
            <a:r>
              <a:rPr lang="en-AU" dirty="0"/>
              <a:t>R</a:t>
            </a:r>
            <a:r>
              <a:rPr lang="en-AU" dirty="0" smtClean="0"/>
              <a:t>estarted tasks query the state transmit station for accessing their lost state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942489"/>
            <a:ext cx="4008699" cy="589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FFB9F3-262F-4382-9F4B-20B43313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7F1428-DA6D-42AB-B83D-AA359B42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Stream Processing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Apache Storm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Performance Issue with the Current Approach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Solution Overview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Basic Idea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Framework Design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State Management Framework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Error-free Execution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Failure Recovery</a:t>
            </a:r>
          </a:p>
          <a:p>
            <a:r>
              <a:rPr lang="en-US" altLang="zh-CN" dirty="0"/>
              <a:t>Evaluation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Conclusions and Future Work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Evaluation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Experiment Setup</a:t>
            </a:r>
          </a:p>
          <a:p>
            <a:pPr lvl="1"/>
            <a:r>
              <a:rPr lang="en-AU" dirty="0" smtClean="0"/>
              <a:t>Nectar IaaS Cloud</a:t>
            </a:r>
          </a:p>
          <a:p>
            <a:pPr lvl="2"/>
            <a:r>
              <a:rPr lang="en-AU" dirty="0" smtClean="0"/>
              <a:t>10 worker nodes: 2 VCPUs, 6GB RAM and 30GB disk</a:t>
            </a:r>
          </a:p>
          <a:p>
            <a:pPr lvl="2"/>
            <a:r>
              <a:rPr lang="en-AU" dirty="0" smtClean="0"/>
              <a:t>1 Nimbus, 1 Zookeeper, 1 Kestrel node</a:t>
            </a:r>
          </a:p>
          <a:p>
            <a:pPr lvl="1"/>
            <a:r>
              <a:rPr lang="en-AU" dirty="0" smtClean="0"/>
              <a:t>Two test applications</a:t>
            </a:r>
          </a:p>
          <a:p>
            <a:pPr lvl="2"/>
            <a:r>
              <a:rPr lang="en-AU" dirty="0" smtClean="0"/>
              <a:t>Synthetic test application</a:t>
            </a:r>
          </a:p>
          <a:p>
            <a:pPr lvl="2"/>
            <a:r>
              <a:rPr lang="en-AU" dirty="0" smtClean="0"/>
              <a:t>URL extraction </a:t>
            </a:r>
            <a:r>
              <a:rPr lang="en-AU" dirty="0" smtClean="0"/>
              <a:t>topology</a:t>
            </a:r>
          </a:p>
          <a:p>
            <a:pPr lvl="1"/>
            <a:r>
              <a:rPr lang="en-AU" dirty="0" smtClean="0"/>
              <a:t>Profiling environment </a:t>
            </a:r>
            <a:endParaRPr lang="en-AU" dirty="0" smtClean="0"/>
          </a:p>
          <a:p>
            <a:pPr marL="914400" lvl="2" indent="0">
              <a:buNone/>
            </a:pPr>
            <a:endParaRPr lang="en-AU" dirty="0" smtClean="0"/>
          </a:p>
          <a:p>
            <a:pPr marL="514350" lvl="1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91000"/>
            <a:ext cx="692551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Overhead of State Persistence</a:t>
            </a:r>
            <a:endParaRPr lang="en-AU" dirty="0"/>
          </a:p>
          <a:p>
            <a:pPr lvl="1"/>
            <a:r>
              <a:rPr lang="en-AU" dirty="0" smtClean="0"/>
              <a:t>Synthetic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00" y="2291829"/>
            <a:ext cx="2880000" cy="2965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000" y="2359687"/>
            <a:ext cx="2880000" cy="2898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7400" y="5291434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Throughput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823995" y="5326159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  <a:r>
              <a:rPr lang="en-AU" dirty="0" smtClean="0"/>
              <a:t> Latency</a:t>
            </a:r>
            <a:endParaRPr lang="en-AU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334000" y="3927228"/>
            <a:ext cx="254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77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Overhead of State Persistence</a:t>
            </a:r>
          </a:p>
          <a:p>
            <a:pPr lvl="1"/>
            <a:r>
              <a:rPr lang="en-AU" dirty="0" smtClean="0"/>
              <a:t>Realistic </a:t>
            </a:r>
            <a:r>
              <a:rPr lang="en-AU" dirty="0" smtClean="0"/>
              <a:t>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5291434"/>
            <a:ext cx="1839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 Throughput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828744" y="5329535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  Latency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00" y="2362200"/>
            <a:ext cx="2932414" cy="281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297" y="2396539"/>
            <a:ext cx="2880000" cy="28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Evaluation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Overhead of Maintaining More Replicas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22933"/>
            <a:ext cx="2880000" cy="2715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5033672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Throughput changes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000" y="2286000"/>
            <a:ext cx="2880000" cy="2717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1600" y="5033672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Latency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2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Stream Processing</a:t>
            </a:r>
          </a:p>
          <a:p>
            <a:pPr lvl="1"/>
            <a:r>
              <a:rPr lang="en-AU" dirty="0"/>
              <a:t>Stream Data</a:t>
            </a:r>
          </a:p>
          <a:p>
            <a:pPr lvl="2"/>
            <a:r>
              <a:rPr lang="en-AU" dirty="0"/>
              <a:t>Arriving continuously &amp; possible infinite</a:t>
            </a:r>
          </a:p>
          <a:p>
            <a:pPr lvl="2"/>
            <a:r>
              <a:rPr lang="en-AU" dirty="0"/>
              <a:t>Various data sources &amp; structures</a:t>
            </a:r>
          </a:p>
          <a:p>
            <a:pPr lvl="2"/>
            <a:r>
              <a:rPr lang="en-AU" dirty="0"/>
              <a:t>Transient value &amp; short data lifespan</a:t>
            </a:r>
          </a:p>
          <a:p>
            <a:pPr lvl="2"/>
            <a:r>
              <a:rPr lang="en-US" dirty="0"/>
              <a:t>Asynchronous &amp; unpredictable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altLang="zh-CN" dirty="0"/>
              <a:t>Process-once-arrival </a:t>
            </a:r>
            <a:r>
              <a:rPr lang="en-AU" dirty="0"/>
              <a:t>Paradigm </a:t>
            </a:r>
          </a:p>
          <a:p>
            <a:pPr lvl="2"/>
            <a:r>
              <a:rPr lang="en-AU" dirty="0"/>
              <a:t>Computation</a:t>
            </a:r>
          </a:p>
          <a:p>
            <a:pPr lvl="3"/>
            <a:r>
              <a:rPr lang="en-AU" dirty="0"/>
              <a:t>Queries over the most recent data</a:t>
            </a:r>
          </a:p>
          <a:p>
            <a:pPr lvl="3"/>
            <a:r>
              <a:rPr lang="en-AU" dirty="0"/>
              <a:t>Computations are generally independent</a:t>
            </a:r>
          </a:p>
          <a:p>
            <a:pPr lvl="3"/>
            <a:r>
              <a:rPr lang="en-AU" altLang="zh-CN" dirty="0"/>
              <a:t>Strong latency constraint</a:t>
            </a:r>
            <a:endParaRPr lang="en-AU" dirty="0"/>
          </a:p>
          <a:p>
            <a:pPr lvl="2"/>
            <a:r>
              <a:rPr lang="en-AU" dirty="0"/>
              <a:t>Result</a:t>
            </a:r>
          </a:p>
          <a:p>
            <a:pPr lvl="3"/>
            <a:r>
              <a:rPr lang="en-AU" dirty="0"/>
              <a:t>Incrementally result update</a:t>
            </a:r>
          </a:p>
          <a:p>
            <a:pPr lvl="3"/>
            <a:r>
              <a:rPr lang="en-AU" dirty="0"/>
              <a:t>Persistence of data is not required</a:t>
            </a:r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r>
              <a:rPr lang="en-AU" dirty="0"/>
              <a:t>    </a:t>
            </a:r>
          </a:p>
          <a:p>
            <a:pPr marL="914400" lvl="2" indent="0">
              <a:buNone/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926" y="1238250"/>
            <a:ext cx="3139074" cy="196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352800"/>
            <a:ext cx="2121982" cy="305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Evaluation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Performance of Recovery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00" y="2324457"/>
            <a:ext cx="2880000" cy="285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00" y="2387834"/>
            <a:ext cx="2880000" cy="27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6FFB9F3-262F-4382-9F4B-20B43313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37F1428-DA6D-42AB-B83D-AA359B42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Stream Processing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Apache Storm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Performance Issue with the Current Approach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Solution Overview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Basic Idea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Framework Design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State Management Framework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Error-free Execution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Failure Recovery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altLang="zh-CN" dirty="0"/>
              <a:t>Conclusions and Future Work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5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 and 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Proposed a replication-based state management system</a:t>
            </a:r>
          </a:p>
          <a:p>
            <a:pPr lvl="1"/>
            <a:r>
              <a:rPr lang="en-AU" dirty="0" smtClean="0"/>
              <a:t>Low overhead on error-free execution</a:t>
            </a:r>
          </a:p>
          <a:p>
            <a:pPr lvl="1"/>
            <a:r>
              <a:rPr lang="en-AU" dirty="0" smtClean="0"/>
              <a:t>Concurrent and high performance recovery in the case of failures</a:t>
            </a:r>
          </a:p>
          <a:p>
            <a:r>
              <a:rPr lang="en-AU" dirty="0" smtClean="0"/>
              <a:t>Identified overhead of </a:t>
            </a:r>
            <a:r>
              <a:rPr lang="en-AU" dirty="0" err="1" smtClean="0"/>
              <a:t>checkpointing</a:t>
            </a:r>
            <a:endParaRPr lang="en-AU" dirty="0" smtClean="0"/>
          </a:p>
          <a:p>
            <a:pPr lvl="1"/>
            <a:r>
              <a:rPr lang="en-AU" dirty="0" smtClean="0"/>
              <a:t>Frequent state access</a:t>
            </a:r>
          </a:p>
          <a:p>
            <a:pPr lvl="1"/>
            <a:r>
              <a:rPr lang="en-AU" dirty="0" smtClean="0"/>
              <a:t>Remote synchronization</a:t>
            </a:r>
          </a:p>
          <a:p>
            <a:r>
              <a:rPr lang="en-AU" dirty="0" smtClean="0"/>
              <a:t>Future work</a:t>
            </a:r>
          </a:p>
          <a:p>
            <a:pPr lvl="1"/>
            <a:r>
              <a:rPr lang="en-AU" dirty="0" smtClean="0"/>
              <a:t>Adaptive replication schemes</a:t>
            </a:r>
          </a:p>
          <a:p>
            <a:pPr lvl="1"/>
            <a:r>
              <a:rPr lang="en-AU" dirty="0" smtClean="0"/>
              <a:t>Intelligent replica placement strategies</a:t>
            </a:r>
          </a:p>
          <a:p>
            <a:pPr lvl="1"/>
            <a:r>
              <a:rPr lang="en-AU" dirty="0" smtClean="0"/>
              <a:t>Location-aware recovery protocol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93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011_PPT_BG_EndP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© Copyright The University of Melbourne </a:t>
            </a:r>
            <a:r>
              <a:rPr lang="en-US" sz="800" dirty="0" smtClean="0">
                <a:solidFill>
                  <a:schemeClr val="bg1"/>
                </a:solidFill>
              </a:rPr>
              <a:t>2017 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5124" name="Picture 4" descr="UOM-Rev3D_S_s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676400"/>
            <a:ext cx="1806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r>
              <a:rPr lang="en-AU" dirty="0"/>
              <a:t>Distributed Stream Processing System</a:t>
            </a:r>
          </a:p>
          <a:p>
            <a:pPr lvl="1"/>
            <a:r>
              <a:rPr lang="en-AU" dirty="0"/>
              <a:t>Logic Level</a:t>
            </a:r>
          </a:p>
          <a:p>
            <a:pPr lvl="2"/>
            <a:r>
              <a:rPr lang="en-AU" dirty="0"/>
              <a:t>Inter-connected operators</a:t>
            </a:r>
          </a:p>
          <a:p>
            <a:pPr lvl="2"/>
            <a:r>
              <a:rPr lang="en-AU" dirty="0"/>
              <a:t>Data streams flow through</a:t>
            </a:r>
          </a:p>
          <a:p>
            <a:pPr marL="914400" lvl="2" indent="0">
              <a:buNone/>
            </a:pPr>
            <a:r>
              <a:rPr lang="en-US" dirty="0"/>
              <a:t>   these operators to undergo</a:t>
            </a:r>
          </a:p>
          <a:p>
            <a:pPr marL="914400" lvl="2" indent="0">
              <a:buNone/>
            </a:pPr>
            <a:r>
              <a:rPr lang="en-US" dirty="0"/>
              <a:t>   different types of computation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Middleware Level</a:t>
            </a:r>
          </a:p>
          <a:p>
            <a:pPr lvl="2"/>
            <a:r>
              <a:rPr lang="en-AU" dirty="0"/>
              <a:t>Data Stream Management</a:t>
            </a:r>
          </a:p>
          <a:p>
            <a:pPr marL="914400" lvl="2" indent="0">
              <a:buNone/>
            </a:pPr>
            <a:r>
              <a:rPr lang="en-AU" dirty="0"/>
              <a:t>    System (DSMS)</a:t>
            </a:r>
          </a:p>
          <a:p>
            <a:pPr lvl="2"/>
            <a:r>
              <a:rPr lang="en-AU" dirty="0"/>
              <a:t>Apache Storm, </a:t>
            </a:r>
            <a:r>
              <a:rPr lang="en-AU" dirty="0" err="1"/>
              <a:t>Samza</a:t>
            </a:r>
            <a:r>
              <a:rPr lang="en-AU" dirty="0"/>
              <a:t>…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Infrastructure Level</a:t>
            </a:r>
          </a:p>
          <a:p>
            <a:pPr lvl="2"/>
            <a:r>
              <a:rPr lang="en-AU" dirty="0"/>
              <a:t>A set of distributed hosts in cloud or cluster environment</a:t>
            </a:r>
          </a:p>
          <a:p>
            <a:pPr lvl="2"/>
            <a:r>
              <a:rPr lang="en-AU" dirty="0"/>
              <a:t>Organised in Master/Slave model </a:t>
            </a:r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057400"/>
            <a:ext cx="4284704" cy="336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Sketch of </a:t>
            </a:r>
            <a:r>
              <a:rPr lang="en-AU" dirty="0"/>
              <a:t>Apache Storm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371600"/>
            <a:ext cx="26479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78804"/>
            <a:ext cx="35287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57600" y="2057400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70C0"/>
                </a:solidFill>
                <a:latin typeface="Georgia" pitchFamily="18" charset="0"/>
                <a:cs typeface="Consolas" pitchFamily="49" charset="0"/>
              </a:rPr>
              <a:t>Operator Parallelization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07604"/>
            <a:ext cx="3202207" cy="316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Storm-Supervisors-Workers-Executors-Tas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88604"/>
            <a:ext cx="3657600" cy="279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>
            <a:off x="7286625" y="3379004"/>
            <a:ext cx="0" cy="942976"/>
          </a:xfrm>
          <a:prstGeom prst="straightConnector1">
            <a:avLst/>
          </a:prstGeom>
          <a:ln w="25400"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>
            <a:off x="381000" y="3581400"/>
            <a:ext cx="8458200" cy="838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971800" y="3119735"/>
            <a:ext cx="3336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050"/>
                </a:solidFill>
              </a:rPr>
              <a:t>Logical View of Storm</a:t>
            </a:r>
            <a:endParaRPr lang="en-AU" dirty="0">
              <a:solidFill>
                <a:srgbClr val="FF5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3581400"/>
            <a:ext cx="3327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5050"/>
                </a:solidFill>
              </a:rPr>
              <a:t>Physical View of Storm</a:t>
            </a:r>
            <a:endParaRPr lang="en-AU" dirty="0">
              <a:solidFill>
                <a:srgbClr val="FF5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30983" y="2343090"/>
            <a:ext cx="29886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000" dirty="0"/>
              <a:t>Topology</a:t>
            </a:r>
            <a:endParaRPr lang="en-AU" altLang="zh-CN" sz="20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43400" y="2464604"/>
            <a:ext cx="1371600" cy="0"/>
          </a:xfrm>
          <a:prstGeom prst="straightConnector1">
            <a:avLst/>
          </a:prstGeom>
          <a:ln w="25400"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7232" y="367302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070C0"/>
                </a:solidFill>
                <a:latin typeface="Georgia" pitchFamily="18" charset="0"/>
                <a:cs typeface="Consolas" pitchFamily="49" charset="0"/>
              </a:rPr>
              <a:t>Task Scheduling</a:t>
            </a:r>
            <a:endParaRPr 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3810000" y="4230601"/>
            <a:ext cx="1629050" cy="9137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810000" y="5189933"/>
            <a:ext cx="1447800" cy="14656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24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Fault-tolerance in Storm</a:t>
            </a:r>
          </a:p>
          <a:p>
            <a:pPr lvl="1"/>
            <a:r>
              <a:rPr lang="en-AU" dirty="0"/>
              <a:t>Supervised and stateless daemon execution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12" y="2099855"/>
            <a:ext cx="6482288" cy="3538945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 bwMode="auto">
          <a:xfrm>
            <a:off x="1905000" y="4838700"/>
            <a:ext cx="914400" cy="6858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5486400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AU" sz="2000" dirty="0">
                <a:solidFill>
                  <a:srgbClr val="FF0000"/>
                </a:solidFill>
              </a:rPr>
              <a:t>If a worker process dies (fails to heartbeat), the Supervisor will restart it.</a:t>
            </a:r>
          </a:p>
          <a:p>
            <a:pPr marL="228600" indent="-228600">
              <a:buAutoNum type="arabicPeriod"/>
            </a:pPr>
            <a:r>
              <a:rPr lang="en-AU" sz="2000" dirty="0">
                <a:solidFill>
                  <a:srgbClr val="FF0000"/>
                </a:solidFill>
              </a:rPr>
              <a:t>If a worker process dies repeatedly, Nimbus will reschedule the worker.</a:t>
            </a:r>
          </a:p>
        </p:txBody>
      </p:sp>
    </p:spTree>
    <p:extLst>
      <p:ext uri="{BB962C8B-B14F-4D97-AF65-F5344CB8AC3E}">
        <p14:creationId xmlns:p14="http://schemas.microsoft.com/office/powerpoint/2010/main" val="102707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Fault-tolerance in Storm</a:t>
            </a:r>
          </a:p>
          <a:p>
            <a:pPr lvl="1"/>
            <a:r>
              <a:rPr lang="en-AU" dirty="0"/>
              <a:t>Supervised and stateless daemon execution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12" y="2099855"/>
            <a:ext cx="6482288" cy="3538945"/>
          </a:xfrm>
          <a:prstGeom prst="rect">
            <a:avLst/>
          </a:prstGeom>
        </p:spPr>
      </p:pic>
      <p:sp>
        <p:nvSpPr>
          <p:cNvPr id="5" name="Multiply 4"/>
          <p:cNvSpPr/>
          <p:nvPr/>
        </p:nvSpPr>
        <p:spPr bwMode="auto">
          <a:xfrm>
            <a:off x="1905000" y="4838700"/>
            <a:ext cx="914400" cy="6858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Multiply 5"/>
          <p:cNvSpPr/>
          <p:nvPr/>
        </p:nvSpPr>
        <p:spPr bwMode="auto">
          <a:xfrm>
            <a:off x="1905000" y="3962400"/>
            <a:ext cx="914400" cy="6858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5486400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AU" sz="2000" dirty="0">
                <a:solidFill>
                  <a:srgbClr val="FF0000"/>
                </a:solidFill>
              </a:rPr>
              <a:t>If a Supervisor dies, an external process monitoring tool will restart it</a:t>
            </a:r>
          </a:p>
          <a:p>
            <a:pPr marL="228600" indent="-228600">
              <a:buFontTx/>
              <a:buAutoNum type="arabicPeriod"/>
            </a:pPr>
            <a:r>
              <a:rPr lang="en-AU" sz="2000" dirty="0">
                <a:solidFill>
                  <a:srgbClr val="FF0000"/>
                </a:solidFill>
              </a:rPr>
              <a:t>If a Worker node dies, the tasks assigned to that machine will time-out and Nimbus will reassign those tasks to other machines.</a:t>
            </a:r>
          </a:p>
        </p:txBody>
      </p:sp>
    </p:spTree>
    <p:extLst>
      <p:ext uri="{BB962C8B-B14F-4D97-AF65-F5344CB8AC3E}">
        <p14:creationId xmlns:p14="http://schemas.microsoft.com/office/powerpoint/2010/main" val="34538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Fault-tolerance in Storm</a:t>
            </a:r>
          </a:p>
          <a:p>
            <a:pPr lvl="1"/>
            <a:r>
              <a:rPr lang="en-AU" dirty="0"/>
              <a:t>Supervised and stateless daemon execution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12" y="2099855"/>
            <a:ext cx="6482288" cy="3538945"/>
          </a:xfrm>
          <a:prstGeom prst="rect">
            <a:avLst/>
          </a:prstGeom>
        </p:spPr>
      </p:pic>
      <p:sp>
        <p:nvSpPr>
          <p:cNvPr id="7" name="Multiply 6"/>
          <p:cNvSpPr/>
          <p:nvPr/>
        </p:nvSpPr>
        <p:spPr bwMode="auto">
          <a:xfrm>
            <a:off x="2667000" y="2438400"/>
            <a:ext cx="914400" cy="6858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5486400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AU" sz="2000" dirty="0">
                <a:solidFill>
                  <a:srgbClr val="FF0000"/>
                </a:solidFill>
              </a:rPr>
              <a:t>If Nimbus dies, topologies will continue to function normally, but won’t be able to perform reassignments.</a:t>
            </a:r>
          </a:p>
          <a:p>
            <a:pPr marL="228600" indent="-228600">
              <a:buAutoNum type="arabicPeriod"/>
            </a:pPr>
            <a:r>
              <a:rPr lang="en-AU" sz="2000" dirty="0">
                <a:solidFill>
                  <a:srgbClr val="FF0000"/>
                </a:solidFill>
              </a:rPr>
              <a:t>Storm v1.0.0 introduces the highly available Nimbus </a:t>
            </a:r>
            <a:r>
              <a:rPr lang="en-AU" sz="2000" dirty="0" smtClean="0">
                <a:solidFill>
                  <a:srgbClr val="FF0000"/>
                </a:solidFill>
              </a:rPr>
              <a:t>to eliminate the single point of failure</a:t>
            </a:r>
            <a:endParaRPr lang="en-A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Fault-tolerance in Storm</a:t>
            </a:r>
          </a:p>
          <a:p>
            <a:pPr lvl="1"/>
            <a:r>
              <a:rPr lang="en-AU" dirty="0"/>
              <a:t>Message delivery guarantee (At-least-once by default)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5825"/>
            <a:ext cx="7200000" cy="378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118466"/>
            <a:ext cx="7200000" cy="38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8658</TotalTime>
  <Words>1444</Words>
  <Application>Microsoft Office PowerPoint</Application>
  <PresentationFormat>On-screen Show (4:3)</PresentationFormat>
  <Paragraphs>284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宋体</vt:lpstr>
      <vt:lpstr>Arial</vt:lpstr>
      <vt:lpstr>Calibri</vt:lpstr>
      <vt:lpstr>Consolas</vt:lpstr>
      <vt:lpstr>Georgia</vt:lpstr>
      <vt:lpstr>Blank Presentation</vt:lpstr>
      <vt:lpstr>E-Storm: Replication-based State Management in Distributed Stream Processing Systems</vt:lpstr>
      <vt:lpstr>Outline of Presentation</vt:lpstr>
      <vt:lpstr>Background</vt:lpstr>
      <vt:lpstr>Background</vt:lpstr>
      <vt:lpstr>Background</vt:lpstr>
      <vt:lpstr>Background </vt:lpstr>
      <vt:lpstr>Background </vt:lpstr>
      <vt:lpstr>Background </vt:lpstr>
      <vt:lpstr>Background</vt:lpstr>
      <vt:lpstr>Background</vt:lpstr>
      <vt:lpstr>Background</vt:lpstr>
      <vt:lpstr>Outline of Presentation</vt:lpstr>
      <vt:lpstr>Solution Overview</vt:lpstr>
      <vt:lpstr>Solution Overview</vt:lpstr>
      <vt:lpstr>Solution Overview</vt:lpstr>
      <vt:lpstr>Solution Overview</vt:lpstr>
      <vt:lpstr>Solution Overview</vt:lpstr>
      <vt:lpstr>Solution Overview</vt:lpstr>
      <vt:lpstr>Solution Overview</vt:lpstr>
      <vt:lpstr>Outline of Presentation</vt:lpstr>
      <vt:lpstr>State Management Framework</vt:lpstr>
      <vt:lpstr>State Management Framework</vt:lpstr>
      <vt:lpstr>State Management Framework</vt:lpstr>
      <vt:lpstr>State Management Framework</vt:lpstr>
      <vt:lpstr>Outline of Presentation</vt:lpstr>
      <vt:lpstr>Evaluation</vt:lpstr>
      <vt:lpstr>Evaluation</vt:lpstr>
      <vt:lpstr>Evaluation</vt:lpstr>
      <vt:lpstr>Evaluation</vt:lpstr>
      <vt:lpstr>Evaluation</vt:lpstr>
      <vt:lpstr>Outline of Presentation</vt:lpstr>
      <vt:lpstr>Conclusions and Future work</vt:lpstr>
      <vt:lpstr>PowerPoint Presentation</vt:lpstr>
    </vt:vector>
  </TitlesOfParts>
  <Company>UHJ Di Marca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Stavrou</dc:creator>
  <cp:lastModifiedBy>Xunyun Liu</cp:lastModifiedBy>
  <cp:revision>465</cp:revision>
  <cp:lastPrinted>2017-08-10T06:40:27Z</cp:lastPrinted>
  <dcterms:created xsi:type="dcterms:W3CDTF">2011-07-18T01:25:54Z</dcterms:created>
  <dcterms:modified xsi:type="dcterms:W3CDTF">2017-08-10T07:21:27Z</dcterms:modified>
</cp:coreProperties>
</file>