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4741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6" r:id="rId9"/>
    <p:sldId id="270" r:id="rId10"/>
    <p:sldId id="271" r:id="rId11"/>
    <p:sldId id="326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272" r:id="rId24"/>
    <p:sldId id="278" r:id="rId25"/>
    <p:sldId id="275" r:id="rId26"/>
    <p:sldId id="318" r:id="rId27"/>
    <p:sldId id="325" r:id="rId28"/>
    <p:sldId id="319" r:id="rId29"/>
    <p:sldId id="320" r:id="rId30"/>
    <p:sldId id="321" r:id="rId31"/>
    <p:sldId id="322" r:id="rId32"/>
    <p:sldId id="323" r:id="rId33"/>
    <p:sldId id="324" r:id="rId34"/>
    <p:sldId id="286" r:id="rId35"/>
    <p:sldId id="288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298" r:id="rId45"/>
    <p:sldId id="299" r:id="rId46"/>
    <p:sldId id="300" r:id="rId47"/>
    <p:sldId id="309" r:id="rId48"/>
    <p:sldId id="301" r:id="rId49"/>
    <p:sldId id="342" r:id="rId50"/>
    <p:sldId id="302" r:id="rId51"/>
    <p:sldId id="308" r:id="rId52"/>
    <p:sldId id="303" r:id="rId53"/>
    <p:sldId id="306" r:id="rId54"/>
    <p:sldId id="304" r:id="rId55"/>
    <p:sldId id="307" r:id="rId56"/>
    <p:sldId id="327" r:id="rId57"/>
    <p:sldId id="328" r:id="rId58"/>
    <p:sldId id="329" r:id="rId59"/>
    <p:sldId id="330" r:id="rId60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7E34BB-7DEE-4FE4-9AAC-16B31A83439A}">
          <p14:sldIdLst>
            <p14:sldId id="256"/>
            <p14:sldId id="257"/>
            <p14:sldId id="258"/>
            <p14:sldId id="261"/>
            <p14:sldId id="262"/>
            <p14:sldId id="263"/>
            <p14:sldId id="259"/>
            <p14:sldId id="266"/>
            <p14:sldId id="270"/>
            <p14:sldId id="271"/>
            <p14:sldId id="326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272"/>
            <p14:sldId id="278"/>
            <p14:sldId id="275"/>
            <p14:sldId id="318"/>
            <p14:sldId id="325"/>
            <p14:sldId id="319"/>
            <p14:sldId id="320"/>
            <p14:sldId id="321"/>
            <p14:sldId id="322"/>
            <p14:sldId id="323"/>
            <p14:sldId id="324"/>
            <p14:sldId id="286"/>
            <p14:sldId id="28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298"/>
            <p14:sldId id="299"/>
            <p14:sldId id="300"/>
            <p14:sldId id="309"/>
            <p14:sldId id="301"/>
            <p14:sldId id="342"/>
            <p14:sldId id="302"/>
            <p14:sldId id="308"/>
            <p14:sldId id="303"/>
            <p14:sldId id="306"/>
            <p14:sldId id="304"/>
            <p14:sldId id="307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ep%20Nguyen\Documents\Visual%20Studio%202012\Projects\NetworkSimulator_Delay\NetworkSimulator\NetworkSimulator\bin\Debug\ReportAccep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iep%20Nguyen\Documents\ReportComputingTime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ep%20Nguyen\Documents\ReportComputingTi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ep%20Nguyen\Documents\Visual%20Studio%202012\Projects\NetworkSimulator_Delay\NetworkSimulator\NetworkSimulator\bin\Debug\ReportAccep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iep%20Nguyen\Documents\ReportComputingTime.xlsx" TargetMode="External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ep%20Nguyen\Documents\ReportComputingTi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ep%20Nguyen\AppData\Local\Temp\Rar$DIa0.700\ReportAccepted_bw%5b10-50%5d_dl%5b15-25%5d_400_4000_80_3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iep%20Nguyen\AppData\Local\Temp\Rar$DIa0.256\ReportComputingTime_bw%5b10-50%5d_dl%5b15-25%5d_400_4000_80_30.xlsx" TargetMode="External"/><Relationship Id="rId1" Type="http://schemas.openxmlformats.org/officeDocument/2006/relationships/themeOverride" Target="../theme/themeOverrid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ep%20Nguyen\AppData\Local\Temp\Rar$DIa0.256\ReportComputingTime_bw%5b10-50%5d_dl%5b15-25%5d_400_4000_80_3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MIRADynamic!$B$24</c:f>
              <c:strCache>
                <c:ptCount val="1"/>
                <c:pt idx="0">
                  <c:v>LDPRA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rgbClr val="00B050"/>
                </a:solidFill>
                <a:prstDash val="solid"/>
                <a:round/>
              </a:ln>
              <a:effectLst/>
            </c:spPr>
          </c:marker>
          <c:xVal>
            <c:numRef>
              <c:f>MIRADynamic!$A$25:$A$44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MIRADynamic!$B$25:$B$44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6.6666666666666671E-3</c:v>
                </c:pt>
                <c:pt idx="3">
                  <c:v>0.02</c:v>
                </c:pt>
                <c:pt idx="4">
                  <c:v>3.2000000000000001E-2</c:v>
                </c:pt>
                <c:pt idx="5">
                  <c:v>0.05</c:v>
                </c:pt>
                <c:pt idx="6">
                  <c:v>0.05</c:v>
                </c:pt>
                <c:pt idx="7">
                  <c:v>7.6249999999999998E-2</c:v>
                </c:pt>
                <c:pt idx="8">
                  <c:v>8.666666666666667E-2</c:v>
                </c:pt>
                <c:pt idx="9">
                  <c:v>9.7000000000000003E-2</c:v>
                </c:pt>
                <c:pt idx="10">
                  <c:v>0.11090909090909092</c:v>
                </c:pt>
                <c:pt idx="11">
                  <c:v>0.11666666666666667</c:v>
                </c:pt>
                <c:pt idx="12">
                  <c:v>0.11615384615384615</c:v>
                </c:pt>
                <c:pt idx="13">
                  <c:v>0.12142857142857143</c:v>
                </c:pt>
                <c:pt idx="14">
                  <c:v>0.12533333333333332</c:v>
                </c:pt>
                <c:pt idx="15">
                  <c:v>0.12875</c:v>
                </c:pt>
                <c:pt idx="16">
                  <c:v>0.1288235294117647</c:v>
                </c:pt>
                <c:pt idx="17">
                  <c:v>0.13555555555555557</c:v>
                </c:pt>
                <c:pt idx="18">
                  <c:v>0.13210526315789473</c:v>
                </c:pt>
                <c:pt idx="19">
                  <c:v>0.13100000000000001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MIRADynamic!$C$24</c:f>
              <c:strCache>
                <c:ptCount val="1"/>
                <c:pt idx="0">
                  <c:v>BDCRA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numRef>
              <c:f>MIRADynamic!$A$25:$A$44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MIRADynamic!$C$25:$C$44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2.5000000000000001E-3</c:v>
                </c:pt>
                <c:pt idx="4">
                  <c:v>6.0000000000000001E-3</c:v>
                </c:pt>
                <c:pt idx="5">
                  <c:v>1.8333333333333333E-2</c:v>
                </c:pt>
                <c:pt idx="6">
                  <c:v>2.2857142857142857E-2</c:v>
                </c:pt>
                <c:pt idx="7">
                  <c:v>5.3749999999999999E-2</c:v>
                </c:pt>
                <c:pt idx="8">
                  <c:v>5.8888888888888886E-2</c:v>
                </c:pt>
                <c:pt idx="9">
                  <c:v>0.06</c:v>
                </c:pt>
                <c:pt idx="10">
                  <c:v>7.1818181818181823E-2</c:v>
                </c:pt>
                <c:pt idx="11">
                  <c:v>7.6666666666666661E-2</c:v>
                </c:pt>
                <c:pt idx="12">
                  <c:v>7.923076923076923E-2</c:v>
                </c:pt>
                <c:pt idx="13">
                  <c:v>8.4285714285714283E-2</c:v>
                </c:pt>
                <c:pt idx="14">
                  <c:v>8.7333333333333332E-2</c:v>
                </c:pt>
                <c:pt idx="15">
                  <c:v>8.9374999999999996E-2</c:v>
                </c:pt>
                <c:pt idx="16">
                  <c:v>9.2941176470588235E-2</c:v>
                </c:pt>
                <c:pt idx="17">
                  <c:v>0.10166666666666667</c:v>
                </c:pt>
                <c:pt idx="18">
                  <c:v>9.8421052631578951E-2</c:v>
                </c:pt>
                <c:pt idx="19">
                  <c:v>9.7500000000000003E-2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MIRADynamic!$D$24</c:f>
              <c:strCache>
                <c:ptCount val="1"/>
                <c:pt idx="0">
                  <c:v>MDWCRA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numRef>
              <c:f>MIRADynamic!$A$25:$A$44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MIRADynamic!$D$25:$D$44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2.3333333333333334E-2</c:v>
                </c:pt>
                <c:pt idx="6">
                  <c:v>3.4285714285714287E-2</c:v>
                </c:pt>
                <c:pt idx="7">
                  <c:v>6.8750000000000006E-2</c:v>
                </c:pt>
                <c:pt idx="8">
                  <c:v>7.4444444444444438E-2</c:v>
                </c:pt>
                <c:pt idx="9">
                  <c:v>8.3000000000000004E-2</c:v>
                </c:pt>
                <c:pt idx="10">
                  <c:v>9.0909090909090912E-2</c:v>
                </c:pt>
                <c:pt idx="11">
                  <c:v>9.6666666666666665E-2</c:v>
                </c:pt>
                <c:pt idx="12">
                  <c:v>9.3076923076923071E-2</c:v>
                </c:pt>
                <c:pt idx="13">
                  <c:v>9.7142857142857142E-2</c:v>
                </c:pt>
                <c:pt idx="14">
                  <c:v>0.1</c:v>
                </c:pt>
                <c:pt idx="15">
                  <c:v>0.105625</c:v>
                </c:pt>
                <c:pt idx="16">
                  <c:v>0.10882352941176471</c:v>
                </c:pt>
                <c:pt idx="17">
                  <c:v>0.11611111111111111</c:v>
                </c:pt>
                <c:pt idx="18">
                  <c:v>0.11105263157894738</c:v>
                </c:pt>
                <c:pt idx="19">
                  <c:v>0.1105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MIRADynamic!$E$24</c:f>
              <c:strCache>
                <c:ptCount val="1"/>
                <c:pt idx="0">
                  <c:v>OBDCRA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xVal>
            <c:numRef>
              <c:f>MIRADynamic!$A$25:$A$44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MIRADynamic!$E$25:$E$44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0.02</c:v>
                </c:pt>
                <c:pt idx="6">
                  <c:v>2.7142857142857142E-2</c:v>
                </c:pt>
                <c:pt idx="7">
                  <c:v>0.06</c:v>
                </c:pt>
                <c:pt idx="8">
                  <c:v>6.4444444444444443E-2</c:v>
                </c:pt>
                <c:pt idx="9">
                  <c:v>6.7000000000000004E-2</c:v>
                </c:pt>
                <c:pt idx="10">
                  <c:v>7.454545454545454E-2</c:v>
                </c:pt>
                <c:pt idx="11">
                  <c:v>8.1666666666666665E-2</c:v>
                </c:pt>
                <c:pt idx="12">
                  <c:v>0.08</c:v>
                </c:pt>
                <c:pt idx="13">
                  <c:v>8.5000000000000006E-2</c:v>
                </c:pt>
                <c:pt idx="14">
                  <c:v>8.7333333333333332E-2</c:v>
                </c:pt>
                <c:pt idx="15">
                  <c:v>9.0624999999999997E-2</c:v>
                </c:pt>
                <c:pt idx="16">
                  <c:v>9.5882352941176474E-2</c:v>
                </c:pt>
                <c:pt idx="17">
                  <c:v>0.10611111111111111</c:v>
                </c:pt>
                <c:pt idx="18">
                  <c:v>0.1031578947368421</c:v>
                </c:pt>
                <c:pt idx="19">
                  <c:v>9.9500000000000005E-2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MIRADynamic!$F$24</c:f>
              <c:strCache>
                <c:ptCount val="1"/>
                <c:pt idx="0">
                  <c:v>M-OBDCRA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xVal>
            <c:numRef>
              <c:f>MIRADynamic!$A$25:$A$44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MIRADynamic!$F$25:$F$44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6.0000000000000001E-3</c:v>
                </c:pt>
                <c:pt idx="5">
                  <c:v>1.8333333333333333E-2</c:v>
                </c:pt>
                <c:pt idx="6">
                  <c:v>2.2857142857142857E-2</c:v>
                </c:pt>
                <c:pt idx="7">
                  <c:v>5.5E-2</c:v>
                </c:pt>
                <c:pt idx="8">
                  <c:v>6.222222222222222E-2</c:v>
                </c:pt>
                <c:pt idx="9">
                  <c:v>6.4000000000000001E-2</c:v>
                </c:pt>
                <c:pt idx="10">
                  <c:v>7.1818181818181823E-2</c:v>
                </c:pt>
                <c:pt idx="11">
                  <c:v>7.6666666666666661E-2</c:v>
                </c:pt>
                <c:pt idx="12">
                  <c:v>7.6153846153846155E-2</c:v>
                </c:pt>
                <c:pt idx="13">
                  <c:v>8.2857142857142851E-2</c:v>
                </c:pt>
                <c:pt idx="14">
                  <c:v>8.7333333333333332E-2</c:v>
                </c:pt>
                <c:pt idx="15">
                  <c:v>9.2499999999999999E-2</c:v>
                </c:pt>
                <c:pt idx="16">
                  <c:v>9.7058823529411767E-2</c:v>
                </c:pt>
                <c:pt idx="17">
                  <c:v>0.10277777777777777</c:v>
                </c:pt>
                <c:pt idx="18">
                  <c:v>9.9473684210526311E-2</c:v>
                </c:pt>
                <c:pt idx="19">
                  <c:v>9.6500000000000002E-2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8414176"/>
        <c:axId val="1113576112"/>
      </c:scatterChart>
      <c:valAx>
        <c:axId val="1158414176"/>
        <c:scaling>
          <c:orientation val="minMax"/>
          <c:max val="2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lượng yêu cầu</a:t>
                </a:r>
                <a:endParaRPr lang="vi-VN" sz="13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vi-V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13576112"/>
        <c:crosses val="autoZero"/>
        <c:crossBetween val="midCat"/>
      </c:valAx>
      <c:valAx>
        <c:axId val="111357611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Tỉ lệ từ chối yêu cầu</a:t>
                </a:r>
                <a:endParaRPr lang="vi-VN" sz="13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vi-VN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58414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544441614277823"/>
          <c:y val="0.25094607198509472"/>
          <c:w val="0.81326006893301483"/>
          <c:h val="0.52010931784392533"/>
        </c:manualLayout>
      </c:layout>
      <c:scatterChart>
        <c:scatterStyle val="lineMarker"/>
        <c:varyColors val="0"/>
        <c:ser>
          <c:idx val="0"/>
          <c:order val="0"/>
          <c:tx>
            <c:strRef>
              <c:f>MIRADynamic!$B$1</c:f>
              <c:strCache>
                <c:ptCount val="1"/>
                <c:pt idx="0">
                  <c:v>LDPRA</c:v>
                </c:pt>
              </c:strCache>
            </c:strRef>
          </c:tx>
          <c:spPr>
            <a:ln w="19050" cap="rnd" cmpd="sng" algn="ctr">
              <a:solidFill>
                <a:srgbClr val="00B050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rgbClr val="00B050"/>
                </a:solidFill>
                <a:prstDash val="solid"/>
                <a:round/>
              </a:ln>
              <a:effectLst/>
            </c:spPr>
          </c:marker>
          <c:xVal>
            <c:numRef>
              <c:f>MIRADynamic!$A$2:$A$21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MIRADynamic!$B$2:$B$21</c:f>
              <c:numCache>
                <c:formatCode>0.00</c:formatCode>
                <c:ptCount val="20"/>
                <c:pt idx="0">
                  <c:v>0.25911899999999999</c:v>
                </c:pt>
                <c:pt idx="1">
                  <c:v>0.18589649999999999</c:v>
                </c:pt>
                <c:pt idx="2">
                  <c:v>0.16223899999999999</c:v>
                </c:pt>
                <c:pt idx="3">
                  <c:v>0.148175</c:v>
                </c:pt>
                <c:pt idx="4">
                  <c:v>0.14073579999999999</c:v>
                </c:pt>
                <c:pt idx="5">
                  <c:v>0.13590849999999999</c:v>
                </c:pt>
                <c:pt idx="6">
                  <c:v>0.13327514285714301</c:v>
                </c:pt>
                <c:pt idx="7">
                  <c:v>0.13075337500000001</c:v>
                </c:pt>
                <c:pt idx="8">
                  <c:v>0.12845288888888901</c:v>
                </c:pt>
                <c:pt idx="9">
                  <c:v>0.12693119999999999</c:v>
                </c:pt>
                <c:pt idx="10">
                  <c:v>0.12526536363636401</c:v>
                </c:pt>
                <c:pt idx="11">
                  <c:v>0.12452766666666699</c:v>
                </c:pt>
                <c:pt idx="12">
                  <c:v>0.123925615384615</c:v>
                </c:pt>
                <c:pt idx="13">
                  <c:v>0.12281350000000001</c:v>
                </c:pt>
                <c:pt idx="14">
                  <c:v>0.1213462</c:v>
                </c:pt>
                <c:pt idx="15">
                  <c:v>0.1200835</c:v>
                </c:pt>
                <c:pt idx="16">
                  <c:v>0.11875311764705899</c:v>
                </c:pt>
                <c:pt idx="17">
                  <c:v>0.1174215</c:v>
                </c:pt>
                <c:pt idx="18">
                  <c:v>0.11581621052631599</c:v>
                </c:pt>
                <c:pt idx="19">
                  <c:v>0.114483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MIRADynamic!$C$1</c:f>
              <c:strCache>
                <c:ptCount val="1"/>
                <c:pt idx="0">
                  <c:v>BDCRA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numRef>
              <c:f>MIRADynamic!$A$2:$A$21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MIRADynamic!$C$2:$C$21</c:f>
              <c:numCache>
                <c:formatCode>0.00</c:formatCode>
                <c:ptCount val="20"/>
                <c:pt idx="0">
                  <c:v>0.51681699999999997</c:v>
                </c:pt>
                <c:pt idx="1">
                  <c:v>0.36380800000000002</c:v>
                </c:pt>
                <c:pt idx="2">
                  <c:v>0.31559266666666702</c:v>
                </c:pt>
                <c:pt idx="3">
                  <c:v>0.29763200000000001</c:v>
                </c:pt>
                <c:pt idx="4">
                  <c:v>0.28067340000000002</c:v>
                </c:pt>
                <c:pt idx="5">
                  <c:v>0.27145533333333299</c:v>
                </c:pt>
                <c:pt idx="6">
                  <c:v>0.267024714285714</c:v>
                </c:pt>
                <c:pt idx="7">
                  <c:v>0.25985000000000003</c:v>
                </c:pt>
                <c:pt idx="8">
                  <c:v>0.25791844444444501</c:v>
                </c:pt>
                <c:pt idx="9">
                  <c:v>0.2559882</c:v>
                </c:pt>
                <c:pt idx="10">
                  <c:v>0.25307536363636302</c:v>
                </c:pt>
                <c:pt idx="11">
                  <c:v>0.25243824999999998</c:v>
                </c:pt>
                <c:pt idx="12">
                  <c:v>0.251732846153846</c:v>
                </c:pt>
                <c:pt idx="13">
                  <c:v>0.25211535714285699</c:v>
                </c:pt>
                <c:pt idx="14">
                  <c:v>0.251299933333333</c:v>
                </c:pt>
                <c:pt idx="15">
                  <c:v>0.24979299999999999</c:v>
                </c:pt>
                <c:pt idx="16">
                  <c:v>0.24975170588235299</c:v>
                </c:pt>
                <c:pt idx="17">
                  <c:v>0.246776111111111</c:v>
                </c:pt>
                <c:pt idx="18">
                  <c:v>0.24857626315789499</c:v>
                </c:pt>
                <c:pt idx="19">
                  <c:v>0.24911179999999999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MIRADynamic!$D$1</c:f>
              <c:strCache>
                <c:ptCount val="1"/>
                <c:pt idx="0">
                  <c:v>MDWCRA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numRef>
              <c:f>MIRADynamic!$A$2:$A$21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MIRADynamic!$D$2:$D$21</c:f>
              <c:numCache>
                <c:formatCode>0.00</c:formatCode>
                <c:ptCount val="20"/>
                <c:pt idx="0">
                  <c:v>10.646222</c:v>
                </c:pt>
                <c:pt idx="1">
                  <c:v>10.261977</c:v>
                </c:pt>
                <c:pt idx="2">
                  <c:v>10.7401556666667</c:v>
                </c:pt>
                <c:pt idx="3">
                  <c:v>11.11263325</c:v>
                </c:pt>
                <c:pt idx="4">
                  <c:v>11.300753800000001</c:v>
                </c:pt>
                <c:pt idx="5">
                  <c:v>11.3812196666667</c:v>
                </c:pt>
                <c:pt idx="6">
                  <c:v>11.405093285714299</c:v>
                </c:pt>
                <c:pt idx="7">
                  <c:v>11.4224175</c:v>
                </c:pt>
                <c:pt idx="8">
                  <c:v>11.454618777777799</c:v>
                </c:pt>
                <c:pt idx="9">
                  <c:v>11.4707404</c:v>
                </c:pt>
                <c:pt idx="10">
                  <c:v>11.4873097272727</c:v>
                </c:pt>
                <c:pt idx="11">
                  <c:v>11.498161083333301</c:v>
                </c:pt>
                <c:pt idx="12">
                  <c:v>11.5409782307692</c:v>
                </c:pt>
                <c:pt idx="13">
                  <c:v>11.5684066428571</c:v>
                </c:pt>
                <c:pt idx="14">
                  <c:v>11.5822842</c:v>
                </c:pt>
                <c:pt idx="15">
                  <c:v>11.608278125</c:v>
                </c:pt>
                <c:pt idx="16">
                  <c:v>11.598538</c:v>
                </c:pt>
                <c:pt idx="17">
                  <c:v>11.588213388888899</c:v>
                </c:pt>
                <c:pt idx="18">
                  <c:v>11.530552842105299</c:v>
                </c:pt>
                <c:pt idx="19">
                  <c:v>11.4473293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MIRADynamic!$E$1</c:f>
              <c:strCache>
                <c:ptCount val="1"/>
                <c:pt idx="0">
                  <c:v>OBDCRA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xVal>
            <c:numRef>
              <c:f>MIRADynamic!$A$2:$A$21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MIRADynamic!$E$2:$E$21</c:f>
              <c:numCache>
                <c:formatCode>0.00</c:formatCode>
                <c:ptCount val="20"/>
                <c:pt idx="0">
                  <c:v>0.45513500000000001</c:v>
                </c:pt>
                <c:pt idx="1">
                  <c:v>0.3494005</c:v>
                </c:pt>
                <c:pt idx="2">
                  <c:v>0.33029799999999998</c:v>
                </c:pt>
                <c:pt idx="3">
                  <c:v>0.32530799999999999</c:v>
                </c:pt>
                <c:pt idx="4">
                  <c:v>0.32687139999999998</c:v>
                </c:pt>
                <c:pt idx="5">
                  <c:v>0.32887733333333402</c:v>
                </c:pt>
                <c:pt idx="6">
                  <c:v>0.328383571428572</c:v>
                </c:pt>
                <c:pt idx="7">
                  <c:v>0.32873512500000002</c:v>
                </c:pt>
                <c:pt idx="8">
                  <c:v>0.32719522222222203</c:v>
                </c:pt>
                <c:pt idx="9">
                  <c:v>0.3276636</c:v>
                </c:pt>
                <c:pt idx="10">
                  <c:v>0.326859727272728</c:v>
                </c:pt>
                <c:pt idx="11">
                  <c:v>0.32757158333333403</c:v>
                </c:pt>
                <c:pt idx="12">
                  <c:v>0.32643384615384602</c:v>
                </c:pt>
                <c:pt idx="13">
                  <c:v>0.32629992857142898</c:v>
                </c:pt>
                <c:pt idx="14">
                  <c:v>0.32606673333333303</c:v>
                </c:pt>
                <c:pt idx="15">
                  <c:v>0.325438375</c:v>
                </c:pt>
                <c:pt idx="16">
                  <c:v>0.32559158823529399</c:v>
                </c:pt>
                <c:pt idx="17">
                  <c:v>0.32618022222222198</c:v>
                </c:pt>
                <c:pt idx="18">
                  <c:v>0.326098</c:v>
                </c:pt>
                <c:pt idx="19">
                  <c:v>0.32603374999999901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MIRADynamic!$F$1</c:f>
              <c:strCache>
                <c:ptCount val="1"/>
                <c:pt idx="0">
                  <c:v>M-OBDCRA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xVal>
            <c:numRef>
              <c:f>MIRADynamic!$A$2:$A$21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MIRADynamic!$F$2:$F$21</c:f>
              <c:numCache>
                <c:formatCode>0.00</c:formatCode>
                <c:ptCount val="20"/>
                <c:pt idx="0">
                  <c:v>1.525099</c:v>
                </c:pt>
                <c:pt idx="1">
                  <c:v>1.3666914999999999</c:v>
                </c:pt>
                <c:pt idx="2">
                  <c:v>1.31252366666667</c:v>
                </c:pt>
                <c:pt idx="3">
                  <c:v>1.28568375</c:v>
                </c:pt>
                <c:pt idx="4">
                  <c:v>1.2324842</c:v>
                </c:pt>
                <c:pt idx="5">
                  <c:v>1.2054208333333301</c:v>
                </c:pt>
                <c:pt idx="6">
                  <c:v>1.1882944285714301</c:v>
                </c:pt>
                <c:pt idx="7">
                  <c:v>1.1464287500000001</c:v>
                </c:pt>
                <c:pt idx="8">
                  <c:v>1.13254622222222</c:v>
                </c:pt>
                <c:pt idx="9">
                  <c:v>1.1225837000000001</c:v>
                </c:pt>
                <c:pt idx="10">
                  <c:v>1.1049</c:v>
                </c:pt>
                <c:pt idx="11">
                  <c:v>1.0913013333333299</c:v>
                </c:pt>
                <c:pt idx="12">
                  <c:v>1.09567461538461</c:v>
                </c:pt>
                <c:pt idx="13">
                  <c:v>1.0907253571428599</c:v>
                </c:pt>
                <c:pt idx="14">
                  <c:v>1.08086653333333</c:v>
                </c:pt>
                <c:pt idx="15">
                  <c:v>1.0706436875000001</c:v>
                </c:pt>
                <c:pt idx="16">
                  <c:v>1.06073611764706</c:v>
                </c:pt>
                <c:pt idx="17">
                  <c:v>1.04121666666666</c:v>
                </c:pt>
                <c:pt idx="18">
                  <c:v>1.0313554736842101</c:v>
                </c:pt>
                <c:pt idx="19">
                  <c:v>1.0215718499999999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3574480"/>
        <c:axId val="1113576656"/>
      </c:scatterChart>
      <c:valAx>
        <c:axId val="1113574480"/>
        <c:scaling>
          <c:orientation val="minMax"/>
          <c:max val="2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lượng yêu cầu</a:t>
                </a:r>
                <a:endParaRPr lang="vi-VN" sz="13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13576656"/>
        <c:crosses val="autoZero"/>
        <c:crossBetween val="midCat"/>
      </c:valAx>
      <c:valAx>
        <c:axId val="1113576656"/>
        <c:scaling>
          <c:orientation val="minMax"/>
          <c:max val="1.6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vi-VN" sz="1300">
                    <a:latin typeface="+mj-lt"/>
                  </a:rPr>
                  <a:t>Thời gian tính toán trung bình (ms)</a:t>
                </a:r>
              </a:p>
            </c:rich>
          </c:tx>
          <c:layout>
            <c:manualLayout>
              <c:xMode val="edge"/>
              <c:yMode val="edge"/>
              <c:x val="3.1254883575558681E-2"/>
              <c:y val="8.803988882713714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13574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vi-V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72086558800401"/>
          <c:y val="4.0260938068582129E-2"/>
          <c:w val="0.82093704971126147"/>
          <c:h val="0.77966609650745455"/>
        </c:manualLayout>
      </c:layout>
      <c:scatterChart>
        <c:scatterStyle val="lineMarker"/>
        <c:varyColors val="0"/>
        <c:ser>
          <c:idx val="0"/>
          <c:order val="0"/>
          <c:tx>
            <c:strRef>
              <c:f>MIRADynamic!$B$1</c:f>
              <c:strCache>
                <c:ptCount val="1"/>
                <c:pt idx="0">
                  <c:v>LDPRA</c:v>
                </c:pt>
              </c:strCache>
            </c:strRef>
          </c:tx>
          <c:spPr>
            <a:ln w="19050" cap="rnd" cmpd="sng" algn="ctr">
              <a:solidFill>
                <a:srgbClr val="00B050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rgbClr val="00B050"/>
                </a:solidFill>
                <a:prstDash val="solid"/>
                <a:round/>
              </a:ln>
              <a:effectLst/>
            </c:spPr>
          </c:marker>
          <c:xVal>
            <c:numRef>
              <c:f>MIRADynamic!$A$2:$A$21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MIRADynamic!$B$2:$B$21</c:f>
              <c:numCache>
                <c:formatCode>0.00</c:formatCode>
                <c:ptCount val="20"/>
                <c:pt idx="0">
                  <c:v>0.25911899999999999</c:v>
                </c:pt>
                <c:pt idx="1">
                  <c:v>0.18589649999999999</c:v>
                </c:pt>
                <c:pt idx="2">
                  <c:v>0.16223899999999999</c:v>
                </c:pt>
                <c:pt idx="3">
                  <c:v>0.148175</c:v>
                </c:pt>
                <c:pt idx="4">
                  <c:v>0.14073579999999999</c:v>
                </c:pt>
                <c:pt idx="5">
                  <c:v>0.13590849999999999</c:v>
                </c:pt>
                <c:pt idx="6">
                  <c:v>0.13327514285714301</c:v>
                </c:pt>
                <c:pt idx="7">
                  <c:v>0.13075337500000001</c:v>
                </c:pt>
                <c:pt idx="8">
                  <c:v>0.12845288888888901</c:v>
                </c:pt>
                <c:pt idx="9">
                  <c:v>0.12693119999999999</c:v>
                </c:pt>
                <c:pt idx="10">
                  <c:v>0.12526536363636401</c:v>
                </c:pt>
                <c:pt idx="11">
                  <c:v>0.12452766666666699</c:v>
                </c:pt>
                <c:pt idx="12">
                  <c:v>0.123925615384615</c:v>
                </c:pt>
                <c:pt idx="13">
                  <c:v>0.12281350000000001</c:v>
                </c:pt>
                <c:pt idx="14">
                  <c:v>0.1213462</c:v>
                </c:pt>
                <c:pt idx="15">
                  <c:v>0.1200835</c:v>
                </c:pt>
                <c:pt idx="16">
                  <c:v>0.11875311764705899</c:v>
                </c:pt>
                <c:pt idx="17">
                  <c:v>0.1174215</c:v>
                </c:pt>
                <c:pt idx="18">
                  <c:v>0.11581621052631599</c:v>
                </c:pt>
                <c:pt idx="19">
                  <c:v>0.114483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MIRADynamic!$C$1</c:f>
              <c:strCache>
                <c:ptCount val="1"/>
                <c:pt idx="0">
                  <c:v>BDCRA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numRef>
              <c:f>MIRADynamic!$A$2:$A$21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MIRADynamic!$C$2:$C$21</c:f>
              <c:numCache>
                <c:formatCode>0.00</c:formatCode>
                <c:ptCount val="20"/>
                <c:pt idx="0">
                  <c:v>0.51681699999999997</c:v>
                </c:pt>
                <c:pt idx="1">
                  <c:v>0.36380800000000002</c:v>
                </c:pt>
                <c:pt idx="2">
                  <c:v>0.31559266666666702</c:v>
                </c:pt>
                <c:pt idx="3">
                  <c:v>0.29763200000000001</c:v>
                </c:pt>
                <c:pt idx="4">
                  <c:v>0.28067340000000002</c:v>
                </c:pt>
                <c:pt idx="5">
                  <c:v>0.27145533333333299</c:v>
                </c:pt>
                <c:pt idx="6">
                  <c:v>0.267024714285714</c:v>
                </c:pt>
                <c:pt idx="7">
                  <c:v>0.25985000000000003</c:v>
                </c:pt>
                <c:pt idx="8">
                  <c:v>0.25791844444444501</c:v>
                </c:pt>
                <c:pt idx="9">
                  <c:v>0.2559882</c:v>
                </c:pt>
                <c:pt idx="10">
                  <c:v>0.25307536363636302</c:v>
                </c:pt>
                <c:pt idx="11">
                  <c:v>0.25243824999999998</c:v>
                </c:pt>
                <c:pt idx="12">
                  <c:v>0.251732846153846</c:v>
                </c:pt>
                <c:pt idx="13">
                  <c:v>0.25211535714285699</c:v>
                </c:pt>
                <c:pt idx="14">
                  <c:v>0.251299933333333</c:v>
                </c:pt>
                <c:pt idx="15">
                  <c:v>0.24979299999999999</c:v>
                </c:pt>
                <c:pt idx="16">
                  <c:v>0.24975170588235299</c:v>
                </c:pt>
                <c:pt idx="17">
                  <c:v>0.246776111111111</c:v>
                </c:pt>
                <c:pt idx="18">
                  <c:v>0.24857626315789499</c:v>
                </c:pt>
                <c:pt idx="19">
                  <c:v>0.24911179999999999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MIRADynamic!$D$1</c:f>
              <c:strCache>
                <c:ptCount val="1"/>
                <c:pt idx="0">
                  <c:v>MDWCRA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numRef>
              <c:f>MIRADynamic!$A$2:$A$21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MIRADynamic!$D$2:$D$21</c:f>
              <c:numCache>
                <c:formatCode>0.00</c:formatCode>
                <c:ptCount val="20"/>
                <c:pt idx="0">
                  <c:v>10.646222</c:v>
                </c:pt>
                <c:pt idx="1">
                  <c:v>10.261977</c:v>
                </c:pt>
                <c:pt idx="2">
                  <c:v>10.7401556666667</c:v>
                </c:pt>
                <c:pt idx="3">
                  <c:v>11.11263325</c:v>
                </c:pt>
                <c:pt idx="4">
                  <c:v>11.300753800000001</c:v>
                </c:pt>
                <c:pt idx="5">
                  <c:v>11.3812196666667</c:v>
                </c:pt>
                <c:pt idx="6">
                  <c:v>11.405093285714299</c:v>
                </c:pt>
                <c:pt idx="7">
                  <c:v>11.4224175</c:v>
                </c:pt>
                <c:pt idx="8">
                  <c:v>11.454618777777799</c:v>
                </c:pt>
                <c:pt idx="9">
                  <c:v>11.4707404</c:v>
                </c:pt>
                <c:pt idx="10">
                  <c:v>11.4873097272727</c:v>
                </c:pt>
                <c:pt idx="11">
                  <c:v>11.498161083333301</c:v>
                </c:pt>
                <c:pt idx="12">
                  <c:v>11.5409782307692</c:v>
                </c:pt>
                <c:pt idx="13">
                  <c:v>11.5684066428571</c:v>
                </c:pt>
                <c:pt idx="14">
                  <c:v>11.5822842</c:v>
                </c:pt>
                <c:pt idx="15">
                  <c:v>11.608278125</c:v>
                </c:pt>
                <c:pt idx="16">
                  <c:v>11.598538</c:v>
                </c:pt>
                <c:pt idx="17">
                  <c:v>11.588213388888899</c:v>
                </c:pt>
                <c:pt idx="18">
                  <c:v>11.530552842105299</c:v>
                </c:pt>
                <c:pt idx="19">
                  <c:v>11.4473293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MIRADynamic!$E$1</c:f>
              <c:strCache>
                <c:ptCount val="1"/>
                <c:pt idx="0">
                  <c:v>OBDCRA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xVal>
            <c:numRef>
              <c:f>MIRADynamic!$A$2:$A$21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MIRADynamic!$E$2:$E$21</c:f>
              <c:numCache>
                <c:formatCode>0.00</c:formatCode>
                <c:ptCount val="20"/>
                <c:pt idx="0">
                  <c:v>0.45513500000000001</c:v>
                </c:pt>
                <c:pt idx="1">
                  <c:v>0.3494005</c:v>
                </c:pt>
                <c:pt idx="2">
                  <c:v>0.33029799999999998</c:v>
                </c:pt>
                <c:pt idx="3">
                  <c:v>0.32530799999999999</c:v>
                </c:pt>
                <c:pt idx="4">
                  <c:v>0.32687139999999998</c:v>
                </c:pt>
                <c:pt idx="5">
                  <c:v>0.32887733333333402</c:v>
                </c:pt>
                <c:pt idx="6">
                  <c:v>0.328383571428572</c:v>
                </c:pt>
                <c:pt idx="7">
                  <c:v>0.32873512500000002</c:v>
                </c:pt>
                <c:pt idx="8">
                  <c:v>0.32719522222222203</c:v>
                </c:pt>
                <c:pt idx="9">
                  <c:v>0.3276636</c:v>
                </c:pt>
                <c:pt idx="10">
                  <c:v>0.326859727272728</c:v>
                </c:pt>
                <c:pt idx="11">
                  <c:v>0.32757158333333403</c:v>
                </c:pt>
                <c:pt idx="12">
                  <c:v>0.32643384615384602</c:v>
                </c:pt>
                <c:pt idx="13">
                  <c:v>0.32629992857142898</c:v>
                </c:pt>
                <c:pt idx="14">
                  <c:v>0.32606673333333303</c:v>
                </c:pt>
                <c:pt idx="15">
                  <c:v>0.325438375</c:v>
                </c:pt>
                <c:pt idx="16">
                  <c:v>0.32559158823529399</c:v>
                </c:pt>
                <c:pt idx="17">
                  <c:v>0.32618022222222198</c:v>
                </c:pt>
                <c:pt idx="18">
                  <c:v>0.326098</c:v>
                </c:pt>
                <c:pt idx="19">
                  <c:v>0.32603374999999901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MIRADynamic!$F$1</c:f>
              <c:strCache>
                <c:ptCount val="1"/>
                <c:pt idx="0">
                  <c:v>M-OBDCRA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xVal>
            <c:numRef>
              <c:f>MIRADynamic!$A$2:$A$21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MIRADynamic!$F$2:$F$21</c:f>
              <c:numCache>
                <c:formatCode>0.00</c:formatCode>
                <c:ptCount val="20"/>
                <c:pt idx="0">
                  <c:v>1.525099</c:v>
                </c:pt>
                <c:pt idx="1">
                  <c:v>1.3666914999999999</c:v>
                </c:pt>
                <c:pt idx="2">
                  <c:v>1.31252366666667</c:v>
                </c:pt>
                <c:pt idx="3">
                  <c:v>1.28568375</c:v>
                </c:pt>
                <c:pt idx="4">
                  <c:v>1.2324842</c:v>
                </c:pt>
                <c:pt idx="5">
                  <c:v>1.2054208333333301</c:v>
                </c:pt>
                <c:pt idx="6">
                  <c:v>1.1882944285714301</c:v>
                </c:pt>
                <c:pt idx="7">
                  <c:v>1.1464287500000001</c:v>
                </c:pt>
                <c:pt idx="8">
                  <c:v>1.13254622222222</c:v>
                </c:pt>
                <c:pt idx="9">
                  <c:v>1.1225837000000001</c:v>
                </c:pt>
                <c:pt idx="10">
                  <c:v>1.1049</c:v>
                </c:pt>
                <c:pt idx="11">
                  <c:v>1.0913013333333299</c:v>
                </c:pt>
                <c:pt idx="12">
                  <c:v>1.09567461538461</c:v>
                </c:pt>
                <c:pt idx="13">
                  <c:v>1.0907253571428599</c:v>
                </c:pt>
                <c:pt idx="14">
                  <c:v>1.08086653333333</c:v>
                </c:pt>
                <c:pt idx="15">
                  <c:v>1.0706436875000001</c:v>
                </c:pt>
                <c:pt idx="16">
                  <c:v>1.06073611764706</c:v>
                </c:pt>
                <c:pt idx="17">
                  <c:v>1.04121666666666</c:v>
                </c:pt>
                <c:pt idx="18">
                  <c:v>1.0313554736842101</c:v>
                </c:pt>
                <c:pt idx="19">
                  <c:v>1.0215718499999999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095552"/>
        <c:axId val="1159096640"/>
      </c:scatterChart>
      <c:valAx>
        <c:axId val="1159095552"/>
        <c:scaling>
          <c:orientation val="minMax"/>
          <c:max val="2000"/>
        </c:scaling>
        <c:delete val="1"/>
        <c:axPos val="b"/>
        <c:numFmt formatCode="General" sourceLinked="1"/>
        <c:majorTickMark val="none"/>
        <c:minorTickMark val="none"/>
        <c:tickLblPos val="nextTo"/>
        <c:crossAx val="1159096640"/>
        <c:crosses val="autoZero"/>
        <c:crossBetween val="midCat"/>
      </c:valAx>
      <c:valAx>
        <c:axId val="1159096640"/>
        <c:scaling>
          <c:orientation val="minMax"/>
          <c:max val="12"/>
          <c:min val="10.199999999999999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590955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ANSNETDynamic!$B$24</c:f>
              <c:strCache>
                <c:ptCount val="1"/>
                <c:pt idx="0">
                  <c:v>LDPRA</c:v>
                </c:pt>
              </c:strCache>
            </c:strRef>
          </c:tx>
          <c:spPr>
            <a:ln w="19050" cap="rnd" cmpd="sng" algn="ctr">
              <a:solidFill>
                <a:srgbClr val="00B050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rgbClr val="00B050"/>
                </a:solidFill>
                <a:prstDash val="solid"/>
                <a:round/>
              </a:ln>
              <a:effectLst/>
            </c:spPr>
          </c:marker>
          <c:xVal>
            <c:numRef>
              <c:f>ANSNETDynamic!$A$25:$A$44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ANSNETDynamic!$B$25:$B$44</c:f>
              <c:numCache>
                <c:formatCode>0.00%</c:formatCode>
                <c:ptCount val="20"/>
                <c:pt idx="0">
                  <c:v>0</c:v>
                </c:pt>
                <c:pt idx="1">
                  <c:v>0.155</c:v>
                </c:pt>
                <c:pt idx="2">
                  <c:v>0.20666666666666667</c:v>
                </c:pt>
                <c:pt idx="3">
                  <c:v>0.19750000000000001</c:v>
                </c:pt>
                <c:pt idx="4">
                  <c:v>0.23400000000000001</c:v>
                </c:pt>
                <c:pt idx="5">
                  <c:v>0.24333333333333335</c:v>
                </c:pt>
                <c:pt idx="6">
                  <c:v>0.26142857142857145</c:v>
                </c:pt>
                <c:pt idx="7">
                  <c:v>0.26500000000000001</c:v>
                </c:pt>
                <c:pt idx="8">
                  <c:v>0.25555555555555554</c:v>
                </c:pt>
                <c:pt idx="9">
                  <c:v>0.248</c:v>
                </c:pt>
                <c:pt idx="10">
                  <c:v>0.24636363636363637</c:v>
                </c:pt>
                <c:pt idx="11">
                  <c:v>0.2525</c:v>
                </c:pt>
                <c:pt idx="12">
                  <c:v>0.25076923076923074</c:v>
                </c:pt>
                <c:pt idx="13">
                  <c:v>0.25357142857142856</c:v>
                </c:pt>
                <c:pt idx="14">
                  <c:v>0.25</c:v>
                </c:pt>
                <c:pt idx="15">
                  <c:v>0.24875</c:v>
                </c:pt>
                <c:pt idx="16">
                  <c:v>0.24470588235294119</c:v>
                </c:pt>
                <c:pt idx="17">
                  <c:v>0.24666666666666667</c:v>
                </c:pt>
                <c:pt idx="18">
                  <c:v>0.24947368421052632</c:v>
                </c:pt>
                <c:pt idx="19">
                  <c:v>0.252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ANSNETDynamic!$C$24</c:f>
              <c:strCache>
                <c:ptCount val="1"/>
                <c:pt idx="0">
                  <c:v>BDCRA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numRef>
              <c:f>ANSNETDynamic!$A$25:$A$44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ANSNETDynamic!$C$25:$C$44</c:f>
              <c:numCache>
                <c:formatCode>0.00%</c:formatCode>
                <c:ptCount val="20"/>
                <c:pt idx="0">
                  <c:v>0</c:v>
                </c:pt>
                <c:pt idx="1">
                  <c:v>0.13500000000000001</c:v>
                </c:pt>
                <c:pt idx="2">
                  <c:v>0.20666666666666667</c:v>
                </c:pt>
                <c:pt idx="3">
                  <c:v>0.21</c:v>
                </c:pt>
                <c:pt idx="4">
                  <c:v>0.24199999999999999</c:v>
                </c:pt>
                <c:pt idx="5">
                  <c:v>0.25</c:v>
                </c:pt>
                <c:pt idx="6">
                  <c:v>0.26</c:v>
                </c:pt>
                <c:pt idx="7">
                  <c:v>0.26374999999999998</c:v>
                </c:pt>
                <c:pt idx="8">
                  <c:v>0.25555555555555554</c:v>
                </c:pt>
                <c:pt idx="9">
                  <c:v>0.247</c:v>
                </c:pt>
                <c:pt idx="10">
                  <c:v>0.24454545454545454</c:v>
                </c:pt>
                <c:pt idx="11">
                  <c:v>0.245</c:v>
                </c:pt>
                <c:pt idx="12">
                  <c:v>0.24615384615384617</c:v>
                </c:pt>
                <c:pt idx="13">
                  <c:v>0.24928571428571428</c:v>
                </c:pt>
                <c:pt idx="14">
                  <c:v>0.24399999999999999</c:v>
                </c:pt>
                <c:pt idx="15">
                  <c:v>0.24187500000000001</c:v>
                </c:pt>
                <c:pt idx="16">
                  <c:v>0.23882352941176471</c:v>
                </c:pt>
                <c:pt idx="17">
                  <c:v>0.23833333333333334</c:v>
                </c:pt>
                <c:pt idx="18">
                  <c:v>0.24210526315789474</c:v>
                </c:pt>
                <c:pt idx="19">
                  <c:v>0.24249999999999999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ANSNETDynamic!$D$24</c:f>
              <c:strCache>
                <c:ptCount val="1"/>
                <c:pt idx="0">
                  <c:v>MDWCRA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numRef>
              <c:f>ANSNETDynamic!$A$25:$A$44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ANSNETDynamic!$D$25:$D$44</c:f>
              <c:numCache>
                <c:formatCode>0.00%</c:formatCode>
                <c:ptCount val="20"/>
                <c:pt idx="0">
                  <c:v>0</c:v>
                </c:pt>
                <c:pt idx="1">
                  <c:v>7.0000000000000007E-2</c:v>
                </c:pt>
                <c:pt idx="2">
                  <c:v>0.14666666666666667</c:v>
                </c:pt>
                <c:pt idx="3">
                  <c:v>0.16250000000000001</c:v>
                </c:pt>
                <c:pt idx="4">
                  <c:v>0.19600000000000001</c:v>
                </c:pt>
                <c:pt idx="5">
                  <c:v>0.20666666666666667</c:v>
                </c:pt>
                <c:pt idx="6">
                  <c:v>0.2257142857142857</c:v>
                </c:pt>
                <c:pt idx="7">
                  <c:v>0.23125000000000001</c:v>
                </c:pt>
                <c:pt idx="8">
                  <c:v>0.22222222222222221</c:v>
                </c:pt>
                <c:pt idx="9">
                  <c:v>0.21</c:v>
                </c:pt>
                <c:pt idx="10">
                  <c:v>0.20636363636363636</c:v>
                </c:pt>
                <c:pt idx="11">
                  <c:v>0.20499999999999999</c:v>
                </c:pt>
                <c:pt idx="12">
                  <c:v>0.20538461538461539</c:v>
                </c:pt>
                <c:pt idx="13">
                  <c:v>0.21642857142857144</c:v>
                </c:pt>
                <c:pt idx="14">
                  <c:v>0.21266666666666667</c:v>
                </c:pt>
                <c:pt idx="15">
                  <c:v>0.21312500000000001</c:v>
                </c:pt>
                <c:pt idx="16">
                  <c:v>0.21176470588235294</c:v>
                </c:pt>
                <c:pt idx="17">
                  <c:v>0.21555555555555556</c:v>
                </c:pt>
                <c:pt idx="18">
                  <c:v>0.21684210526315789</c:v>
                </c:pt>
                <c:pt idx="19">
                  <c:v>0.221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ANSNETDynamic!$E$24</c:f>
              <c:strCache>
                <c:ptCount val="1"/>
                <c:pt idx="0">
                  <c:v>OBDCRA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xVal>
            <c:numRef>
              <c:f>ANSNETDynamic!$A$25:$A$44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ANSNETDynamic!$E$25:$E$44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0.10666666666666667</c:v>
                </c:pt>
                <c:pt idx="3">
                  <c:v>0.11749999999999999</c:v>
                </c:pt>
                <c:pt idx="4">
                  <c:v>0.16600000000000001</c:v>
                </c:pt>
                <c:pt idx="5">
                  <c:v>0.17666666666666667</c:v>
                </c:pt>
                <c:pt idx="6">
                  <c:v>0.1957142857142857</c:v>
                </c:pt>
                <c:pt idx="7">
                  <c:v>0.20125000000000001</c:v>
                </c:pt>
                <c:pt idx="8">
                  <c:v>0.19111111111111112</c:v>
                </c:pt>
                <c:pt idx="9">
                  <c:v>0.185</c:v>
                </c:pt>
                <c:pt idx="10">
                  <c:v>0.18454545454545454</c:v>
                </c:pt>
                <c:pt idx="11">
                  <c:v>0.185</c:v>
                </c:pt>
                <c:pt idx="12">
                  <c:v>0.18615384615384614</c:v>
                </c:pt>
                <c:pt idx="13">
                  <c:v>0.19357142857142856</c:v>
                </c:pt>
                <c:pt idx="14">
                  <c:v>0.192</c:v>
                </c:pt>
                <c:pt idx="15">
                  <c:v>0.19</c:v>
                </c:pt>
                <c:pt idx="16">
                  <c:v>0.18647058823529411</c:v>
                </c:pt>
                <c:pt idx="17">
                  <c:v>0.18611111111111112</c:v>
                </c:pt>
                <c:pt idx="18">
                  <c:v>0.19105263157894736</c:v>
                </c:pt>
                <c:pt idx="19">
                  <c:v>0.19600000000000001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ANSNETDynamic!$F$24</c:f>
              <c:strCache>
                <c:ptCount val="1"/>
                <c:pt idx="0">
                  <c:v>M-OBDCRA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xVal>
            <c:numRef>
              <c:f>ANSNETDynamic!$A$25:$A$44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ANSNETDynamic!$F$25:$F$44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0.10666666666666667</c:v>
                </c:pt>
                <c:pt idx="3">
                  <c:v>0.11</c:v>
                </c:pt>
                <c:pt idx="4">
                  <c:v>0.14599999999999999</c:v>
                </c:pt>
                <c:pt idx="5">
                  <c:v>0.16</c:v>
                </c:pt>
                <c:pt idx="6">
                  <c:v>0.18</c:v>
                </c:pt>
                <c:pt idx="7">
                  <c:v>0.18875</c:v>
                </c:pt>
                <c:pt idx="8">
                  <c:v>0.18222222222222223</c:v>
                </c:pt>
                <c:pt idx="9">
                  <c:v>0.17499999999999999</c:v>
                </c:pt>
                <c:pt idx="10">
                  <c:v>0.17545454545454545</c:v>
                </c:pt>
                <c:pt idx="11">
                  <c:v>0.18</c:v>
                </c:pt>
                <c:pt idx="12">
                  <c:v>0.18076923076923077</c:v>
                </c:pt>
                <c:pt idx="13">
                  <c:v>0.18571428571428572</c:v>
                </c:pt>
                <c:pt idx="14">
                  <c:v>0.18333333333333332</c:v>
                </c:pt>
                <c:pt idx="15">
                  <c:v>0.1825</c:v>
                </c:pt>
                <c:pt idx="16">
                  <c:v>0.18058823529411766</c:v>
                </c:pt>
                <c:pt idx="17">
                  <c:v>0.18166666666666667</c:v>
                </c:pt>
                <c:pt idx="18">
                  <c:v>0.18842105263157893</c:v>
                </c:pt>
                <c:pt idx="19">
                  <c:v>0.19400000000000001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094464"/>
        <c:axId val="1159892736"/>
      </c:scatterChart>
      <c:valAx>
        <c:axId val="1159094464"/>
        <c:scaling>
          <c:orientation val="minMax"/>
          <c:max val="2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lượng yêu cầu</a:t>
                </a:r>
                <a:endParaRPr lang="vi-VN" sz="13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vi-V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59892736"/>
        <c:crosses val="autoZero"/>
        <c:crossBetween val="midCat"/>
      </c:valAx>
      <c:valAx>
        <c:axId val="115989273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Tỉ lệ từ chối yêu cầu</a:t>
                </a:r>
                <a:endParaRPr lang="vi-VN" sz="13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vi-VN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59094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932333032783"/>
          <c:y val="0.24960567549600865"/>
          <c:w val="0.85645945949832536"/>
          <c:h val="0.52821984599500593"/>
        </c:manualLayout>
      </c:layout>
      <c:scatterChart>
        <c:scatterStyle val="lineMarker"/>
        <c:varyColors val="0"/>
        <c:ser>
          <c:idx val="0"/>
          <c:order val="0"/>
          <c:tx>
            <c:strRef>
              <c:f>ANSNETDynamic!$B$1</c:f>
              <c:strCache>
                <c:ptCount val="1"/>
                <c:pt idx="0">
                  <c:v>LDPRA</c:v>
                </c:pt>
              </c:strCache>
            </c:strRef>
          </c:tx>
          <c:spPr>
            <a:ln w="19050" cap="rnd" cmpd="sng" algn="ctr">
              <a:solidFill>
                <a:srgbClr val="00B050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rgbClr val="00B050"/>
                </a:solidFill>
                <a:prstDash val="solid"/>
                <a:round/>
              </a:ln>
              <a:effectLst/>
            </c:spPr>
          </c:marker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ANSNETDynamic!$B$2:$B$21</c:f>
              <c:numCache>
                <c:formatCode>0.00</c:formatCode>
                <c:ptCount val="20"/>
                <c:pt idx="0">
                  <c:v>0.38968199999999997</c:v>
                </c:pt>
                <c:pt idx="1">
                  <c:v>0.31542999999999999</c:v>
                </c:pt>
                <c:pt idx="2">
                  <c:v>0.29472700000000002</c:v>
                </c:pt>
                <c:pt idx="3">
                  <c:v>0.28518725</c:v>
                </c:pt>
                <c:pt idx="4">
                  <c:v>0.28057339999999997</c:v>
                </c:pt>
                <c:pt idx="5">
                  <c:v>0.274932333333334</c:v>
                </c:pt>
                <c:pt idx="6">
                  <c:v>0.27035542857142902</c:v>
                </c:pt>
                <c:pt idx="7">
                  <c:v>0.26777699999999999</c:v>
                </c:pt>
                <c:pt idx="8">
                  <c:v>0.26550744444444402</c:v>
                </c:pt>
                <c:pt idx="9">
                  <c:v>0.26305669999999998</c:v>
                </c:pt>
                <c:pt idx="10">
                  <c:v>0.26130909090909099</c:v>
                </c:pt>
                <c:pt idx="11">
                  <c:v>0.26005133333333302</c:v>
                </c:pt>
                <c:pt idx="12">
                  <c:v>0.26164676923076902</c:v>
                </c:pt>
                <c:pt idx="13">
                  <c:v>0.26031300000000002</c:v>
                </c:pt>
                <c:pt idx="14">
                  <c:v>0.25990633333333302</c:v>
                </c:pt>
                <c:pt idx="15">
                  <c:v>0.26019625000000002</c:v>
                </c:pt>
                <c:pt idx="16">
                  <c:v>0.25945829411764698</c:v>
                </c:pt>
                <c:pt idx="17">
                  <c:v>0.257035944444444</c:v>
                </c:pt>
                <c:pt idx="18">
                  <c:v>0.25408015789473698</c:v>
                </c:pt>
                <c:pt idx="19">
                  <c:v>0.25055054999999998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ANSNETDynamic!$C$1</c:f>
              <c:strCache>
                <c:ptCount val="1"/>
                <c:pt idx="0">
                  <c:v>BDCRA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ANSNETDynamic!$C$2:$C$21</c:f>
              <c:numCache>
                <c:formatCode>0.00</c:formatCode>
                <c:ptCount val="20"/>
                <c:pt idx="0">
                  <c:v>0.63636499999999996</c:v>
                </c:pt>
                <c:pt idx="1">
                  <c:v>0.48061199999999998</c:v>
                </c:pt>
                <c:pt idx="2">
                  <c:v>0.43508933333333399</c:v>
                </c:pt>
                <c:pt idx="3">
                  <c:v>0.43728400000000001</c:v>
                </c:pt>
                <c:pt idx="4">
                  <c:v>0.42438740000000003</c:v>
                </c:pt>
                <c:pt idx="5">
                  <c:v>0.422873833333334</c:v>
                </c:pt>
                <c:pt idx="6">
                  <c:v>0.41962957142857199</c:v>
                </c:pt>
                <c:pt idx="7">
                  <c:v>0.41807012500000001</c:v>
                </c:pt>
                <c:pt idx="8">
                  <c:v>0.41809522222222301</c:v>
                </c:pt>
                <c:pt idx="9">
                  <c:v>0.4205969</c:v>
                </c:pt>
                <c:pt idx="10">
                  <c:v>0.41929272727272798</c:v>
                </c:pt>
                <c:pt idx="11">
                  <c:v>0.41747833333333301</c:v>
                </c:pt>
                <c:pt idx="12">
                  <c:v>0.41476069230769202</c:v>
                </c:pt>
                <c:pt idx="13">
                  <c:v>0.41140492857142802</c:v>
                </c:pt>
                <c:pt idx="14">
                  <c:v>0.4112112</c:v>
                </c:pt>
                <c:pt idx="15">
                  <c:v>0.41080887499999902</c:v>
                </c:pt>
                <c:pt idx="16">
                  <c:v>0.41051464705882301</c:v>
                </c:pt>
                <c:pt idx="17">
                  <c:v>0.41094344444444397</c:v>
                </c:pt>
                <c:pt idx="18">
                  <c:v>0.41075499999999898</c:v>
                </c:pt>
                <c:pt idx="19">
                  <c:v>0.41119279999999903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ANSNETDynamic!$D$1</c:f>
              <c:strCache>
                <c:ptCount val="1"/>
                <c:pt idx="0">
                  <c:v>MDWCRA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ANSNETDynamic!$D$2:$D$21</c:f>
              <c:numCache>
                <c:formatCode>0.00</c:formatCode>
                <c:ptCount val="20"/>
                <c:pt idx="0">
                  <c:v>52.934092999999997</c:v>
                </c:pt>
                <c:pt idx="1">
                  <c:v>53.056145000000001</c:v>
                </c:pt>
                <c:pt idx="2">
                  <c:v>52.508417999999999</c:v>
                </c:pt>
                <c:pt idx="3">
                  <c:v>52.484776500000002</c:v>
                </c:pt>
                <c:pt idx="4">
                  <c:v>52.374569999999999</c:v>
                </c:pt>
                <c:pt idx="5">
                  <c:v>52.063399500000003</c:v>
                </c:pt>
                <c:pt idx="6">
                  <c:v>52.168213571428502</c:v>
                </c:pt>
                <c:pt idx="7">
                  <c:v>51.949162999999899</c:v>
                </c:pt>
                <c:pt idx="8">
                  <c:v>51.521339333333302</c:v>
                </c:pt>
                <c:pt idx="9">
                  <c:v>51.466159599999898</c:v>
                </c:pt>
                <c:pt idx="10">
                  <c:v>51.396157454545403</c:v>
                </c:pt>
                <c:pt idx="11">
                  <c:v>51.23457775</c:v>
                </c:pt>
                <c:pt idx="12">
                  <c:v>51.031457230769199</c:v>
                </c:pt>
                <c:pt idx="13">
                  <c:v>50.878980428571303</c:v>
                </c:pt>
                <c:pt idx="14">
                  <c:v>50.798935466666599</c:v>
                </c:pt>
                <c:pt idx="15">
                  <c:v>50.686880562499901</c:v>
                </c:pt>
                <c:pt idx="16">
                  <c:v>50.151433470588202</c:v>
                </c:pt>
                <c:pt idx="17">
                  <c:v>49.635445388888797</c:v>
                </c:pt>
                <c:pt idx="18">
                  <c:v>49.177976263157902</c:v>
                </c:pt>
                <c:pt idx="19">
                  <c:v>48.763390149999999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ANSNETDynamic!$E$1</c:f>
              <c:strCache>
                <c:ptCount val="1"/>
                <c:pt idx="0">
                  <c:v>OBDCRA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ANSNETDynamic!$E$2:$E$21</c:f>
              <c:numCache>
                <c:formatCode>0.00</c:formatCode>
                <c:ptCount val="20"/>
                <c:pt idx="0">
                  <c:v>0.61841400000000002</c:v>
                </c:pt>
                <c:pt idx="1">
                  <c:v>0.54705499999999996</c:v>
                </c:pt>
                <c:pt idx="2">
                  <c:v>0.52078100000000005</c:v>
                </c:pt>
                <c:pt idx="3">
                  <c:v>0.50835750000000002</c:v>
                </c:pt>
                <c:pt idx="4">
                  <c:v>0.51210080000000002</c:v>
                </c:pt>
                <c:pt idx="5">
                  <c:v>0.52241716666666704</c:v>
                </c:pt>
                <c:pt idx="6">
                  <c:v>0.53154785714285702</c:v>
                </c:pt>
                <c:pt idx="7">
                  <c:v>0.53946687500000001</c:v>
                </c:pt>
                <c:pt idx="8">
                  <c:v>0.54517855555555605</c:v>
                </c:pt>
                <c:pt idx="9">
                  <c:v>0.54863329999999999</c:v>
                </c:pt>
                <c:pt idx="10">
                  <c:v>0.54852781818181695</c:v>
                </c:pt>
                <c:pt idx="11">
                  <c:v>0.55674224999999899</c:v>
                </c:pt>
                <c:pt idx="12">
                  <c:v>0.558369846153845</c:v>
                </c:pt>
                <c:pt idx="13">
                  <c:v>0.55861207142857106</c:v>
                </c:pt>
                <c:pt idx="14">
                  <c:v>0.55991566666666603</c:v>
                </c:pt>
                <c:pt idx="15">
                  <c:v>0.563146937499999</c:v>
                </c:pt>
                <c:pt idx="16">
                  <c:v>0.56427794117646901</c:v>
                </c:pt>
                <c:pt idx="17">
                  <c:v>0.56383316666666505</c:v>
                </c:pt>
                <c:pt idx="18">
                  <c:v>0.56353984210526098</c:v>
                </c:pt>
                <c:pt idx="19">
                  <c:v>0.563855199999999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ANSNETDynamic!$F$1</c:f>
              <c:strCache>
                <c:ptCount val="1"/>
                <c:pt idx="0">
                  <c:v>M-OBDCRA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ANSNETDynamic!$F$2:$F$21</c:f>
              <c:numCache>
                <c:formatCode>0.00</c:formatCode>
                <c:ptCount val="20"/>
                <c:pt idx="0">
                  <c:v>1.647867</c:v>
                </c:pt>
                <c:pt idx="1">
                  <c:v>1.5021819999999999</c:v>
                </c:pt>
                <c:pt idx="2">
                  <c:v>1.394118</c:v>
                </c:pt>
                <c:pt idx="3">
                  <c:v>1.3762555000000001</c:v>
                </c:pt>
                <c:pt idx="4">
                  <c:v>1.3355608000000001</c:v>
                </c:pt>
                <c:pt idx="5">
                  <c:v>1.3196414999999999</c:v>
                </c:pt>
                <c:pt idx="6">
                  <c:v>1.2991545714285699</c:v>
                </c:pt>
                <c:pt idx="7">
                  <c:v>1.2897985000000001</c:v>
                </c:pt>
                <c:pt idx="8">
                  <c:v>1.2969018888888899</c:v>
                </c:pt>
                <c:pt idx="9">
                  <c:v>1.3004279000000001</c:v>
                </c:pt>
                <c:pt idx="10">
                  <c:v>1.3031829090909099</c:v>
                </c:pt>
                <c:pt idx="11">
                  <c:v>1.2863583333333299</c:v>
                </c:pt>
                <c:pt idx="12">
                  <c:v>1.27830892307692</c:v>
                </c:pt>
                <c:pt idx="13">
                  <c:v>1.27010685714285</c:v>
                </c:pt>
                <c:pt idx="14">
                  <c:v>1.2701537333333299</c:v>
                </c:pt>
                <c:pt idx="15">
                  <c:v>1.2653041875</c:v>
                </c:pt>
                <c:pt idx="16">
                  <c:v>1.2647241764705901</c:v>
                </c:pt>
                <c:pt idx="17">
                  <c:v>1.2615681666666601</c:v>
                </c:pt>
                <c:pt idx="18">
                  <c:v>1.25662384210526</c:v>
                </c:pt>
                <c:pt idx="19">
                  <c:v>1.2487923999999999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887840"/>
        <c:axId val="1159893280"/>
      </c:scatterChart>
      <c:valAx>
        <c:axId val="1159887840"/>
        <c:scaling>
          <c:orientation val="minMax"/>
          <c:max val="2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3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lượng yêu cầu</a:t>
                </a:r>
                <a:endParaRPr lang="vi-VN" sz="13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59893280"/>
        <c:crosses val="autoZero"/>
        <c:crossBetween val="midCat"/>
      </c:valAx>
      <c:valAx>
        <c:axId val="1159893280"/>
        <c:scaling>
          <c:orientation val="minMax"/>
          <c:max val="1.75"/>
          <c:min val="0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b="1" i="0" u="none" strike="noStrike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 gian tính toán trung bình (ms)</a:t>
                </a:r>
                <a:endParaRPr lang="vi-VN" sz="13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7.3052426620419299E-3"/>
              <c:y val="4.591423798121174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59887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vi-V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33423929846662"/>
          <c:y val="0.11277742530689219"/>
          <c:w val="0.85648692606030274"/>
          <c:h val="0.58964046029463979"/>
        </c:manualLayout>
      </c:layout>
      <c:scatterChart>
        <c:scatterStyle val="lineMarker"/>
        <c:varyColors val="0"/>
        <c:ser>
          <c:idx val="0"/>
          <c:order val="0"/>
          <c:tx>
            <c:strRef>
              <c:f>ANSNETDynamic!$B$1</c:f>
              <c:strCache>
                <c:ptCount val="1"/>
                <c:pt idx="0">
                  <c:v>LDPRA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ANSNETDynamic!$B$2:$B$21</c:f>
              <c:numCache>
                <c:formatCode>0.00</c:formatCode>
                <c:ptCount val="20"/>
                <c:pt idx="0">
                  <c:v>0.38968199999999997</c:v>
                </c:pt>
                <c:pt idx="1">
                  <c:v>0.31542999999999999</c:v>
                </c:pt>
                <c:pt idx="2">
                  <c:v>0.29472700000000002</c:v>
                </c:pt>
                <c:pt idx="3">
                  <c:v>0.28518725</c:v>
                </c:pt>
                <c:pt idx="4">
                  <c:v>0.28057339999999997</c:v>
                </c:pt>
                <c:pt idx="5">
                  <c:v>0.274932333333334</c:v>
                </c:pt>
                <c:pt idx="6">
                  <c:v>0.27035542857142902</c:v>
                </c:pt>
                <c:pt idx="7">
                  <c:v>0.26777699999999999</c:v>
                </c:pt>
                <c:pt idx="8">
                  <c:v>0.26550744444444402</c:v>
                </c:pt>
                <c:pt idx="9">
                  <c:v>0.26305669999999998</c:v>
                </c:pt>
                <c:pt idx="10">
                  <c:v>0.26130909090909099</c:v>
                </c:pt>
                <c:pt idx="11">
                  <c:v>0.26005133333333302</c:v>
                </c:pt>
                <c:pt idx="12">
                  <c:v>0.26164676923076902</c:v>
                </c:pt>
                <c:pt idx="13">
                  <c:v>0.26031300000000002</c:v>
                </c:pt>
                <c:pt idx="14">
                  <c:v>0.25990633333333302</c:v>
                </c:pt>
                <c:pt idx="15">
                  <c:v>0.26019625000000002</c:v>
                </c:pt>
                <c:pt idx="16">
                  <c:v>0.25945829411764698</c:v>
                </c:pt>
                <c:pt idx="17">
                  <c:v>0.257035944444444</c:v>
                </c:pt>
                <c:pt idx="18">
                  <c:v>0.25408015789473698</c:v>
                </c:pt>
                <c:pt idx="19">
                  <c:v>0.25055054999999998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ANSNETDynamic!$C$1</c:f>
              <c:strCache>
                <c:ptCount val="1"/>
                <c:pt idx="0">
                  <c:v>BDCRA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ANSNETDynamic!$C$2:$C$21</c:f>
              <c:numCache>
                <c:formatCode>0.00</c:formatCode>
                <c:ptCount val="20"/>
                <c:pt idx="0">
                  <c:v>0.63636499999999996</c:v>
                </c:pt>
                <c:pt idx="1">
                  <c:v>0.48061199999999998</c:v>
                </c:pt>
                <c:pt idx="2">
                  <c:v>0.43508933333333399</c:v>
                </c:pt>
                <c:pt idx="3">
                  <c:v>0.43728400000000001</c:v>
                </c:pt>
                <c:pt idx="4">
                  <c:v>0.42438740000000003</c:v>
                </c:pt>
                <c:pt idx="5">
                  <c:v>0.422873833333334</c:v>
                </c:pt>
                <c:pt idx="6">
                  <c:v>0.41962957142857199</c:v>
                </c:pt>
                <c:pt idx="7">
                  <c:v>0.41807012500000001</c:v>
                </c:pt>
                <c:pt idx="8">
                  <c:v>0.41809522222222301</c:v>
                </c:pt>
                <c:pt idx="9">
                  <c:v>0.4205969</c:v>
                </c:pt>
                <c:pt idx="10">
                  <c:v>0.41929272727272798</c:v>
                </c:pt>
                <c:pt idx="11">
                  <c:v>0.41747833333333301</c:v>
                </c:pt>
                <c:pt idx="12">
                  <c:v>0.41476069230769202</c:v>
                </c:pt>
                <c:pt idx="13">
                  <c:v>0.41140492857142802</c:v>
                </c:pt>
                <c:pt idx="14">
                  <c:v>0.4112112</c:v>
                </c:pt>
                <c:pt idx="15">
                  <c:v>0.41080887499999902</c:v>
                </c:pt>
                <c:pt idx="16">
                  <c:v>0.41051464705882301</c:v>
                </c:pt>
                <c:pt idx="17">
                  <c:v>0.41094344444444397</c:v>
                </c:pt>
                <c:pt idx="18">
                  <c:v>0.41075499999999898</c:v>
                </c:pt>
                <c:pt idx="19">
                  <c:v>0.41119279999999903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ANSNETDynamic!$D$1</c:f>
              <c:strCache>
                <c:ptCount val="1"/>
                <c:pt idx="0">
                  <c:v>MDWCRA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ANSNETDynamic!$D$2:$D$21</c:f>
              <c:numCache>
                <c:formatCode>0.00</c:formatCode>
                <c:ptCount val="20"/>
                <c:pt idx="0">
                  <c:v>52.934092999999997</c:v>
                </c:pt>
                <c:pt idx="1">
                  <c:v>53.056145000000001</c:v>
                </c:pt>
                <c:pt idx="2">
                  <c:v>52.508417999999999</c:v>
                </c:pt>
                <c:pt idx="3">
                  <c:v>52.484776500000002</c:v>
                </c:pt>
                <c:pt idx="4">
                  <c:v>52.374569999999999</c:v>
                </c:pt>
                <c:pt idx="5">
                  <c:v>52.063399500000003</c:v>
                </c:pt>
                <c:pt idx="6">
                  <c:v>52.168213571428502</c:v>
                </c:pt>
                <c:pt idx="7">
                  <c:v>51.949162999999899</c:v>
                </c:pt>
                <c:pt idx="8">
                  <c:v>51.521339333333302</c:v>
                </c:pt>
                <c:pt idx="9">
                  <c:v>51.466159599999898</c:v>
                </c:pt>
                <c:pt idx="10">
                  <c:v>51.396157454545403</c:v>
                </c:pt>
                <c:pt idx="11">
                  <c:v>51.23457775</c:v>
                </c:pt>
                <c:pt idx="12">
                  <c:v>51.031457230769199</c:v>
                </c:pt>
                <c:pt idx="13">
                  <c:v>50.878980428571303</c:v>
                </c:pt>
                <c:pt idx="14">
                  <c:v>50.798935466666599</c:v>
                </c:pt>
                <c:pt idx="15">
                  <c:v>50.686880562499901</c:v>
                </c:pt>
                <c:pt idx="16">
                  <c:v>50.151433470588202</c:v>
                </c:pt>
                <c:pt idx="17">
                  <c:v>49.635445388888797</c:v>
                </c:pt>
                <c:pt idx="18">
                  <c:v>49.177976263157902</c:v>
                </c:pt>
                <c:pt idx="19">
                  <c:v>48.763390149999999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ANSNETDynamic!$E$1</c:f>
              <c:strCache>
                <c:ptCount val="1"/>
                <c:pt idx="0">
                  <c:v>OBDCRA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ANSNETDynamic!$E$2:$E$21</c:f>
              <c:numCache>
                <c:formatCode>0.00</c:formatCode>
                <c:ptCount val="20"/>
                <c:pt idx="0">
                  <c:v>0.61841400000000002</c:v>
                </c:pt>
                <c:pt idx="1">
                  <c:v>0.54705499999999996</c:v>
                </c:pt>
                <c:pt idx="2">
                  <c:v>0.52078100000000005</c:v>
                </c:pt>
                <c:pt idx="3">
                  <c:v>0.50835750000000002</c:v>
                </c:pt>
                <c:pt idx="4">
                  <c:v>0.51210080000000002</c:v>
                </c:pt>
                <c:pt idx="5">
                  <c:v>0.52241716666666704</c:v>
                </c:pt>
                <c:pt idx="6">
                  <c:v>0.53154785714285702</c:v>
                </c:pt>
                <c:pt idx="7">
                  <c:v>0.53946687500000001</c:v>
                </c:pt>
                <c:pt idx="8">
                  <c:v>0.54517855555555605</c:v>
                </c:pt>
                <c:pt idx="9">
                  <c:v>0.54863329999999999</c:v>
                </c:pt>
                <c:pt idx="10">
                  <c:v>0.54852781818181695</c:v>
                </c:pt>
                <c:pt idx="11">
                  <c:v>0.55674224999999899</c:v>
                </c:pt>
                <c:pt idx="12">
                  <c:v>0.558369846153845</c:v>
                </c:pt>
                <c:pt idx="13">
                  <c:v>0.55861207142857106</c:v>
                </c:pt>
                <c:pt idx="14">
                  <c:v>0.55991566666666603</c:v>
                </c:pt>
                <c:pt idx="15">
                  <c:v>0.563146937499999</c:v>
                </c:pt>
                <c:pt idx="16">
                  <c:v>0.56427794117646901</c:v>
                </c:pt>
                <c:pt idx="17">
                  <c:v>0.56383316666666505</c:v>
                </c:pt>
                <c:pt idx="18">
                  <c:v>0.56353984210526098</c:v>
                </c:pt>
                <c:pt idx="19">
                  <c:v>0.563855199999999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ANSNETDynamic!$F$1</c:f>
              <c:strCache>
                <c:ptCount val="1"/>
                <c:pt idx="0">
                  <c:v>M-OBDCRA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ANSNETDynamic!$F$2:$F$21</c:f>
              <c:numCache>
                <c:formatCode>0.00</c:formatCode>
                <c:ptCount val="20"/>
                <c:pt idx="0">
                  <c:v>1.647867</c:v>
                </c:pt>
                <c:pt idx="1">
                  <c:v>1.5021819999999999</c:v>
                </c:pt>
                <c:pt idx="2">
                  <c:v>1.394118</c:v>
                </c:pt>
                <c:pt idx="3">
                  <c:v>1.3762555000000001</c:v>
                </c:pt>
                <c:pt idx="4">
                  <c:v>1.3355608000000001</c:v>
                </c:pt>
                <c:pt idx="5">
                  <c:v>1.3196414999999999</c:v>
                </c:pt>
                <c:pt idx="6">
                  <c:v>1.2991545714285699</c:v>
                </c:pt>
                <c:pt idx="7">
                  <c:v>1.2897985000000001</c:v>
                </c:pt>
                <c:pt idx="8">
                  <c:v>1.2969018888888899</c:v>
                </c:pt>
                <c:pt idx="9">
                  <c:v>1.3004279000000001</c:v>
                </c:pt>
                <c:pt idx="10">
                  <c:v>1.3031829090909099</c:v>
                </c:pt>
                <c:pt idx="11">
                  <c:v>1.2863583333333299</c:v>
                </c:pt>
                <c:pt idx="12">
                  <c:v>1.27830892307692</c:v>
                </c:pt>
                <c:pt idx="13">
                  <c:v>1.27010685714285</c:v>
                </c:pt>
                <c:pt idx="14">
                  <c:v>1.2701537333333299</c:v>
                </c:pt>
                <c:pt idx="15">
                  <c:v>1.2653041875</c:v>
                </c:pt>
                <c:pt idx="16">
                  <c:v>1.2647241764705901</c:v>
                </c:pt>
                <c:pt idx="17">
                  <c:v>1.2615681666666601</c:v>
                </c:pt>
                <c:pt idx="18">
                  <c:v>1.25662384210526</c:v>
                </c:pt>
                <c:pt idx="19">
                  <c:v>1.2487923999999999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892192"/>
        <c:axId val="1159890016"/>
      </c:scatterChart>
      <c:valAx>
        <c:axId val="1159892192"/>
        <c:scaling>
          <c:orientation val="minMax"/>
          <c:max val="2000"/>
        </c:scaling>
        <c:delete val="1"/>
        <c:axPos val="b"/>
        <c:numFmt formatCode="General" sourceLinked="1"/>
        <c:majorTickMark val="none"/>
        <c:minorTickMark val="none"/>
        <c:tickLblPos val="nextTo"/>
        <c:crossAx val="1159890016"/>
        <c:crosses val="autoZero"/>
        <c:crossBetween val="midCat"/>
      </c:valAx>
      <c:valAx>
        <c:axId val="1159890016"/>
        <c:scaling>
          <c:orientation val="minMax"/>
          <c:max val="55"/>
          <c:min val="45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59892192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NET1Dynamic!$J$1</c:f>
              <c:strCache>
                <c:ptCount val="1"/>
                <c:pt idx="0">
                  <c:v>LDPRA</c:v>
                </c:pt>
              </c:strCache>
            </c:strRef>
          </c:tx>
          <c:spPr>
            <a:ln w="19050" cap="rnd" cmpd="sng" algn="ctr">
              <a:solidFill>
                <a:srgbClr val="00B050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rgbClr val="00B050"/>
                </a:solidFill>
                <a:prstDash val="solid"/>
                <a:round/>
              </a:ln>
              <a:effectLst/>
            </c:spPr>
          </c:marker>
          <c:xVal>
            <c:numRef>
              <c:f>NET1Dynamic!$I$2:$I$41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NET1Dynamic!$J$2:$J$41</c:f>
              <c:numCache>
                <c:formatCode>0.00%</c:formatCode>
                <c:ptCount val="40"/>
                <c:pt idx="0">
                  <c:v>0</c:v>
                </c:pt>
                <c:pt idx="1">
                  <c:v>3.5000000000000003E-2</c:v>
                </c:pt>
                <c:pt idx="2">
                  <c:v>3.3333333333333333E-2</c:v>
                </c:pt>
                <c:pt idx="3">
                  <c:v>3.2500000000000001E-2</c:v>
                </c:pt>
                <c:pt idx="4">
                  <c:v>3.5999999999999997E-2</c:v>
                </c:pt>
                <c:pt idx="5">
                  <c:v>3.6666666666666667E-2</c:v>
                </c:pt>
                <c:pt idx="6">
                  <c:v>4.1428571428571426E-2</c:v>
                </c:pt>
                <c:pt idx="7">
                  <c:v>4.1250000000000002E-2</c:v>
                </c:pt>
                <c:pt idx="8">
                  <c:v>4.6666666666666669E-2</c:v>
                </c:pt>
                <c:pt idx="9">
                  <c:v>4.9000000000000002E-2</c:v>
                </c:pt>
                <c:pt idx="10">
                  <c:v>5.5454545454545458E-2</c:v>
                </c:pt>
                <c:pt idx="11">
                  <c:v>6.1666666666666668E-2</c:v>
                </c:pt>
                <c:pt idx="12">
                  <c:v>6.5384615384615388E-2</c:v>
                </c:pt>
                <c:pt idx="13">
                  <c:v>6.9285714285714284E-2</c:v>
                </c:pt>
                <c:pt idx="14">
                  <c:v>7.3333333333333334E-2</c:v>
                </c:pt>
                <c:pt idx="15">
                  <c:v>7.7499999999999999E-2</c:v>
                </c:pt>
                <c:pt idx="16">
                  <c:v>7.8823529411764709E-2</c:v>
                </c:pt>
                <c:pt idx="17">
                  <c:v>8.0555555555555561E-2</c:v>
                </c:pt>
                <c:pt idx="18">
                  <c:v>8.5263157894736846E-2</c:v>
                </c:pt>
                <c:pt idx="19">
                  <c:v>0.09</c:v>
                </c:pt>
                <c:pt idx="20">
                  <c:v>0.1</c:v>
                </c:pt>
                <c:pt idx="21">
                  <c:v>0.10090909090909091</c:v>
                </c:pt>
                <c:pt idx="22">
                  <c:v>0.10652173913043478</c:v>
                </c:pt>
                <c:pt idx="23">
                  <c:v>0.10916666666666666</c:v>
                </c:pt>
                <c:pt idx="24">
                  <c:v>0.1144</c:v>
                </c:pt>
                <c:pt idx="25">
                  <c:v>0.12038461538461538</c:v>
                </c:pt>
                <c:pt idx="26">
                  <c:v>0.12592592592592591</c:v>
                </c:pt>
                <c:pt idx="27">
                  <c:v>0.12535714285714286</c:v>
                </c:pt>
                <c:pt idx="28">
                  <c:v>0.12758620689655173</c:v>
                </c:pt>
                <c:pt idx="29">
                  <c:v>0.13166666666666665</c:v>
                </c:pt>
                <c:pt idx="30">
                  <c:v>0.13290322580645161</c:v>
                </c:pt>
                <c:pt idx="31">
                  <c:v>0.135625</c:v>
                </c:pt>
                <c:pt idx="32">
                  <c:v>0.1390909090909091</c:v>
                </c:pt>
                <c:pt idx="33">
                  <c:v>0.13882352941176471</c:v>
                </c:pt>
                <c:pt idx="34">
                  <c:v>0.14028571428571429</c:v>
                </c:pt>
                <c:pt idx="35">
                  <c:v>0.14472222222222222</c:v>
                </c:pt>
                <c:pt idx="36">
                  <c:v>0.14945945945945946</c:v>
                </c:pt>
                <c:pt idx="37">
                  <c:v>0.15394736842105264</c:v>
                </c:pt>
                <c:pt idx="38">
                  <c:v>0.15564102564102564</c:v>
                </c:pt>
                <c:pt idx="39">
                  <c:v>0.15625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NET1Dynamic!$K$1</c:f>
              <c:strCache>
                <c:ptCount val="1"/>
                <c:pt idx="0">
                  <c:v>BDCRA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numRef>
              <c:f>NET1Dynamic!$I$2:$I$41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NET1Dynamic!$K$2:$K$41</c:f>
              <c:numCache>
                <c:formatCode>0.00%</c:formatCode>
                <c:ptCount val="40"/>
                <c:pt idx="0">
                  <c:v>0</c:v>
                </c:pt>
                <c:pt idx="1">
                  <c:v>3.5000000000000003E-2</c:v>
                </c:pt>
                <c:pt idx="2">
                  <c:v>3.3333333333333333E-2</c:v>
                </c:pt>
                <c:pt idx="3">
                  <c:v>3.2500000000000001E-2</c:v>
                </c:pt>
                <c:pt idx="4">
                  <c:v>3.5999999999999997E-2</c:v>
                </c:pt>
                <c:pt idx="5">
                  <c:v>3.3333333333333333E-2</c:v>
                </c:pt>
                <c:pt idx="6">
                  <c:v>3.5714285714285712E-2</c:v>
                </c:pt>
                <c:pt idx="7">
                  <c:v>3.3750000000000002E-2</c:v>
                </c:pt>
                <c:pt idx="8">
                  <c:v>3.7777777777777778E-2</c:v>
                </c:pt>
                <c:pt idx="9">
                  <c:v>0.04</c:v>
                </c:pt>
                <c:pt idx="10">
                  <c:v>4.1818181818181817E-2</c:v>
                </c:pt>
                <c:pt idx="11">
                  <c:v>4.2500000000000003E-2</c:v>
                </c:pt>
                <c:pt idx="12">
                  <c:v>4.4615384615384612E-2</c:v>
                </c:pt>
                <c:pt idx="13">
                  <c:v>4.8571428571428571E-2</c:v>
                </c:pt>
                <c:pt idx="14">
                  <c:v>5.0666666666666665E-2</c:v>
                </c:pt>
                <c:pt idx="15">
                  <c:v>5.5625000000000001E-2</c:v>
                </c:pt>
                <c:pt idx="16">
                  <c:v>5.5882352941176473E-2</c:v>
                </c:pt>
                <c:pt idx="17">
                  <c:v>5.7777777777777775E-2</c:v>
                </c:pt>
                <c:pt idx="18">
                  <c:v>6.1578947368421053E-2</c:v>
                </c:pt>
                <c:pt idx="19">
                  <c:v>6.5500000000000003E-2</c:v>
                </c:pt>
                <c:pt idx="20">
                  <c:v>7.0952380952380947E-2</c:v>
                </c:pt>
                <c:pt idx="21">
                  <c:v>7.2727272727272724E-2</c:v>
                </c:pt>
                <c:pt idx="22">
                  <c:v>7.9565217391304344E-2</c:v>
                </c:pt>
                <c:pt idx="23">
                  <c:v>8.458333333333333E-2</c:v>
                </c:pt>
                <c:pt idx="24">
                  <c:v>9.0399999999999994E-2</c:v>
                </c:pt>
                <c:pt idx="25">
                  <c:v>9.8846153846153847E-2</c:v>
                </c:pt>
                <c:pt idx="26">
                  <c:v>0.10481481481481482</c:v>
                </c:pt>
                <c:pt idx="27">
                  <c:v>0.10714285714285714</c:v>
                </c:pt>
                <c:pt idx="28">
                  <c:v>0.10793103448275862</c:v>
                </c:pt>
                <c:pt idx="29">
                  <c:v>0.112</c:v>
                </c:pt>
                <c:pt idx="30">
                  <c:v>0.11548387096774193</c:v>
                </c:pt>
                <c:pt idx="31">
                  <c:v>0.1184375</c:v>
                </c:pt>
                <c:pt idx="32">
                  <c:v>0.12151515151515152</c:v>
                </c:pt>
                <c:pt idx="33">
                  <c:v>0.12176470588235294</c:v>
                </c:pt>
                <c:pt idx="34">
                  <c:v>0.12485714285714286</c:v>
                </c:pt>
                <c:pt idx="35">
                  <c:v>0.13027777777777777</c:v>
                </c:pt>
                <c:pt idx="36">
                  <c:v>0.13378378378378378</c:v>
                </c:pt>
                <c:pt idx="37">
                  <c:v>0.13973684210526316</c:v>
                </c:pt>
                <c:pt idx="38">
                  <c:v>0.1423076923076923</c:v>
                </c:pt>
                <c:pt idx="39">
                  <c:v>0.14399999999999999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NET1Dynamic!$L$1</c:f>
              <c:strCache>
                <c:ptCount val="1"/>
                <c:pt idx="0">
                  <c:v>MDWCRA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numRef>
              <c:f>NET1Dynamic!$I$2:$I$41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NET1Dynamic!$L$2:$L$41</c:f>
              <c:numCache>
                <c:formatCode>0.00%</c:formatCode>
                <c:ptCount val="40"/>
                <c:pt idx="0">
                  <c:v>0</c:v>
                </c:pt>
                <c:pt idx="1">
                  <c:v>3.5000000000000003E-2</c:v>
                </c:pt>
                <c:pt idx="2">
                  <c:v>3.3333333333333333E-2</c:v>
                </c:pt>
                <c:pt idx="3">
                  <c:v>3.2500000000000001E-2</c:v>
                </c:pt>
                <c:pt idx="4">
                  <c:v>3.5999999999999997E-2</c:v>
                </c:pt>
                <c:pt idx="5">
                  <c:v>3.3333333333333333E-2</c:v>
                </c:pt>
                <c:pt idx="6">
                  <c:v>3.5714285714285712E-2</c:v>
                </c:pt>
                <c:pt idx="7">
                  <c:v>3.3750000000000002E-2</c:v>
                </c:pt>
                <c:pt idx="8">
                  <c:v>3.7777777777777778E-2</c:v>
                </c:pt>
                <c:pt idx="9">
                  <c:v>0.04</c:v>
                </c:pt>
                <c:pt idx="10">
                  <c:v>4.2727272727272725E-2</c:v>
                </c:pt>
                <c:pt idx="11">
                  <c:v>4.4166666666666667E-2</c:v>
                </c:pt>
                <c:pt idx="12">
                  <c:v>4.5384615384615384E-2</c:v>
                </c:pt>
                <c:pt idx="13">
                  <c:v>4.8571428571428571E-2</c:v>
                </c:pt>
                <c:pt idx="14">
                  <c:v>0.05</c:v>
                </c:pt>
                <c:pt idx="15">
                  <c:v>5.5625000000000001E-2</c:v>
                </c:pt>
                <c:pt idx="16">
                  <c:v>5.5294117647058827E-2</c:v>
                </c:pt>
                <c:pt idx="17">
                  <c:v>5.7222222222222223E-2</c:v>
                </c:pt>
                <c:pt idx="18">
                  <c:v>6.0526315789473685E-2</c:v>
                </c:pt>
                <c:pt idx="19">
                  <c:v>6.25E-2</c:v>
                </c:pt>
                <c:pt idx="20">
                  <c:v>6.4761904761904757E-2</c:v>
                </c:pt>
                <c:pt idx="21">
                  <c:v>6.7727272727272733E-2</c:v>
                </c:pt>
                <c:pt idx="22">
                  <c:v>7.3478260869565215E-2</c:v>
                </c:pt>
                <c:pt idx="23">
                  <c:v>7.7916666666666662E-2</c:v>
                </c:pt>
                <c:pt idx="24">
                  <c:v>8.48E-2</c:v>
                </c:pt>
                <c:pt idx="25">
                  <c:v>9.3076923076923071E-2</c:v>
                </c:pt>
                <c:pt idx="26">
                  <c:v>9.9629629629629624E-2</c:v>
                </c:pt>
                <c:pt idx="27">
                  <c:v>9.9285714285714283E-2</c:v>
                </c:pt>
                <c:pt idx="28">
                  <c:v>0.10241379310344828</c:v>
                </c:pt>
                <c:pt idx="29">
                  <c:v>0.10566666666666667</c:v>
                </c:pt>
                <c:pt idx="30">
                  <c:v>0.11032258064516129</c:v>
                </c:pt>
                <c:pt idx="31">
                  <c:v>0.115</c:v>
                </c:pt>
                <c:pt idx="32">
                  <c:v>0.1193939393939394</c:v>
                </c:pt>
                <c:pt idx="33">
                  <c:v>0.12029411764705883</c:v>
                </c:pt>
                <c:pt idx="34">
                  <c:v>0.12457142857142857</c:v>
                </c:pt>
                <c:pt idx="35">
                  <c:v>0.12888888888888889</c:v>
                </c:pt>
                <c:pt idx="36">
                  <c:v>0.13594594594594595</c:v>
                </c:pt>
                <c:pt idx="37">
                  <c:v>0.14157894736842105</c:v>
                </c:pt>
                <c:pt idx="38">
                  <c:v>0.14512820512820512</c:v>
                </c:pt>
                <c:pt idx="39">
                  <c:v>0.14574999999999999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NET1Dynamic!$M$1</c:f>
              <c:strCache>
                <c:ptCount val="1"/>
                <c:pt idx="0">
                  <c:v>OBDCRA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xVal>
            <c:numRef>
              <c:f>NET1Dynamic!$I$2:$I$41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NET1Dynamic!$M$2:$M$41</c:f>
              <c:numCache>
                <c:formatCode>0.00%</c:formatCode>
                <c:ptCount val="40"/>
                <c:pt idx="0">
                  <c:v>0</c:v>
                </c:pt>
                <c:pt idx="1">
                  <c:v>3.5000000000000003E-2</c:v>
                </c:pt>
                <c:pt idx="2">
                  <c:v>3.3333333333333333E-2</c:v>
                </c:pt>
                <c:pt idx="3">
                  <c:v>3.2500000000000001E-2</c:v>
                </c:pt>
                <c:pt idx="4">
                  <c:v>3.5999999999999997E-2</c:v>
                </c:pt>
                <c:pt idx="5">
                  <c:v>3.3333333333333333E-2</c:v>
                </c:pt>
                <c:pt idx="6">
                  <c:v>3.5714285714285712E-2</c:v>
                </c:pt>
                <c:pt idx="7">
                  <c:v>3.3750000000000002E-2</c:v>
                </c:pt>
                <c:pt idx="8">
                  <c:v>3.7777777777777778E-2</c:v>
                </c:pt>
                <c:pt idx="9">
                  <c:v>0.04</c:v>
                </c:pt>
                <c:pt idx="10">
                  <c:v>4.1818181818181817E-2</c:v>
                </c:pt>
                <c:pt idx="11">
                  <c:v>4.2500000000000003E-2</c:v>
                </c:pt>
                <c:pt idx="12">
                  <c:v>4.4615384615384612E-2</c:v>
                </c:pt>
                <c:pt idx="13">
                  <c:v>4.8571428571428571E-2</c:v>
                </c:pt>
                <c:pt idx="14">
                  <c:v>0.05</c:v>
                </c:pt>
                <c:pt idx="15">
                  <c:v>5.3124999999999999E-2</c:v>
                </c:pt>
                <c:pt idx="16">
                  <c:v>5.2941176470588235E-2</c:v>
                </c:pt>
                <c:pt idx="17">
                  <c:v>5.3333333333333337E-2</c:v>
                </c:pt>
                <c:pt idx="18">
                  <c:v>5.5789473684210528E-2</c:v>
                </c:pt>
                <c:pt idx="19">
                  <c:v>5.8500000000000003E-2</c:v>
                </c:pt>
                <c:pt idx="20">
                  <c:v>6.142857142857143E-2</c:v>
                </c:pt>
                <c:pt idx="21">
                  <c:v>6.363636363636363E-2</c:v>
                </c:pt>
                <c:pt idx="22">
                  <c:v>7.0434782608695651E-2</c:v>
                </c:pt>
                <c:pt idx="23">
                  <c:v>7.5833333333333336E-2</c:v>
                </c:pt>
                <c:pt idx="24">
                  <c:v>0.08</c:v>
                </c:pt>
                <c:pt idx="25">
                  <c:v>8.6923076923076922E-2</c:v>
                </c:pt>
                <c:pt idx="26">
                  <c:v>9.4074074074074074E-2</c:v>
                </c:pt>
                <c:pt idx="27">
                  <c:v>9.3928571428571431E-2</c:v>
                </c:pt>
                <c:pt idx="28">
                  <c:v>9.4482758620689652E-2</c:v>
                </c:pt>
                <c:pt idx="29">
                  <c:v>9.7666666666666666E-2</c:v>
                </c:pt>
                <c:pt idx="30">
                  <c:v>0.10096774193548387</c:v>
                </c:pt>
                <c:pt idx="31">
                  <c:v>0.104375</c:v>
                </c:pt>
                <c:pt idx="32">
                  <c:v>0.10696969696969696</c:v>
                </c:pt>
                <c:pt idx="33">
                  <c:v>0.10735294117647058</c:v>
                </c:pt>
                <c:pt idx="34">
                  <c:v>0.112</c:v>
                </c:pt>
                <c:pt idx="35">
                  <c:v>0.11694444444444445</c:v>
                </c:pt>
                <c:pt idx="36">
                  <c:v>0.12243243243243243</c:v>
                </c:pt>
                <c:pt idx="37">
                  <c:v>0.12842105263157894</c:v>
                </c:pt>
                <c:pt idx="38">
                  <c:v>0.13205128205128205</c:v>
                </c:pt>
                <c:pt idx="39">
                  <c:v>0.13300000000000001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NET1Dynamic!$N$1</c:f>
              <c:strCache>
                <c:ptCount val="1"/>
                <c:pt idx="0">
                  <c:v>M-OBDCRA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xVal>
            <c:numRef>
              <c:f>NET1Dynamic!$I$2:$I$41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NET1Dynamic!$N$2:$N$41</c:f>
              <c:numCache>
                <c:formatCode>0.00%</c:formatCode>
                <c:ptCount val="40"/>
                <c:pt idx="0">
                  <c:v>0</c:v>
                </c:pt>
                <c:pt idx="1">
                  <c:v>3.5000000000000003E-2</c:v>
                </c:pt>
                <c:pt idx="2">
                  <c:v>3.3333333333333333E-2</c:v>
                </c:pt>
                <c:pt idx="3">
                  <c:v>3.2500000000000001E-2</c:v>
                </c:pt>
                <c:pt idx="4">
                  <c:v>3.5999999999999997E-2</c:v>
                </c:pt>
                <c:pt idx="5">
                  <c:v>3.3333333333333333E-2</c:v>
                </c:pt>
                <c:pt idx="6">
                  <c:v>3.5714285714285712E-2</c:v>
                </c:pt>
                <c:pt idx="7">
                  <c:v>3.3750000000000002E-2</c:v>
                </c:pt>
                <c:pt idx="8">
                  <c:v>3.7777777777777778E-2</c:v>
                </c:pt>
                <c:pt idx="9">
                  <c:v>0.04</c:v>
                </c:pt>
                <c:pt idx="10">
                  <c:v>4.1818181818181817E-2</c:v>
                </c:pt>
                <c:pt idx="11">
                  <c:v>4.2500000000000003E-2</c:v>
                </c:pt>
                <c:pt idx="12">
                  <c:v>4.4615384615384612E-2</c:v>
                </c:pt>
                <c:pt idx="13">
                  <c:v>4.8571428571428571E-2</c:v>
                </c:pt>
                <c:pt idx="14">
                  <c:v>0.05</c:v>
                </c:pt>
                <c:pt idx="15">
                  <c:v>5.3124999999999999E-2</c:v>
                </c:pt>
                <c:pt idx="16">
                  <c:v>5.2941176470588235E-2</c:v>
                </c:pt>
                <c:pt idx="17">
                  <c:v>5.3333333333333337E-2</c:v>
                </c:pt>
                <c:pt idx="18">
                  <c:v>5.5789473684210528E-2</c:v>
                </c:pt>
                <c:pt idx="19">
                  <c:v>5.8500000000000003E-2</c:v>
                </c:pt>
                <c:pt idx="20">
                  <c:v>0.06</c:v>
                </c:pt>
                <c:pt idx="21">
                  <c:v>6.2727272727272729E-2</c:v>
                </c:pt>
                <c:pt idx="22">
                  <c:v>6.8695652173913047E-2</c:v>
                </c:pt>
                <c:pt idx="23">
                  <c:v>7.4999999999999997E-2</c:v>
                </c:pt>
                <c:pt idx="24">
                  <c:v>0.08</c:v>
                </c:pt>
                <c:pt idx="25">
                  <c:v>8.5384615384615378E-2</c:v>
                </c:pt>
                <c:pt idx="26">
                  <c:v>9.1111111111111115E-2</c:v>
                </c:pt>
                <c:pt idx="27">
                  <c:v>9.178571428571429E-2</c:v>
                </c:pt>
                <c:pt idx="28">
                  <c:v>9.2413793103448272E-2</c:v>
                </c:pt>
                <c:pt idx="29">
                  <c:v>9.6666666666666665E-2</c:v>
                </c:pt>
                <c:pt idx="30">
                  <c:v>9.8709677419354838E-2</c:v>
                </c:pt>
                <c:pt idx="31">
                  <c:v>0.10187499999999999</c:v>
                </c:pt>
                <c:pt idx="32">
                  <c:v>0.10393939393939394</c:v>
                </c:pt>
                <c:pt idx="33">
                  <c:v>0.105</c:v>
                </c:pt>
                <c:pt idx="34">
                  <c:v>0.108</c:v>
                </c:pt>
                <c:pt idx="35">
                  <c:v>0.1125</c:v>
                </c:pt>
                <c:pt idx="36">
                  <c:v>0.11783783783783784</c:v>
                </c:pt>
                <c:pt idx="37">
                  <c:v>0.12368421052631579</c:v>
                </c:pt>
                <c:pt idx="38">
                  <c:v>0.12666666666666668</c:v>
                </c:pt>
                <c:pt idx="39">
                  <c:v>0.12775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889472"/>
        <c:axId val="1159894368"/>
      </c:scatterChart>
      <c:valAx>
        <c:axId val="1159889472"/>
        <c:scaling>
          <c:orientation val="minMax"/>
          <c:max val="4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lượng yêu cầu</a:t>
                </a:r>
                <a:endParaRPr lang="vi-VN" sz="13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59894368"/>
        <c:crosses val="autoZero"/>
        <c:crossBetween val="midCat"/>
      </c:valAx>
      <c:valAx>
        <c:axId val="1159894368"/>
        <c:scaling>
          <c:orientation val="minMax"/>
          <c:max val="0.16000000000000003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Tỉ lệ từ chối yêu cầu</a:t>
                </a:r>
                <a:endParaRPr lang="vi-VN" sz="13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vi-VN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59889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97456349991628"/>
          <c:y val="0.30957631206305253"/>
          <c:w val="0.84076785197814075"/>
          <c:h val="0.46213771622774025"/>
        </c:manualLayout>
      </c:layout>
      <c:scatterChart>
        <c:scatterStyle val="lineMarker"/>
        <c:varyColors val="0"/>
        <c:ser>
          <c:idx val="0"/>
          <c:order val="0"/>
          <c:tx>
            <c:strRef>
              <c:f>NET1Dynamic!$B$1</c:f>
              <c:strCache>
                <c:ptCount val="1"/>
                <c:pt idx="0">
                  <c:v>LDPRA</c:v>
                </c:pt>
              </c:strCache>
            </c:strRef>
          </c:tx>
          <c:spPr>
            <a:ln w="19050" cap="rnd" cmpd="sng" algn="ctr">
              <a:solidFill>
                <a:srgbClr val="00B050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rgbClr val="00B050"/>
                </a:solidFill>
                <a:prstDash val="solid"/>
                <a:round/>
              </a:ln>
              <a:effectLst/>
            </c:spPr>
          </c:marker>
          <c:xVal>
            <c:numRef>
              <c:f>NET1Dynamic!$A$2:$A$41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NET1Dynamic!$B$2:$B$41</c:f>
              <c:numCache>
                <c:formatCode>0.00</c:formatCode>
                <c:ptCount val="40"/>
                <c:pt idx="0">
                  <c:v>0.65051099999999995</c:v>
                </c:pt>
                <c:pt idx="1">
                  <c:v>0.50649299999999997</c:v>
                </c:pt>
                <c:pt idx="2">
                  <c:v>0.46389200000000003</c:v>
                </c:pt>
                <c:pt idx="3">
                  <c:v>0.45494174999999998</c:v>
                </c:pt>
                <c:pt idx="4">
                  <c:v>0.44104559999999998</c:v>
                </c:pt>
                <c:pt idx="5">
                  <c:v>0.43614333333333299</c:v>
                </c:pt>
                <c:pt idx="6">
                  <c:v>0.42860314285714302</c:v>
                </c:pt>
                <c:pt idx="7">
                  <c:v>0.42899462500000002</c:v>
                </c:pt>
                <c:pt idx="8">
                  <c:v>0.42939933333333302</c:v>
                </c:pt>
                <c:pt idx="9">
                  <c:v>0.43056240000000001</c:v>
                </c:pt>
                <c:pt idx="10">
                  <c:v>0.43019190909090899</c:v>
                </c:pt>
                <c:pt idx="11">
                  <c:v>0.42963458333333399</c:v>
                </c:pt>
                <c:pt idx="12">
                  <c:v>0.42904853846153801</c:v>
                </c:pt>
                <c:pt idx="13">
                  <c:v>0.42452007142857101</c:v>
                </c:pt>
                <c:pt idx="14">
                  <c:v>0.424078866666666</c:v>
                </c:pt>
                <c:pt idx="15">
                  <c:v>0.423921875</c:v>
                </c:pt>
                <c:pt idx="16">
                  <c:v>0.42352982352941099</c:v>
                </c:pt>
                <c:pt idx="17">
                  <c:v>0.42377661111110998</c:v>
                </c:pt>
                <c:pt idx="18">
                  <c:v>0.422933736842105</c:v>
                </c:pt>
                <c:pt idx="19">
                  <c:v>0.42238914999999899</c:v>
                </c:pt>
                <c:pt idx="20">
                  <c:v>0.422229999999999</c:v>
                </c:pt>
                <c:pt idx="21">
                  <c:v>0.42255231818181799</c:v>
                </c:pt>
                <c:pt idx="22">
                  <c:v>0.42188069565217301</c:v>
                </c:pt>
                <c:pt idx="23">
                  <c:v>0.42002783333333299</c:v>
                </c:pt>
                <c:pt idx="24">
                  <c:v>0.41974243999999999</c:v>
                </c:pt>
                <c:pt idx="25">
                  <c:v>0.41856238461538398</c:v>
                </c:pt>
                <c:pt idx="26">
                  <c:v>0.41792318518518501</c:v>
                </c:pt>
                <c:pt idx="27">
                  <c:v>0.41760353571428499</c:v>
                </c:pt>
                <c:pt idx="28">
                  <c:v>0.41702489655172398</c:v>
                </c:pt>
                <c:pt idx="29">
                  <c:v>0.41654516666666602</c:v>
                </c:pt>
                <c:pt idx="30">
                  <c:v>0.41764358064516</c:v>
                </c:pt>
                <c:pt idx="31">
                  <c:v>0.41779849999999902</c:v>
                </c:pt>
                <c:pt idx="32">
                  <c:v>0.41883209090908902</c:v>
                </c:pt>
                <c:pt idx="33">
                  <c:v>0.41962997058823398</c:v>
                </c:pt>
                <c:pt idx="34">
                  <c:v>0.42015468571428399</c:v>
                </c:pt>
                <c:pt idx="35">
                  <c:v>0.42030530555555401</c:v>
                </c:pt>
                <c:pt idx="36">
                  <c:v>0.42066399999999898</c:v>
                </c:pt>
                <c:pt idx="37">
                  <c:v>0.41940899999999898</c:v>
                </c:pt>
                <c:pt idx="38">
                  <c:v>0.41950230769230601</c:v>
                </c:pt>
                <c:pt idx="39">
                  <c:v>0.419185324999999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NET1Dynamic!$C$1</c:f>
              <c:strCache>
                <c:ptCount val="1"/>
                <c:pt idx="0">
                  <c:v>BDCRA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numRef>
              <c:f>NET1Dynamic!$A$2:$A$41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NET1Dynamic!$C$2:$C$41</c:f>
              <c:numCache>
                <c:formatCode>0.00</c:formatCode>
                <c:ptCount val="40"/>
                <c:pt idx="0">
                  <c:v>2.0955189999999999</c:v>
                </c:pt>
                <c:pt idx="1">
                  <c:v>1.9725675</c:v>
                </c:pt>
                <c:pt idx="2">
                  <c:v>1.9581809999999999</c:v>
                </c:pt>
                <c:pt idx="3">
                  <c:v>1.96319475</c:v>
                </c:pt>
                <c:pt idx="4">
                  <c:v>1.9811335999999999</c:v>
                </c:pt>
                <c:pt idx="5">
                  <c:v>1.97426883333333</c:v>
                </c:pt>
                <c:pt idx="6">
                  <c:v>1.93302385714286</c:v>
                </c:pt>
                <c:pt idx="7">
                  <c:v>1.9240953750000001</c:v>
                </c:pt>
                <c:pt idx="8">
                  <c:v>1.87585388888889</c:v>
                </c:pt>
                <c:pt idx="9">
                  <c:v>1.8713055000000001</c:v>
                </c:pt>
                <c:pt idx="10">
                  <c:v>1.86898463636364</c:v>
                </c:pt>
                <c:pt idx="11">
                  <c:v>1.8734076666666699</c:v>
                </c:pt>
                <c:pt idx="12">
                  <c:v>1.87456246153846</c:v>
                </c:pt>
                <c:pt idx="13">
                  <c:v>1.8741729285714299</c:v>
                </c:pt>
                <c:pt idx="14">
                  <c:v>1.87959106666667</c:v>
                </c:pt>
                <c:pt idx="15">
                  <c:v>1.8731034375</c:v>
                </c:pt>
                <c:pt idx="16">
                  <c:v>1.8794897058823501</c:v>
                </c:pt>
                <c:pt idx="17">
                  <c:v>1.8677273888888899</c:v>
                </c:pt>
                <c:pt idx="18">
                  <c:v>1.85428789473684</c:v>
                </c:pt>
                <c:pt idx="19">
                  <c:v>1.8350647499999999</c:v>
                </c:pt>
                <c:pt idx="20">
                  <c:v>1.8066932380952401</c:v>
                </c:pt>
                <c:pt idx="21">
                  <c:v>1.7917023181818199</c:v>
                </c:pt>
                <c:pt idx="22">
                  <c:v>1.7774811739130401</c:v>
                </c:pt>
                <c:pt idx="23">
                  <c:v>1.7604385416666699</c:v>
                </c:pt>
                <c:pt idx="24">
                  <c:v>1.7383435199999999</c:v>
                </c:pt>
                <c:pt idx="25">
                  <c:v>1.71459715384616</c:v>
                </c:pt>
                <c:pt idx="26">
                  <c:v>1.69067359259259</c:v>
                </c:pt>
                <c:pt idx="27">
                  <c:v>1.68043960714286</c:v>
                </c:pt>
                <c:pt idx="28">
                  <c:v>1.6629923103448301</c:v>
                </c:pt>
                <c:pt idx="29">
                  <c:v>1.6493163333333301</c:v>
                </c:pt>
                <c:pt idx="30">
                  <c:v>1.62890058064516</c:v>
                </c:pt>
                <c:pt idx="31">
                  <c:v>1.6164139687500001</c:v>
                </c:pt>
                <c:pt idx="32">
                  <c:v>1.5996634848484801</c:v>
                </c:pt>
                <c:pt idx="33">
                  <c:v>1.59376629411765</c:v>
                </c:pt>
                <c:pt idx="34">
                  <c:v>1.5790209714285699</c:v>
                </c:pt>
                <c:pt idx="35">
                  <c:v>1.56252361111111</c:v>
                </c:pt>
                <c:pt idx="36">
                  <c:v>1.5439392972973001</c:v>
                </c:pt>
                <c:pt idx="37">
                  <c:v>1.5256245263157899</c:v>
                </c:pt>
                <c:pt idx="38">
                  <c:v>1.51866274358974</c:v>
                </c:pt>
                <c:pt idx="39">
                  <c:v>1.512415125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NET1Dynamic!$D$1</c:f>
              <c:strCache>
                <c:ptCount val="1"/>
                <c:pt idx="0">
                  <c:v>MDWCRA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numRef>
              <c:f>NET1Dynamic!$A$2:$A$41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NET1Dynamic!$D$2:$D$41</c:f>
              <c:numCache>
                <c:formatCode>0.00</c:formatCode>
                <c:ptCount val="40"/>
                <c:pt idx="0">
                  <c:v>454.72625299999999</c:v>
                </c:pt>
                <c:pt idx="1">
                  <c:v>493.94044050000002</c:v>
                </c:pt>
                <c:pt idx="2">
                  <c:v>504.36465466666698</c:v>
                </c:pt>
                <c:pt idx="3">
                  <c:v>514.44269225000005</c:v>
                </c:pt>
                <c:pt idx="4">
                  <c:v>507.45665580000002</c:v>
                </c:pt>
                <c:pt idx="5">
                  <c:v>491.663139</c:v>
                </c:pt>
                <c:pt idx="6">
                  <c:v>478.95084514285702</c:v>
                </c:pt>
                <c:pt idx="7">
                  <c:v>469.62576775000002</c:v>
                </c:pt>
                <c:pt idx="8">
                  <c:v>461.490824444444</c:v>
                </c:pt>
                <c:pt idx="9">
                  <c:v>454.81508729999899</c:v>
                </c:pt>
                <c:pt idx="10">
                  <c:v>449.49937836363603</c:v>
                </c:pt>
                <c:pt idx="11">
                  <c:v>445.58973400000002</c:v>
                </c:pt>
                <c:pt idx="12">
                  <c:v>442.28346215384602</c:v>
                </c:pt>
                <c:pt idx="13">
                  <c:v>440.90774185714298</c:v>
                </c:pt>
                <c:pt idx="14">
                  <c:v>443.72515520000002</c:v>
                </c:pt>
                <c:pt idx="15">
                  <c:v>458.16841868749998</c:v>
                </c:pt>
                <c:pt idx="16">
                  <c:v>471.711068882353</c:v>
                </c:pt>
                <c:pt idx="17">
                  <c:v>480.62132461111099</c:v>
                </c:pt>
                <c:pt idx="18">
                  <c:v>485.17204421052702</c:v>
                </c:pt>
                <c:pt idx="19">
                  <c:v>491.46920165</c:v>
                </c:pt>
                <c:pt idx="20">
                  <c:v>493.55250604761898</c:v>
                </c:pt>
                <c:pt idx="21">
                  <c:v>494.50113354545499</c:v>
                </c:pt>
                <c:pt idx="22">
                  <c:v>494.33804521739199</c:v>
                </c:pt>
                <c:pt idx="23">
                  <c:v>493.86800270833402</c:v>
                </c:pt>
                <c:pt idx="24">
                  <c:v>490.23082828000003</c:v>
                </c:pt>
                <c:pt idx="25">
                  <c:v>487.41840223077003</c:v>
                </c:pt>
                <c:pt idx="26">
                  <c:v>485.28897877777803</c:v>
                </c:pt>
                <c:pt idx="27">
                  <c:v>481.89051328571497</c:v>
                </c:pt>
                <c:pt idx="28">
                  <c:v>478.74751848275901</c:v>
                </c:pt>
                <c:pt idx="29">
                  <c:v>475.85786589999998</c:v>
                </c:pt>
                <c:pt idx="30">
                  <c:v>473.61244264516102</c:v>
                </c:pt>
                <c:pt idx="31">
                  <c:v>471.69776328124902</c:v>
                </c:pt>
                <c:pt idx="32">
                  <c:v>469.26895572727301</c:v>
                </c:pt>
                <c:pt idx="33">
                  <c:v>467.00630744117598</c:v>
                </c:pt>
                <c:pt idx="34">
                  <c:v>464.788073628571</c:v>
                </c:pt>
                <c:pt idx="35">
                  <c:v>463.04848536111098</c:v>
                </c:pt>
                <c:pt idx="36">
                  <c:v>461.05446227026999</c:v>
                </c:pt>
                <c:pt idx="37">
                  <c:v>459.25827265789502</c:v>
                </c:pt>
                <c:pt idx="38">
                  <c:v>457.71218638461499</c:v>
                </c:pt>
                <c:pt idx="39">
                  <c:v>456.27058157499999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NET1Dynamic!$E$1</c:f>
              <c:strCache>
                <c:ptCount val="1"/>
                <c:pt idx="0">
                  <c:v>OBDCRA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xVal>
            <c:numRef>
              <c:f>NET1Dynamic!$A$2:$A$41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NET1Dynamic!$E$2:$E$41</c:f>
              <c:numCache>
                <c:formatCode>0.00</c:formatCode>
                <c:ptCount val="40"/>
                <c:pt idx="0">
                  <c:v>1.5769010000000001</c:v>
                </c:pt>
                <c:pt idx="1">
                  <c:v>1.4189745</c:v>
                </c:pt>
                <c:pt idx="2">
                  <c:v>1.3476336666666699</c:v>
                </c:pt>
                <c:pt idx="3">
                  <c:v>1.30121625</c:v>
                </c:pt>
                <c:pt idx="4">
                  <c:v>1.2937774</c:v>
                </c:pt>
                <c:pt idx="5">
                  <c:v>1.28826516666667</c:v>
                </c:pt>
                <c:pt idx="6">
                  <c:v>1.27472014285714</c:v>
                </c:pt>
                <c:pt idx="7">
                  <c:v>1.2645215000000001</c:v>
                </c:pt>
                <c:pt idx="8">
                  <c:v>1.2541053333333301</c:v>
                </c:pt>
                <c:pt idx="9">
                  <c:v>1.2585322999999999</c:v>
                </c:pt>
                <c:pt idx="10">
                  <c:v>1.2568244545454501</c:v>
                </c:pt>
                <c:pt idx="11">
                  <c:v>1.2554045</c:v>
                </c:pt>
                <c:pt idx="12">
                  <c:v>1.2570856153846099</c:v>
                </c:pt>
                <c:pt idx="13">
                  <c:v>1.24864171428571</c:v>
                </c:pt>
                <c:pt idx="14">
                  <c:v>1.24050206666666</c:v>
                </c:pt>
                <c:pt idx="15">
                  <c:v>1.2239408125</c:v>
                </c:pt>
                <c:pt idx="16">
                  <c:v>1.2096842352941199</c:v>
                </c:pt>
                <c:pt idx="17">
                  <c:v>1.2000121111111099</c:v>
                </c:pt>
                <c:pt idx="18">
                  <c:v>1.1907128947368399</c:v>
                </c:pt>
                <c:pt idx="19">
                  <c:v>1.18691265</c:v>
                </c:pt>
                <c:pt idx="20">
                  <c:v>1.1857679999999999</c:v>
                </c:pt>
                <c:pt idx="21">
                  <c:v>1.1886066363636401</c:v>
                </c:pt>
                <c:pt idx="22">
                  <c:v>1.1883658260869601</c:v>
                </c:pt>
                <c:pt idx="23">
                  <c:v>1.1918465</c:v>
                </c:pt>
                <c:pt idx="24">
                  <c:v>1.1963397600000001</c:v>
                </c:pt>
                <c:pt idx="25">
                  <c:v>1.19735642307692</c:v>
                </c:pt>
                <c:pt idx="26">
                  <c:v>1.1958368518518501</c:v>
                </c:pt>
                <c:pt idx="27">
                  <c:v>1.1980520714285701</c:v>
                </c:pt>
                <c:pt idx="28">
                  <c:v>1.20141810344828</c:v>
                </c:pt>
                <c:pt idx="29">
                  <c:v>1.20261953333333</c:v>
                </c:pt>
                <c:pt idx="30">
                  <c:v>1.2019841612903199</c:v>
                </c:pt>
                <c:pt idx="31">
                  <c:v>1.2022587812500001</c:v>
                </c:pt>
                <c:pt idx="32">
                  <c:v>1.20321763636364</c:v>
                </c:pt>
                <c:pt idx="33">
                  <c:v>1.2041667352941201</c:v>
                </c:pt>
                <c:pt idx="34">
                  <c:v>1.20519771428572</c:v>
                </c:pt>
                <c:pt idx="35">
                  <c:v>1.20720608333333</c:v>
                </c:pt>
                <c:pt idx="36">
                  <c:v>1.2079658918918901</c:v>
                </c:pt>
                <c:pt idx="37">
                  <c:v>1.20740165789474</c:v>
                </c:pt>
                <c:pt idx="38">
                  <c:v>1.21058051282051</c:v>
                </c:pt>
                <c:pt idx="39">
                  <c:v>1.2120999750000001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NET1Dynamic!$F$1</c:f>
              <c:strCache>
                <c:ptCount val="1"/>
                <c:pt idx="0">
                  <c:v>M-OBDCRA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xVal>
            <c:numRef>
              <c:f>NET1Dynamic!$A$2:$A$41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NET1Dynamic!$F$2:$F$41</c:f>
              <c:numCache>
                <c:formatCode>0.00</c:formatCode>
                <c:ptCount val="40"/>
                <c:pt idx="0">
                  <c:v>7.1358119999999996</c:v>
                </c:pt>
                <c:pt idx="1">
                  <c:v>6.9878090000000004</c:v>
                </c:pt>
                <c:pt idx="2">
                  <c:v>7.36496</c:v>
                </c:pt>
                <c:pt idx="3">
                  <c:v>7.6707595</c:v>
                </c:pt>
                <c:pt idx="4">
                  <c:v>7.8865654000000003</c:v>
                </c:pt>
                <c:pt idx="5">
                  <c:v>7.9175709999999997</c:v>
                </c:pt>
                <c:pt idx="6">
                  <c:v>7.80447442857142</c:v>
                </c:pt>
                <c:pt idx="7">
                  <c:v>7.7635011250000003</c:v>
                </c:pt>
                <c:pt idx="8">
                  <c:v>7.6128395555555501</c:v>
                </c:pt>
                <c:pt idx="9">
                  <c:v>7.6020865999999998</c:v>
                </c:pt>
                <c:pt idx="10">
                  <c:v>7.6004359090909102</c:v>
                </c:pt>
                <c:pt idx="11">
                  <c:v>7.70680241666666</c:v>
                </c:pt>
                <c:pt idx="12">
                  <c:v>7.7851180769230801</c:v>
                </c:pt>
                <c:pt idx="13">
                  <c:v>7.8007971428571503</c:v>
                </c:pt>
                <c:pt idx="14">
                  <c:v>7.8544454000000004</c:v>
                </c:pt>
                <c:pt idx="15">
                  <c:v>7.8669125624999996</c:v>
                </c:pt>
                <c:pt idx="16">
                  <c:v>7.9887321764705703</c:v>
                </c:pt>
                <c:pt idx="17">
                  <c:v>7.9923698888888799</c:v>
                </c:pt>
                <c:pt idx="18">
                  <c:v>7.9845671052631397</c:v>
                </c:pt>
                <c:pt idx="19">
                  <c:v>7.9695176499999896</c:v>
                </c:pt>
                <c:pt idx="20">
                  <c:v>7.9094982857142702</c:v>
                </c:pt>
                <c:pt idx="21">
                  <c:v>7.8568274999999899</c:v>
                </c:pt>
                <c:pt idx="22">
                  <c:v>7.8325320869565198</c:v>
                </c:pt>
                <c:pt idx="23">
                  <c:v>7.7824404166666703</c:v>
                </c:pt>
                <c:pt idx="24">
                  <c:v>7.66750676000001</c:v>
                </c:pt>
                <c:pt idx="25">
                  <c:v>7.5936788076923198</c:v>
                </c:pt>
                <c:pt idx="26">
                  <c:v>7.5032069629629703</c:v>
                </c:pt>
                <c:pt idx="27">
                  <c:v>7.4686210357142997</c:v>
                </c:pt>
                <c:pt idx="28">
                  <c:v>7.4200706206896703</c:v>
                </c:pt>
                <c:pt idx="29">
                  <c:v>7.3827326000000104</c:v>
                </c:pt>
                <c:pt idx="30">
                  <c:v>7.3083213225806496</c:v>
                </c:pt>
                <c:pt idx="31">
                  <c:v>7.23966581250001</c:v>
                </c:pt>
                <c:pt idx="32">
                  <c:v>7.1647825151515301</c:v>
                </c:pt>
                <c:pt idx="33">
                  <c:v>7.1736257058823698</c:v>
                </c:pt>
                <c:pt idx="34">
                  <c:v>7.1399308285714502</c:v>
                </c:pt>
                <c:pt idx="35">
                  <c:v>7.0922235555555702</c:v>
                </c:pt>
                <c:pt idx="36">
                  <c:v>7.0064654324324502</c:v>
                </c:pt>
                <c:pt idx="37">
                  <c:v>6.9277405263158096</c:v>
                </c:pt>
                <c:pt idx="38">
                  <c:v>6.9096268205128402</c:v>
                </c:pt>
                <c:pt idx="39">
                  <c:v>6.9021702750000102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34528"/>
        <c:axId val="1160535072"/>
      </c:scatterChart>
      <c:valAx>
        <c:axId val="1160534528"/>
        <c:scaling>
          <c:orientation val="minMax"/>
          <c:max val="4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3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lượng yêu cầu</a:t>
                </a:r>
                <a:endParaRPr lang="vi-VN" sz="13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60535072"/>
        <c:crosses val="autoZero"/>
        <c:crossBetween val="midCat"/>
      </c:valAx>
      <c:valAx>
        <c:axId val="1160535072"/>
        <c:scaling>
          <c:orientation val="minMax"/>
          <c:max val="9"/>
          <c:min val="0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3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gian tính toán trung bình (ms)</a:t>
                </a:r>
                <a:endParaRPr lang="vi-VN" sz="13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4099351860011199E-2"/>
              <c:y val="0.1002818059884940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60534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vi-VN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36739982833762"/>
          <c:y val="0.19141365805317423"/>
          <c:w val="0.85785938255663163"/>
          <c:h val="0.61717268389365154"/>
        </c:manualLayout>
      </c:layout>
      <c:scatterChart>
        <c:scatterStyle val="lineMarker"/>
        <c:varyColors val="0"/>
        <c:ser>
          <c:idx val="0"/>
          <c:order val="0"/>
          <c:tx>
            <c:strRef>
              <c:f>NET1Dynamic!$B$1</c:f>
              <c:strCache>
                <c:ptCount val="1"/>
                <c:pt idx="0">
                  <c:v>LDPRA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numRef>
              <c:f>NET1Dynamic!$A$2:$A$41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NET1Dynamic!$B$2:$B$41</c:f>
              <c:numCache>
                <c:formatCode>0.00</c:formatCode>
                <c:ptCount val="40"/>
                <c:pt idx="0">
                  <c:v>0.65051099999999995</c:v>
                </c:pt>
                <c:pt idx="1">
                  <c:v>0.50649299999999997</c:v>
                </c:pt>
                <c:pt idx="2">
                  <c:v>0.46389200000000003</c:v>
                </c:pt>
                <c:pt idx="3">
                  <c:v>0.45494174999999998</c:v>
                </c:pt>
                <c:pt idx="4">
                  <c:v>0.44104559999999998</c:v>
                </c:pt>
                <c:pt idx="5">
                  <c:v>0.43614333333333299</c:v>
                </c:pt>
                <c:pt idx="6">
                  <c:v>0.42860314285714302</c:v>
                </c:pt>
                <c:pt idx="7">
                  <c:v>0.42899462500000002</c:v>
                </c:pt>
                <c:pt idx="8">
                  <c:v>0.42939933333333302</c:v>
                </c:pt>
                <c:pt idx="9">
                  <c:v>0.43056240000000001</c:v>
                </c:pt>
                <c:pt idx="10">
                  <c:v>0.43019190909090899</c:v>
                </c:pt>
                <c:pt idx="11">
                  <c:v>0.42963458333333399</c:v>
                </c:pt>
                <c:pt idx="12">
                  <c:v>0.42904853846153801</c:v>
                </c:pt>
                <c:pt idx="13">
                  <c:v>0.42452007142857101</c:v>
                </c:pt>
                <c:pt idx="14">
                  <c:v>0.424078866666666</c:v>
                </c:pt>
                <c:pt idx="15">
                  <c:v>0.423921875</c:v>
                </c:pt>
                <c:pt idx="16">
                  <c:v>0.42352982352941099</c:v>
                </c:pt>
                <c:pt idx="17">
                  <c:v>0.42377661111110998</c:v>
                </c:pt>
                <c:pt idx="18">
                  <c:v>0.422933736842105</c:v>
                </c:pt>
                <c:pt idx="19">
                  <c:v>0.42238914999999899</c:v>
                </c:pt>
                <c:pt idx="20">
                  <c:v>0.422229999999999</c:v>
                </c:pt>
                <c:pt idx="21">
                  <c:v>0.42255231818181799</c:v>
                </c:pt>
                <c:pt idx="22">
                  <c:v>0.42188069565217301</c:v>
                </c:pt>
                <c:pt idx="23">
                  <c:v>0.42002783333333299</c:v>
                </c:pt>
                <c:pt idx="24">
                  <c:v>0.41974243999999999</c:v>
                </c:pt>
                <c:pt idx="25">
                  <c:v>0.41856238461538398</c:v>
                </c:pt>
                <c:pt idx="26">
                  <c:v>0.41792318518518501</c:v>
                </c:pt>
                <c:pt idx="27">
                  <c:v>0.41760353571428499</c:v>
                </c:pt>
                <c:pt idx="28">
                  <c:v>0.41702489655172398</c:v>
                </c:pt>
                <c:pt idx="29">
                  <c:v>0.41654516666666602</c:v>
                </c:pt>
                <c:pt idx="30">
                  <c:v>0.41764358064516</c:v>
                </c:pt>
                <c:pt idx="31">
                  <c:v>0.41779849999999902</c:v>
                </c:pt>
                <c:pt idx="32">
                  <c:v>0.41883209090908902</c:v>
                </c:pt>
                <c:pt idx="33">
                  <c:v>0.41962997058823398</c:v>
                </c:pt>
                <c:pt idx="34">
                  <c:v>0.42015468571428399</c:v>
                </c:pt>
                <c:pt idx="35">
                  <c:v>0.42030530555555401</c:v>
                </c:pt>
                <c:pt idx="36">
                  <c:v>0.42066399999999898</c:v>
                </c:pt>
                <c:pt idx="37">
                  <c:v>0.41940899999999898</c:v>
                </c:pt>
                <c:pt idx="38">
                  <c:v>0.41950230769230601</c:v>
                </c:pt>
                <c:pt idx="39">
                  <c:v>0.419185324999999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NET1Dynamic!$C$1</c:f>
              <c:strCache>
                <c:ptCount val="1"/>
                <c:pt idx="0">
                  <c:v>BDCRA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numRef>
              <c:f>NET1Dynamic!$A$2:$A$41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NET1Dynamic!$C$2:$C$41</c:f>
              <c:numCache>
                <c:formatCode>0.00</c:formatCode>
                <c:ptCount val="40"/>
                <c:pt idx="0">
                  <c:v>2.0955189999999999</c:v>
                </c:pt>
                <c:pt idx="1">
                  <c:v>1.9725675</c:v>
                </c:pt>
                <c:pt idx="2">
                  <c:v>1.9581809999999999</c:v>
                </c:pt>
                <c:pt idx="3">
                  <c:v>1.96319475</c:v>
                </c:pt>
                <c:pt idx="4">
                  <c:v>1.9811335999999999</c:v>
                </c:pt>
                <c:pt idx="5">
                  <c:v>1.97426883333333</c:v>
                </c:pt>
                <c:pt idx="6">
                  <c:v>1.93302385714286</c:v>
                </c:pt>
                <c:pt idx="7">
                  <c:v>1.9240953750000001</c:v>
                </c:pt>
                <c:pt idx="8">
                  <c:v>1.87585388888889</c:v>
                </c:pt>
                <c:pt idx="9">
                  <c:v>1.8713055000000001</c:v>
                </c:pt>
                <c:pt idx="10">
                  <c:v>1.86898463636364</c:v>
                </c:pt>
                <c:pt idx="11">
                  <c:v>1.8734076666666699</c:v>
                </c:pt>
                <c:pt idx="12">
                  <c:v>1.87456246153846</c:v>
                </c:pt>
                <c:pt idx="13">
                  <c:v>1.8741729285714299</c:v>
                </c:pt>
                <c:pt idx="14">
                  <c:v>1.87959106666667</c:v>
                </c:pt>
                <c:pt idx="15">
                  <c:v>1.8731034375</c:v>
                </c:pt>
                <c:pt idx="16">
                  <c:v>1.8794897058823501</c:v>
                </c:pt>
                <c:pt idx="17">
                  <c:v>1.8677273888888899</c:v>
                </c:pt>
                <c:pt idx="18">
                  <c:v>1.85428789473684</c:v>
                </c:pt>
                <c:pt idx="19">
                  <c:v>1.8350647499999999</c:v>
                </c:pt>
                <c:pt idx="20">
                  <c:v>1.8066932380952401</c:v>
                </c:pt>
                <c:pt idx="21">
                  <c:v>1.7917023181818199</c:v>
                </c:pt>
                <c:pt idx="22">
                  <c:v>1.7774811739130401</c:v>
                </c:pt>
                <c:pt idx="23">
                  <c:v>1.7604385416666699</c:v>
                </c:pt>
                <c:pt idx="24">
                  <c:v>1.7383435199999999</c:v>
                </c:pt>
                <c:pt idx="25">
                  <c:v>1.71459715384616</c:v>
                </c:pt>
                <c:pt idx="26">
                  <c:v>1.69067359259259</c:v>
                </c:pt>
                <c:pt idx="27">
                  <c:v>1.68043960714286</c:v>
                </c:pt>
                <c:pt idx="28">
                  <c:v>1.6629923103448301</c:v>
                </c:pt>
                <c:pt idx="29">
                  <c:v>1.6493163333333301</c:v>
                </c:pt>
                <c:pt idx="30">
                  <c:v>1.62890058064516</c:v>
                </c:pt>
                <c:pt idx="31">
                  <c:v>1.6164139687500001</c:v>
                </c:pt>
                <c:pt idx="32">
                  <c:v>1.5996634848484801</c:v>
                </c:pt>
                <c:pt idx="33">
                  <c:v>1.59376629411765</c:v>
                </c:pt>
                <c:pt idx="34">
                  <c:v>1.5790209714285699</c:v>
                </c:pt>
                <c:pt idx="35">
                  <c:v>1.56252361111111</c:v>
                </c:pt>
                <c:pt idx="36">
                  <c:v>1.5439392972973001</c:v>
                </c:pt>
                <c:pt idx="37">
                  <c:v>1.5256245263157899</c:v>
                </c:pt>
                <c:pt idx="38">
                  <c:v>1.51866274358974</c:v>
                </c:pt>
                <c:pt idx="39">
                  <c:v>1.512415125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NET1Dynamic!$D$1</c:f>
              <c:strCache>
                <c:ptCount val="1"/>
                <c:pt idx="0">
                  <c:v>MDWCRA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numRef>
              <c:f>NET1Dynamic!$A$2:$A$41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NET1Dynamic!$D$2:$D$41</c:f>
              <c:numCache>
                <c:formatCode>0.00</c:formatCode>
                <c:ptCount val="40"/>
                <c:pt idx="0">
                  <c:v>454.72625299999999</c:v>
                </c:pt>
                <c:pt idx="1">
                  <c:v>493.94044050000002</c:v>
                </c:pt>
                <c:pt idx="2">
                  <c:v>504.36465466666698</c:v>
                </c:pt>
                <c:pt idx="3">
                  <c:v>514.44269225000005</c:v>
                </c:pt>
                <c:pt idx="4">
                  <c:v>507.45665580000002</c:v>
                </c:pt>
                <c:pt idx="5">
                  <c:v>491.663139</c:v>
                </c:pt>
                <c:pt idx="6">
                  <c:v>478.95084514285702</c:v>
                </c:pt>
                <c:pt idx="7">
                  <c:v>469.62576775000002</c:v>
                </c:pt>
                <c:pt idx="8">
                  <c:v>461.490824444444</c:v>
                </c:pt>
                <c:pt idx="9">
                  <c:v>454.81508729999899</c:v>
                </c:pt>
                <c:pt idx="10">
                  <c:v>449.49937836363603</c:v>
                </c:pt>
                <c:pt idx="11">
                  <c:v>445.58973400000002</c:v>
                </c:pt>
                <c:pt idx="12">
                  <c:v>442.28346215384602</c:v>
                </c:pt>
                <c:pt idx="13">
                  <c:v>440.90774185714298</c:v>
                </c:pt>
                <c:pt idx="14">
                  <c:v>443.72515520000002</c:v>
                </c:pt>
                <c:pt idx="15">
                  <c:v>458.16841868749998</c:v>
                </c:pt>
                <c:pt idx="16">
                  <c:v>471.711068882353</c:v>
                </c:pt>
                <c:pt idx="17">
                  <c:v>480.62132461111099</c:v>
                </c:pt>
                <c:pt idx="18">
                  <c:v>485.17204421052702</c:v>
                </c:pt>
                <c:pt idx="19">
                  <c:v>491.46920165</c:v>
                </c:pt>
                <c:pt idx="20">
                  <c:v>493.55250604761898</c:v>
                </c:pt>
                <c:pt idx="21">
                  <c:v>494.50113354545499</c:v>
                </c:pt>
                <c:pt idx="22">
                  <c:v>494.33804521739199</c:v>
                </c:pt>
                <c:pt idx="23">
                  <c:v>493.86800270833402</c:v>
                </c:pt>
                <c:pt idx="24">
                  <c:v>490.23082828000003</c:v>
                </c:pt>
                <c:pt idx="25">
                  <c:v>487.41840223077003</c:v>
                </c:pt>
                <c:pt idx="26">
                  <c:v>485.28897877777803</c:v>
                </c:pt>
                <c:pt idx="27">
                  <c:v>481.89051328571497</c:v>
                </c:pt>
                <c:pt idx="28">
                  <c:v>478.74751848275901</c:v>
                </c:pt>
                <c:pt idx="29">
                  <c:v>475.85786589999998</c:v>
                </c:pt>
                <c:pt idx="30">
                  <c:v>473.61244264516102</c:v>
                </c:pt>
                <c:pt idx="31">
                  <c:v>471.69776328124902</c:v>
                </c:pt>
                <c:pt idx="32">
                  <c:v>469.26895572727301</c:v>
                </c:pt>
                <c:pt idx="33">
                  <c:v>467.00630744117598</c:v>
                </c:pt>
                <c:pt idx="34">
                  <c:v>464.788073628571</c:v>
                </c:pt>
                <c:pt idx="35">
                  <c:v>463.04848536111098</c:v>
                </c:pt>
                <c:pt idx="36">
                  <c:v>461.05446227026999</c:v>
                </c:pt>
                <c:pt idx="37">
                  <c:v>459.25827265789502</c:v>
                </c:pt>
                <c:pt idx="38">
                  <c:v>457.71218638461499</c:v>
                </c:pt>
                <c:pt idx="39">
                  <c:v>456.27058157499999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NET1Dynamic!$E$1</c:f>
              <c:strCache>
                <c:ptCount val="1"/>
                <c:pt idx="0">
                  <c:v>OBDCRA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xVal>
            <c:numRef>
              <c:f>NET1Dynamic!$A$2:$A$41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NET1Dynamic!$E$2:$E$41</c:f>
              <c:numCache>
                <c:formatCode>0.00</c:formatCode>
                <c:ptCount val="40"/>
                <c:pt idx="0">
                  <c:v>1.5769010000000001</c:v>
                </c:pt>
                <c:pt idx="1">
                  <c:v>1.4189745</c:v>
                </c:pt>
                <c:pt idx="2">
                  <c:v>1.3476336666666699</c:v>
                </c:pt>
                <c:pt idx="3">
                  <c:v>1.30121625</c:v>
                </c:pt>
                <c:pt idx="4">
                  <c:v>1.2937774</c:v>
                </c:pt>
                <c:pt idx="5">
                  <c:v>1.28826516666667</c:v>
                </c:pt>
                <c:pt idx="6">
                  <c:v>1.27472014285714</c:v>
                </c:pt>
                <c:pt idx="7">
                  <c:v>1.2645215000000001</c:v>
                </c:pt>
                <c:pt idx="8">
                  <c:v>1.2541053333333301</c:v>
                </c:pt>
                <c:pt idx="9">
                  <c:v>1.2585322999999999</c:v>
                </c:pt>
                <c:pt idx="10">
                  <c:v>1.2568244545454501</c:v>
                </c:pt>
                <c:pt idx="11">
                  <c:v>1.2554045</c:v>
                </c:pt>
                <c:pt idx="12">
                  <c:v>1.2570856153846099</c:v>
                </c:pt>
                <c:pt idx="13">
                  <c:v>1.24864171428571</c:v>
                </c:pt>
                <c:pt idx="14">
                  <c:v>1.24050206666666</c:v>
                </c:pt>
                <c:pt idx="15">
                  <c:v>1.2239408125</c:v>
                </c:pt>
                <c:pt idx="16">
                  <c:v>1.2096842352941199</c:v>
                </c:pt>
                <c:pt idx="17">
                  <c:v>1.2000121111111099</c:v>
                </c:pt>
                <c:pt idx="18">
                  <c:v>1.1907128947368399</c:v>
                </c:pt>
                <c:pt idx="19">
                  <c:v>1.18691265</c:v>
                </c:pt>
                <c:pt idx="20">
                  <c:v>1.1857679999999999</c:v>
                </c:pt>
                <c:pt idx="21">
                  <c:v>1.1886066363636401</c:v>
                </c:pt>
                <c:pt idx="22">
                  <c:v>1.1883658260869601</c:v>
                </c:pt>
                <c:pt idx="23">
                  <c:v>1.1918465</c:v>
                </c:pt>
                <c:pt idx="24">
                  <c:v>1.1963397600000001</c:v>
                </c:pt>
                <c:pt idx="25">
                  <c:v>1.19735642307692</c:v>
                </c:pt>
                <c:pt idx="26">
                  <c:v>1.1958368518518501</c:v>
                </c:pt>
                <c:pt idx="27">
                  <c:v>1.1980520714285701</c:v>
                </c:pt>
                <c:pt idx="28">
                  <c:v>1.20141810344828</c:v>
                </c:pt>
                <c:pt idx="29">
                  <c:v>1.20261953333333</c:v>
                </c:pt>
                <c:pt idx="30">
                  <c:v>1.2019841612903199</c:v>
                </c:pt>
                <c:pt idx="31">
                  <c:v>1.2022587812500001</c:v>
                </c:pt>
                <c:pt idx="32">
                  <c:v>1.20321763636364</c:v>
                </c:pt>
                <c:pt idx="33">
                  <c:v>1.2041667352941201</c:v>
                </c:pt>
                <c:pt idx="34">
                  <c:v>1.20519771428572</c:v>
                </c:pt>
                <c:pt idx="35">
                  <c:v>1.20720608333333</c:v>
                </c:pt>
                <c:pt idx="36">
                  <c:v>1.2079658918918901</c:v>
                </c:pt>
                <c:pt idx="37">
                  <c:v>1.20740165789474</c:v>
                </c:pt>
                <c:pt idx="38">
                  <c:v>1.21058051282051</c:v>
                </c:pt>
                <c:pt idx="39">
                  <c:v>1.2120999750000001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NET1Dynamic!$F$1</c:f>
              <c:strCache>
                <c:ptCount val="1"/>
                <c:pt idx="0">
                  <c:v>M-OBDCRA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xVal>
            <c:numRef>
              <c:f>NET1Dynamic!$A$2:$A$41</c:f>
              <c:numCache>
                <c:formatCode>General</c:formatCode>
                <c:ptCount val="4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</c:numCache>
            </c:numRef>
          </c:xVal>
          <c:yVal>
            <c:numRef>
              <c:f>NET1Dynamic!$F$2:$F$41</c:f>
              <c:numCache>
                <c:formatCode>0.00</c:formatCode>
                <c:ptCount val="40"/>
                <c:pt idx="0">
                  <c:v>7.1358119999999996</c:v>
                </c:pt>
                <c:pt idx="1">
                  <c:v>6.9878090000000004</c:v>
                </c:pt>
                <c:pt idx="2">
                  <c:v>7.36496</c:v>
                </c:pt>
                <c:pt idx="3">
                  <c:v>7.6707595</c:v>
                </c:pt>
                <c:pt idx="4">
                  <c:v>7.8865654000000003</c:v>
                </c:pt>
                <c:pt idx="5">
                  <c:v>7.9175709999999997</c:v>
                </c:pt>
                <c:pt idx="6">
                  <c:v>7.80447442857142</c:v>
                </c:pt>
                <c:pt idx="7">
                  <c:v>7.7635011250000003</c:v>
                </c:pt>
                <c:pt idx="8">
                  <c:v>7.6128395555555501</c:v>
                </c:pt>
                <c:pt idx="9">
                  <c:v>7.6020865999999998</c:v>
                </c:pt>
                <c:pt idx="10">
                  <c:v>7.6004359090909102</c:v>
                </c:pt>
                <c:pt idx="11">
                  <c:v>7.70680241666666</c:v>
                </c:pt>
                <c:pt idx="12">
                  <c:v>7.7851180769230801</c:v>
                </c:pt>
                <c:pt idx="13">
                  <c:v>7.8007971428571503</c:v>
                </c:pt>
                <c:pt idx="14">
                  <c:v>7.8544454000000004</c:v>
                </c:pt>
                <c:pt idx="15">
                  <c:v>7.8669125624999996</c:v>
                </c:pt>
                <c:pt idx="16">
                  <c:v>7.9887321764705703</c:v>
                </c:pt>
                <c:pt idx="17">
                  <c:v>7.9923698888888799</c:v>
                </c:pt>
                <c:pt idx="18">
                  <c:v>7.9845671052631397</c:v>
                </c:pt>
                <c:pt idx="19">
                  <c:v>7.9695176499999896</c:v>
                </c:pt>
                <c:pt idx="20">
                  <c:v>7.9094982857142702</c:v>
                </c:pt>
                <c:pt idx="21">
                  <c:v>7.8568274999999899</c:v>
                </c:pt>
                <c:pt idx="22">
                  <c:v>7.8325320869565198</c:v>
                </c:pt>
                <c:pt idx="23">
                  <c:v>7.7824404166666703</c:v>
                </c:pt>
                <c:pt idx="24">
                  <c:v>7.66750676000001</c:v>
                </c:pt>
                <c:pt idx="25">
                  <c:v>7.5936788076923198</c:v>
                </c:pt>
                <c:pt idx="26">
                  <c:v>7.5032069629629703</c:v>
                </c:pt>
                <c:pt idx="27">
                  <c:v>7.4686210357142997</c:v>
                </c:pt>
                <c:pt idx="28">
                  <c:v>7.4200706206896703</c:v>
                </c:pt>
                <c:pt idx="29">
                  <c:v>7.3827326000000104</c:v>
                </c:pt>
                <c:pt idx="30">
                  <c:v>7.3083213225806496</c:v>
                </c:pt>
                <c:pt idx="31">
                  <c:v>7.23966581250001</c:v>
                </c:pt>
                <c:pt idx="32">
                  <c:v>7.1647825151515301</c:v>
                </c:pt>
                <c:pt idx="33">
                  <c:v>7.1736257058823698</c:v>
                </c:pt>
                <c:pt idx="34">
                  <c:v>7.1399308285714502</c:v>
                </c:pt>
                <c:pt idx="35">
                  <c:v>7.0922235555555702</c:v>
                </c:pt>
                <c:pt idx="36">
                  <c:v>7.0064654324324502</c:v>
                </c:pt>
                <c:pt idx="37">
                  <c:v>6.9277405263158096</c:v>
                </c:pt>
                <c:pt idx="38">
                  <c:v>6.9096268205128402</c:v>
                </c:pt>
                <c:pt idx="39">
                  <c:v>6.9021702750000102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32896"/>
        <c:axId val="1160533440"/>
      </c:scatterChart>
      <c:valAx>
        <c:axId val="1160532896"/>
        <c:scaling>
          <c:orientation val="minMax"/>
          <c:max val="4000"/>
        </c:scaling>
        <c:delete val="1"/>
        <c:axPos val="b"/>
        <c:numFmt formatCode="General" sourceLinked="1"/>
        <c:majorTickMark val="none"/>
        <c:minorTickMark val="none"/>
        <c:tickLblPos val="nextTo"/>
        <c:crossAx val="1160533440"/>
        <c:crosses val="autoZero"/>
        <c:crossBetween val="midCat"/>
      </c:valAx>
      <c:valAx>
        <c:axId val="1160533440"/>
        <c:scaling>
          <c:orientation val="minMax"/>
          <c:max val="520"/>
          <c:min val="440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60532896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1D549-5C88-4A09-84AA-81DF5C20D6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5C9BC67-9966-487D-8613-2D9B7860C78E}">
      <dgm:prSet custT="1"/>
      <dgm:spPr/>
      <dgm:t>
        <a:bodyPr/>
        <a:lstStyle/>
        <a:p>
          <a:pPr rtl="0"/>
          <a:r>
            <a:rPr lang="en-US" sz="2100" smtClean="0">
              <a:latin typeface="Segoe UI" panose="020B0502040204020203" pitchFamily="34" charset="0"/>
              <a:cs typeface="Segoe UI" panose="020B0502040204020203" pitchFamily="34" charset="0"/>
            </a:rPr>
            <a:t>GIỚI THIỆU ĐỀ TÀI</a:t>
          </a:r>
          <a:endParaRPr lang="vi-VN" sz="21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68E579-FB52-44DA-8AF8-0B95C73F4327}" type="parTrans" cxnId="{22577393-F9CC-4FDF-A7A6-005B76452F27}">
      <dgm:prSet/>
      <dgm:spPr/>
      <dgm:t>
        <a:bodyPr/>
        <a:lstStyle/>
        <a:p>
          <a:endParaRPr lang="vi-VN" sz="21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8E9819-11C8-4240-B52A-D01E214F0501}" type="sibTrans" cxnId="{22577393-F9CC-4FDF-A7A6-005B76452F27}">
      <dgm:prSet/>
      <dgm:spPr/>
      <dgm:t>
        <a:bodyPr/>
        <a:lstStyle/>
        <a:p>
          <a:endParaRPr lang="vi-VN" sz="21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47873E4-2097-4189-AF6B-1202DF54F737}">
      <dgm:prSet custT="1"/>
      <dgm:spPr/>
      <dgm:t>
        <a:bodyPr/>
        <a:lstStyle/>
        <a:p>
          <a:pPr rtl="0"/>
          <a:r>
            <a:rPr lang="en-US" sz="2100" smtClean="0">
              <a:latin typeface="Segoe UI" panose="020B0502040204020203" pitchFamily="34" charset="0"/>
              <a:cs typeface="Segoe UI" panose="020B0502040204020203" pitchFamily="34" charset="0"/>
            </a:rPr>
            <a:t>CÁC CÔNG TRÌNH LIÊN QUAN</a:t>
          </a:r>
          <a:endParaRPr lang="vi-VN" sz="21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B9A4001-F5B0-4B7F-95E9-92CB5D4C2AAD}" type="parTrans" cxnId="{E0BB703E-4382-4D67-8E31-305D45AA78AA}">
      <dgm:prSet/>
      <dgm:spPr/>
      <dgm:t>
        <a:bodyPr/>
        <a:lstStyle/>
        <a:p>
          <a:endParaRPr lang="vi-VN" sz="21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8FD8F62-A1EE-40AD-9501-7198DF635D11}" type="sibTrans" cxnId="{E0BB703E-4382-4D67-8E31-305D45AA78AA}">
      <dgm:prSet/>
      <dgm:spPr/>
      <dgm:t>
        <a:bodyPr/>
        <a:lstStyle/>
        <a:p>
          <a:endParaRPr lang="vi-VN" sz="21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EBA0FE-6436-46D4-BBAF-E279A797F2F7}">
      <dgm:prSet custT="1"/>
      <dgm:spPr/>
      <dgm:t>
        <a:bodyPr/>
        <a:lstStyle/>
        <a:p>
          <a:pPr rtl="0"/>
          <a:r>
            <a:rPr lang="en-US" sz="2100" smtClean="0">
              <a:latin typeface="Segoe UI" panose="020B0502040204020203" pitchFamily="34" charset="0"/>
              <a:cs typeface="Segoe UI" panose="020B0502040204020203" pitchFamily="34" charset="0"/>
            </a:rPr>
            <a:t>ĐỀ XUẤT THUẬT TOÁN MỚI</a:t>
          </a:r>
          <a:endParaRPr lang="vi-VN" sz="21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5C03C8D-17B3-40F7-B632-5EF736F86EDF}" type="parTrans" cxnId="{1F023B11-0E7E-46F4-80E2-9BE31BDA4808}">
      <dgm:prSet/>
      <dgm:spPr/>
      <dgm:t>
        <a:bodyPr/>
        <a:lstStyle/>
        <a:p>
          <a:endParaRPr lang="vi-VN" sz="21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9C7DBC3-4CB2-482F-8C53-0C235B6E6FF7}" type="sibTrans" cxnId="{1F023B11-0E7E-46F4-80E2-9BE31BDA4808}">
      <dgm:prSet/>
      <dgm:spPr/>
      <dgm:t>
        <a:bodyPr/>
        <a:lstStyle/>
        <a:p>
          <a:endParaRPr lang="vi-VN" sz="21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E6E0056-E2A7-49F6-943C-ADD355443D16}">
      <dgm:prSet custT="1"/>
      <dgm:spPr/>
      <dgm:t>
        <a:bodyPr/>
        <a:lstStyle/>
        <a:p>
          <a:pPr rtl="0"/>
          <a:r>
            <a:rPr lang="en-US" sz="2100" smtClean="0">
              <a:latin typeface="Segoe UI" panose="020B0502040204020203" pitchFamily="34" charset="0"/>
              <a:cs typeface="Segoe UI" panose="020B0502040204020203" pitchFamily="34" charset="0"/>
            </a:rPr>
            <a:t>KẾT QUẢ THỰC NGHIỆM</a:t>
          </a:r>
          <a:endParaRPr lang="vi-VN" sz="21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C517DA-F4D2-45FE-B4BF-6BE140CDC8D8}" type="parTrans" cxnId="{E41C4469-AFE3-4B90-A3EB-4F146313D415}">
      <dgm:prSet/>
      <dgm:spPr/>
      <dgm:t>
        <a:bodyPr/>
        <a:lstStyle/>
        <a:p>
          <a:endParaRPr lang="vi-VN" sz="21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518DB3-CE54-48C9-AFA3-B693082D3675}" type="sibTrans" cxnId="{E41C4469-AFE3-4B90-A3EB-4F146313D415}">
      <dgm:prSet/>
      <dgm:spPr/>
      <dgm:t>
        <a:bodyPr/>
        <a:lstStyle/>
        <a:p>
          <a:endParaRPr lang="vi-VN" sz="21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CB892C-C812-4062-B30D-D8A739EA3BEE}">
      <dgm:prSet custT="1"/>
      <dgm:spPr/>
      <dgm:t>
        <a:bodyPr/>
        <a:lstStyle/>
        <a:p>
          <a:pPr rtl="0"/>
          <a:r>
            <a:rPr lang="en-US" sz="2100" smtClean="0">
              <a:latin typeface="Segoe UI" panose="020B0502040204020203" pitchFamily="34" charset="0"/>
              <a:cs typeface="Segoe UI" panose="020B0502040204020203" pitchFamily="34" charset="0"/>
            </a:rPr>
            <a:t>KẾT LUẬN VÀ HƯỚNG PHÁT TRIỂN</a:t>
          </a:r>
          <a:endParaRPr lang="vi-VN" sz="21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35F691B-D3BE-4A85-8CBD-E05EB2B905A8}" type="parTrans" cxnId="{484C322A-701E-4A5E-82B0-598C42303734}">
      <dgm:prSet/>
      <dgm:spPr/>
      <dgm:t>
        <a:bodyPr/>
        <a:lstStyle/>
        <a:p>
          <a:endParaRPr lang="vi-VN" sz="21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8040175-0A33-4B78-AEF3-9D8F83E5CF31}" type="sibTrans" cxnId="{484C322A-701E-4A5E-82B0-598C42303734}">
      <dgm:prSet/>
      <dgm:spPr/>
      <dgm:t>
        <a:bodyPr/>
        <a:lstStyle/>
        <a:p>
          <a:endParaRPr lang="vi-VN" sz="21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5AFE7A8-8C7C-4A62-87E1-1B267A13B973}" type="pres">
      <dgm:prSet presAssocID="{7A31D549-5C88-4A09-84AA-81DF5C20D60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8B0A8555-1585-464C-AC91-A1C8E6804DAC}" type="pres">
      <dgm:prSet presAssocID="{7A31D549-5C88-4A09-84AA-81DF5C20D60E}" presName="Name1" presStyleCnt="0"/>
      <dgm:spPr/>
    </dgm:pt>
    <dgm:pt modelId="{98082945-3D24-47C1-8531-B95F21A8ED24}" type="pres">
      <dgm:prSet presAssocID="{7A31D549-5C88-4A09-84AA-81DF5C20D60E}" presName="cycle" presStyleCnt="0"/>
      <dgm:spPr/>
    </dgm:pt>
    <dgm:pt modelId="{B60AB919-223C-46C3-99D9-9805152EAA69}" type="pres">
      <dgm:prSet presAssocID="{7A31D549-5C88-4A09-84AA-81DF5C20D60E}" presName="srcNode" presStyleLbl="node1" presStyleIdx="0" presStyleCnt="5"/>
      <dgm:spPr/>
    </dgm:pt>
    <dgm:pt modelId="{93A8807C-FB5B-4A06-8525-13A8753C53A4}" type="pres">
      <dgm:prSet presAssocID="{7A31D549-5C88-4A09-84AA-81DF5C20D60E}" presName="conn" presStyleLbl="parChTrans1D2" presStyleIdx="0" presStyleCnt="1"/>
      <dgm:spPr/>
      <dgm:t>
        <a:bodyPr/>
        <a:lstStyle/>
        <a:p>
          <a:endParaRPr lang="vi-VN"/>
        </a:p>
      </dgm:t>
    </dgm:pt>
    <dgm:pt modelId="{7A4B4A57-02AB-4158-A779-7CA9A6B906B0}" type="pres">
      <dgm:prSet presAssocID="{7A31D549-5C88-4A09-84AA-81DF5C20D60E}" presName="extraNode" presStyleLbl="node1" presStyleIdx="0" presStyleCnt="5"/>
      <dgm:spPr/>
    </dgm:pt>
    <dgm:pt modelId="{6EDD2E22-EF96-4338-9EA2-666E3A66CB9D}" type="pres">
      <dgm:prSet presAssocID="{7A31D549-5C88-4A09-84AA-81DF5C20D60E}" presName="dstNode" presStyleLbl="node1" presStyleIdx="0" presStyleCnt="5"/>
      <dgm:spPr/>
    </dgm:pt>
    <dgm:pt modelId="{82F4BF93-E616-4C12-B1EF-38CDFDD2C730}" type="pres">
      <dgm:prSet presAssocID="{95C9BC67-9966-487D-8613-2D9B7860C78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6E9C262-7909-48BE-9A6C-CE02EBA4EF44}" type="pres">
      <dgm:prSet presAssocID="{95C9BC67-9966-487D-8613-2D9B7860C78E}" presName="accent_1" presStyleCnt="0"/>
      <dgm:spPr/>
    </dgm:pt>
    <dgm:pt modelId="{B34F5E1A-441C-408F-A49B-0180DA947C03}" type="pres">
      <dgm:prSet presAssocID="{95C9BC67-9966-487D-8613-2D9B7860C78E}" presName="accentRepeatNode" presStyleLbl="solidFgAcc1" presStyleIdx="0" presStyleCnt="5"/>
      <dgm:spPr/>
    </dgm:pt>
    <dgm:pt modelId="{AFCB4FA6-52C0-4CCC-9212-209AC0DC426D}" type="pres">
      <dgm:prSet presAssocID="{D47873E4-2097-4189-AF6B-1202DF54F73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A747FCE-413B-4FD3-85E3-0E3D1F4441B3}" type="pres">
      <dgm:prSet presAssocID="{D47873E4-2097-4189-AF6B-1202DF54F737}" presName="accent_2" presStyleCnt="0"/>
      <dgm:spPr/>
    </dgm:pt>
    <dgm:pt modelId="{F959FAD2-DB98-4BFD-A05D-DBAAF6CF8F0A}" type="pres">
      <dgm:prSet presAssocID="{D47873E4-2097-4189-AF6B-1202DF54F737}" presName="accentRepeatNode" presStyleLbl="solidFgAcc1" presStyleIdx="1" presStyleCnt="5"/>
      <dgm:spPr/>
    </dgm:pt>
    <dgm:pt modelId="{14409363-A4EC-492C-81E8-74791BFD0499}" type="pres">
      <dgm:prSet presAssocID="{ACEBA0FE-6436-46D4-BBAF-E279A797F2F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080C65B-6561-45AB-8322-39D6A982E106}" type="pres">
      <dgm:prSet presAssocID="{ACEBA0FE-6436-46D4-BBAF-E279A797F2F7}" presName="accent_3" presStyleCnt="0"/>
      <dgm:spPr/>
    </dgm:pt>
    <dgm:pt modelId="{C6E58132-5625-44B3-A4A4-67FBC12A6DD3}" type="pres">
      <dgm:prSet presAssocID="{ACEBA0FE-6436-46D4-BBAF-E279A797F2F7}" presName="accentRepeatNode" presStyleLbl="solidFgAcc1" presStyleIdx="2" presStyleCnt="5"/>
      <dgm:spPr/>
    </dgm:pt>
    <dgm:pt modelId="{8F70B705-5670-41CA-B9B8-D40BC1E03967}" type="pres">
      <dgm:prSet presAssocID="{DE6E0056-E2A7-49F6-943C-ADD355443D1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E846FBB-3A3C-43C8-9874-3BADFE03652D}" type="pres">
      <dgm:prSet presAssocID="{DE6E0056-E2A7-49F6-943C-ADD355443D16}" presName="accent_4" presStyleCnt="0"/>
      <dgm:spPr/>
    </dgm:pt>
    <dgm:pt modelId="{FD6A33D6-ECE6-414E-A218-CBBABA8ED3BC}" type="pres">
      <dgm:prSet presAssocID="{DE6E0056-E2A7-49F6-943C-ADD355443D16}" presName="accentRepeatNode" presStyleLbl="solidFgAcc1" presStyleIdx="3" presStyleCnt="5"/>
      <dgm:spPr/>
    </dgm:pt>
    <dgm:pt modelId="{6F60D986-42A9-4292-9415-BAA9D3801A29}" type="pres">
      <dgm:prSet presAssocID="{39CB892C-C812-4062-B30D-D8A739EA3BE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345226B-C710-4C71-9F03-450E44C08176}" type="pres">
      <dgm:prSet presAssocID="{39CB892C-C812-4062-B30D-D8A739EA3BEE}" presName="accent_5" presStyleCnt="0"/>
      <dgm:spPr/>
    </dgm:pt>
    <dgm:pt modelId="{04CC432D-2418-4550-9FBF-63B33108E46D}" type="pres">
      <dgm:prSet presAssocID="{39CB892C-C812-4062-B30D-D8A739EA3BEE}" presName="accentRepeatNode" presStyleLbl="solidFgAcc1" presStyleIdx="4" presStyleCnt="5"/>
      <dgm:spPr/>
    </dgm:pt>
  </dgm:ptLst>
  <dgm:cxnLst>
    <dgm:cxn modelId="{1F023B11-0E7E-46F4-80E2-9BE31BDA4808}" srcId="{7A31D549-5C88-4A09-84AA-81DF5C20D60E}" destId="{ACEBA0FE-6436-46D4-BBAF-E279A797F2F7}" srcOrd="2" destOrd="0" parTransId="{E5C03C8D-17B3-40F7-B632-5EF736F86EDF}" sibTransId="{F9C7DBC3-4CB2-482F-8C53-0C235B6E6FF7}"/>
    <dgm:cxn modelId="{FA597BB4-3739-414F-ACC4-1410935F7F2E}" type="presOf" srcId="{7D8E9819-11C8-4240-B52A-D01E214F0501}" destId="{93A8807C-FB5B-4A06-8525-13A8753C53A4}" srcOrd="0" destOrd="0" presId="urn:microsoft.com/office/officeart/2008/layout/VerticalCurvedList"/>
    <dgm:cxn modelId="{484C322A-701E-4A5E-82B0-598C42303734}" srcId="{7A31D549-5C88-4A09-84AA-81DF5C20D60E}" destId="{39CB892C-C812-4062-B30D-D8A739EA3BEE}" srcOrd="4" destOrd="0" parTransId="{835F691B-D3BE-4A85-8CBD-E05EB2B905A8}" sibTransId="{28040175-0A33-4B78-AEF3-9D8F83E5CF31}"/>
    <dgm:cxn modelId="{26621B70-6B16-4764-8263-1C0A575AF612}" type="presOf" srcId="{ACEBA0FE-6436-46D4-BBAF-E279A797F2F7}" destId="{14409363-A4EC-492C-81E8-74791BFD0499}" srcOrd="0" destOrd="0" presId="urn:microsoft.com/office/officeart/2008/layout/VerticalCurvedList"/>
    <dgm:cxn modelId="{E41C4469-AFE3-4B90-A3EB-4F146313D415}" srcId="{7A31D549-5C88-4A09-84AA-81DF5C20D60E}" destId="{DE6E0056-E2A7-49F6-943C-ADD355443D16}" srcOrd="3" destOrd="0" parTransId="{B9C517DA-F4D2-45FE-B4BF-6BE140CDC8D8}" sibTransId="{39518DB3-CE54-48C9-AFA3-B693082D3675}"/>
    <dgm:cxn modelId="{EAFD7833-0449-430E-B525-62361C3D1779}" type="presOf" srcId="{39CB892C-C812-4062-B30D-D8A739EA3BEE}" destId="{6F60D986-42A9-4292-9415-BAA9D3801A29}" srcOrd="0" destOrd="0" presId="urn:microsoft.com/office/officeart/2008/layout/VerticalCurvedList"/>
    <dgm:cxn modelId="{532B9A8C-0AC0-41CF-969B-1EDE0652C2BE}" type="presOf" srcId="{95C9BC67-9966-487D-8613-2D9B7860C78E}" destId="{82F4BF93-E616-4C12-B1EF-38CDFDD2C730}" srcOrd="0" destOrd="0" presId="urn:microsoft.com/office/officeart/2008/layout/VerticalCurvedList"/>
    <dgm:cxn modelId="{22577393-F9CC-4FDF-A7A6-005B76452F27}" srcId="{7A31D549-5C88-4A09-84AA-81DF5C20D60E}" destId="{95C9BC67-9966-487D-8613-2D9B7860C78E}" srcOrd="0" destOrd="0" parTransId="{3A68E579-FB52-44DA-8AF8-0B95C73F4327}" sibTransId="{7D8E9819-11C8-4240-B52A-D01E214F0501}"/>
    <dgm:cxn modelId="{15FB0012-D7BC-4091-AEA4-5CB9159E2D78}" type="presOf" srcId="{D47873E4-2097-4189-AF6B-1202DF54F737}" destId="{AFCB4FA6-52C0-4CCC-9212-209AC0DC426D}" srcOrd="0" destOrd="0" presId="urn:microsoft.com/office/officeart/2008/layout/VerticalCurvedList"/>
    <dgm:cxn modelId="{CDA47D46-5668-490B-AC3B-96C6A51D7784}" type="presOf" srcId="{7A31D549-5C88-4A09-84AA-81DF5C20D60E}" destId="{85AFE7A8-8C7C-4A62-87E1-1B267A13B973}" srcOrd="0" destOrd="0" presId="urn:microsoft.com/office/officeart/2008/layout/VerticalCurvedList"/>
    <dgm:cxn modelId="{1ECB8070-B979-4462-BF84-B977DEC2DB26}" type="presOf" srcId="{DE6E0056-E2A7-49F6-943C-ADD355443D16}" destId="{8F70B705-5670-41CA-B9B8-D40BC1E03967}" srcOrd="0" destOrd="0" presId="urn:microsoft.com/office/officeart/2008/layout/VerticalCurvedList"/>
    <dgm:cxn modelId="{E0BB703E-4382-4D67-8E31-305D45AA78AA}" srcId="{7A31D549-5C88-4A09-84AA-81DF5C20D60E}" destId="{D47873E4-2097-4189-AF6B-1202DF54F737}" srcOrd="1" destOrd="0" parTransId="{5B9A4001-F5B0-4B7F-95E9-92CB5D4C2AAD}" sibTransId="{88FD8F62-A1EE-40AD-9501-7198DF635D11}"/>
    <dgm:cxn modelId="{7602F073-FC3D-40E5-BF55-24F6C0D68867}" type="presParOf" srcId="{85AFE7A8-8C7C-4A62-87E1-1B267A13B973}" destId="{8B0A8555-1585-464C-AC91-A1C8E6804DAC}" srcOrd="0" destOrd="0" presId="urn:microsoft.com/office/officeart/2008/layout/VerticalCurvedList"/>
    <dgm:cxn modelId="{BFAF3606-2188-4D32-A4ED-BDC814506833}" type="presParOf" srcId="{8B0A8555-1585-464C-AC91-A1C8E6804DAC}" destId="{98082945-3D24-47C1-8531-B95F21A8ED24}" srcOrd="0" destOrd="0" presId="urn:microsoft.com/office/officeart/2008/layout/VerticalCurvedList"/>
    <dgm:cxn modelId="{74EA6059-98BE-4DC8-A179-38074A6C8193}" type="presParOf" srcId="{98082945-3D24-47C1-8531-B95F21A8ED24}" destId="{B60AB919-223C-46C3-99D9-9805152EAA69}" srcOrd="0" destOrd="0" presId="urn:microsoft.com/office/officeart/2008/layout/VerticalCurvedList"/>
    <dgm:cxn modelId="{11FFE9CC-DBBB-4C54-9DF4-84A61A5290AB}" type="presParOf" srcId="{98082945-3D24-47C1-8531-B95F21A8ED24}" destId="{93A8807C-FB5B-4A06-8525-13A8753C53A4}" srcOrd="1" destOrd="0" presId="urn:microsoft.com/office/officeart/2008/layout/VerticalCurvedList"/>
    <dgm:cxn modelId="{76AEF204-AA3F-4546-B358-C35C8A5AC9FA}" type="presParOf" srcId="{98082945-3D24-47C1-8531-B95F21A8ED24}" destId="{7A4B4A57-02AB-4158-A779-7CA9A6B906B0}" srcOrd="2" destOrd="0" presId="urn:microsoft.com/office/officeart/2008/layout/VerticalCurvedList"/>
    <dgm:cxn modelId="{35860099-4A26-4841-8FAC-899F626F5E84}" type="presParOf" srcId="{98082945-3D24-47C1-8531-B95F21A8ED24}" destId="{6EDD2E22-EF96-4338-9EA2-666E3A66CB9D}" srcOrd="3" destOrd="0" presId="urn:microsoft.com/office/officeart/2008/layout/VerticalCurvedList"/>
    <dgm:cxn modelId="{BB9805B4-A77A-48B6-BED7-5370455D4AEF}" type="presParOf" srcId="{8B0A8555-1585-464C-AC91-A1C8E6804DAC}" destId="{82F4BF93-E616-4C12-B1EF-38CDFDD2C730}" srcOrd="1" destOrd="0" presId="urn:microsoft.com/office/officeart/2008/layout/VerticalCurvedList"/>
    <dgm:cxn modelId="{F9137738-0002-4462-A9F8-5E8D915DD56B}" type="presParOf" srcId="{8B0A8555-1585-464C-AC91-A1C8E6804DAC}" destId="{F6E9C262-7909-48BE-9A6C-CE02EBA4EF44}" srcOrd="2" destOrd="0" presId="urn:microsoft.com/office/officeart/2008/layout/VerticalCurvedList"/>
    <dgm:cxn modelId="{7B2309F8-6A7B-4BC9-8193-92FB9FA0B009}" type="presParOf" srcId="{F6E9C262-7909-48BE-9A6C-CE02EBA4EF44}" destId="{B34F5E1A-441C-408F-A49B-0180DA947C03}" srcOrd="0" destOrd="0" presId="urn:microsoft.com/office/officeart/2008/layout/VerticalCurvedList"/>
    <dgm:cxn modelId="{249FB208-13E7-4976-86CA-06B65118FC8C}" type="presParOf" srcId="{8B0A8555-1585-464C-AC91-A1C8E6804DAC}" destId="{AFCB4FA6-52C0-4CCC-9212-209AC0DC426D}" srcOrd="3" destOrd="0" presId="urn:microsoft.com/office/officeart/2008/layout/VerticalCurvedList"/>
    <dgm:cxn modelId="{7EC33858-3382-46B1-B65B-AE284BEE8F0E}" type="presParOf" srcId="{8B0A8555-1585-464C-AC91-A1C8E6804DAC}" destId="{1A747FCE-413B-4FD3-85E3-0E3D1F4441B3}" srcOrd="4" destOrd="0" presId="urn:microsoft.com/office/officeart/2008/layout/VerticalCurvedList"/>
    <dgm:cxn modelId="{3C72E316-E8FD-470F-A6CD-414529A15D76}" type="presParOf" srcId="{1A747FCE-413B-4FD3-85E3-0E3D1F4441B3}" destId="{F959FAD2-DB98-4BFD-A05D-DBAAF6CF8F0A}" srcOrd="0" destOrd="0" presId="urn:microsoft.com/office/officeart/2008/layout/VerticalCurvedList"/>
    <dgm:cxn modelId="{61635C6E-B807-4E42-8357-5112264DFD20}" type="presParOf" srcId="{8B0A8555-1585-464C-AC91-A1C8E6804DAC}" destId="{14409363-A4EC-492C-81E8-74791BFD0499}" srcOrd="5" destOrd="0" presId="urn:microsoft.com/office/officeart/2008/layout/VerticalCurvedList"/>
    <dgm:cxn modelId="{DB5C1FEA-4154-44A8-A2A7-11D0378A763B}" type="presParOf" srcId="{8B0A8555-1585-464C-AC91-A1C8E6804DAC}" destId="{C080C65B-6561-45AB-8322-39D6A982E106}" srcOrd="6" destOrd="0" presId="urn:microsoft.com/office/officeart/2008/layout/VerticalCurvedList"/>
    <dgm:cxn modelId="{257733B7-612B-437F-B957-0F3EE8E91AE9}" type="presParOf" srcId="{C080C65B-6561-45AB-8322-39D6A982E106}" destId="{C6E58132-5625-44B3-A4A4-67FBC12A6DD3}" srcOrd="0" destOrd="0" presId="urn:microsoft.com/office/officeart/2008/layout/VerticalCurvedList"/>
    <dgm:cxn modelId="{AEF7E26E-648C-4A33-A520-4E541ED139A2}" type="presParOf" srcId="{8B0A8555-1585-464C-AC91-A1C8E6804DAC}" destId="{8F70B705-5670-41CA-B9B8-D40BC1E03967}" srcOrd="7" destOrd="0" presId="urn:microsoft.com/office/officeart/2008/layout/VerticalCurvedList"/>
    <dgm:cxn modelId="{6700E023-B920-4860-AA75-F5836110C891}" type="presParOf" srcId="{8B0A8555-1585-464C-AC91-A1C8E6804DAC}" destId="{0E846FBB-3A3C-43C8-9874-3BADFE03652D}" srcOrd="8" destOrd="0" presId="urn:microsoft.com/office/officeart/2008/layout/VerticalCurvedList"/>
    <dgm:cxn modelId="{C4F1D940-9123-4215-9F81-BAF8EA6EAB49}" type="presParOf" srcId="{0E846FBB-3A3C-43C8-9874-3BADFE03652D}" destId="{FD6A33D6-ECE6-414E-A218-CBBABA8ED3BC}" srcOrd="0" destOrd="0" presId="urn:microsoft.com/office/officeart/2008/layout/VerticalCurvedList"/>
    <dgm:cxn modelId="{B5955C0F-A152-46CB-AFAB-F8C6F0ADFD55}" type="presParOf" srcId="{8B0A8555-1585-464C-AC91-A1C8E6804DAC}" destId="{6F60D986-42A9-4292-9415-BAA9D3801A29}" srcOrd="9" destOrd="0" presId="urn:microsoft.com/office/officeart/2008/layout/VerticalCurvedList"/>
    <dgm:cxn modelId="{FF162843-E55F-468C-B3C6-3EF4FC5F2F4E}" type="presParOf" srcId="{8B0A8555-1585-464C-AC91-A1C8E6804DAC}" destId="{1345226B-C710-4C71-9F03-450E44C08176}" srcOrd="10" destOrd="0" presId="urn:microsoft.com/office/officeart/2008/layout/VerticalCurvedList"/>
    <dgm:cxn modelId="{F7CE0780-EDD2-489F-BE9D-5DB323282192}" type="presParOf" srcId="{1345226B-C710-4C71-9F03-450E44C08176}" destId="{04CC432D-2418-4550-9FBF-63B33108E4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930853-B0BF-4D24-865A-6D555C49B7F5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18EAE9B-DFA3-4C1A-8206-C65561FE8B4D}">
      <dgm:prSet/>
      <dgm:spPr/>
      <dgm:t>
        <a:bodyPr/>
        <a:lstStyle/>
        <a:p>
          <a:pPr rtl="0"/>
          <a:r>
            <a:rPr lang="en-US" err="1" smtClean="0">
              <a:latin typeface="Segoe UI" panose="020B0502040204020203" pitchFamily="34" charset="0"/>
              <a:cs typeface="Segoe UI" panose="020B0502040204020203" pitchFamily="34" charset="0"/>
            </a:rPr>
            <a:t>VoD</a:t>
          </a:r>
          <a:r>
            <a:rPr lang="en-US" smtClean="0">
              <a:latin typeface="Segoe UI" panose="020B0502040204020203" pitchFamily="34" charset="0"/>
              <a:cs typeface="Segoe UI" panose="020B0502040204020203" pitchFamily="34" charset="0"/>
            </a:rPr>
            <a:t> – Video on Demand</a:t>
          </a:r>
          <a:endParaRPr lang="vi-V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7A7E03-6058-448F-B04C-CE7BAEA1DE01}" type="parTrans" cxnId="{C86076C1-265A-4C28-A7EA-3F342100B67F}">
      <dgm:prSet/>
      <dgm:spPr/>
      <dgm:t>
        <a:bodyPr/>
        <a:lstStyle/>
        <a:p>
          <a:endParaRPr lang="vi-VN"/>
        </a:p>
      </dgm:t>
    </dgm:pt>
    <dgm:pt modelId="{AE2FE56B-47D8-4CFD-ACB8-79B0B9C6B9A8}" type="sibTrans" cxnId="{C86076C1-265A-4C28-A7EA-3F342100B67F}">
      <dgm:prSet/>
      <dgm:spPr/>
      <dgm:t>
        <a:bodyPr/>
        <a:lstStyle/>
        <a:p>
          <a:endParaRPr lang="vi-VN"/>
        </a:p>
      </dgm:t>
    </dgm:pt>
    <dgm:pt modelId="{51DA1922-B887-4902-9D0F-3EB7F73B4085}">
      <dgm:prSet/>
      <dgm:spPr/>
      <dgm:t>
        <a:bodyPr/>
        <a:lstStyle/>
        <a:p>
          <a:pPr rtl="0"/>
          <a:r>
            <a:rPr lang="en-US" smtClean="0">
              <a:latin typeface="Segoe UI" panose="020B0502040204020203" pitchFamily="34" charset="0"/>
              <a:cs typeface="Segoe UI" panose="020B0502040204020203" pitchFamily="34" charset="0"/>
            </a:rPr>
            <a:t>Real-Time Voice</a:t>
          </a:r>
          <a:endParaRPr lang="vi-V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06E419-CF0E-4CA1-82A8-2F769FCBB4B3}" type="parTrans" cxnId="{AF183D4F-2616-41D0-9525-1FEA0BFE8AFD}">
      <dgm:prSet/>
      <dgm:spPr/>
      <dgm:t>
        <a:bodyPr/>
        <a:lstStyle/>
        <a:p>
          <a:endParaRPr lang="vi-VN"/>
        </a:p>
      </dgm:t>
    </dgm:pt>
    <dgm:pt modelId="{2DB21337-2F57-450D-A38F-8DCB755ADCE9}" type="sibTrans" cxnId="{AF183D4F-2616-41D0-9525-1FEA0BFE8AFD}">
      <dgm:prSet/>
      <dgm:spPr/>
      <dgm:t>
        <a:bodyPr/>
        <a:lstStyle/>
        <a:p>
          <a:endParaRPr lang="vi-VN"/>
        </a:p>
      </dgm:t>
    </dgm:pt>
    <dgm:pt modelId="{96926564-3A4B-4E16-BEEA-A31BFCD1BF59}">
      <dgm:prSet/>
      <dgm:spPr/>
      <dgm:t>
        <a:bodyPr/>
        <a:lstStyle/>
        <a:p>
          <a:pPr rtl="0"/>
          <a:r>
            <a:rPr lang="en-US" smtClean="0">
              <a:latin typeface="Segoe UI" panose="020B0502040204020203" pitchFamily="34" charset="0"/>
              <a:cs typeface="Segoe UI" panose="020B0502040204020203" pitchFamily="34" charset="0"/>
            </a:rPr>
            <a:t>Video Conferencing</a:t>
          </a:r>
          <a:endParaRPr lang="vi-V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A500C37-20E4-4D3B-8F4E-D1DF67AE7BDE}" type="parTrans" cxnId="{FBE1BC07-FB2D-4C62-B145-9B83DEB1484E}">
      <dgm:prSet/>
      <dgm:spPr/>
      <dgm:t>
        <a:bodyPr/>
        <a:lstStyle/>
        <a:p>
          <a:endParaRPr lang="vi-VN"/>
        </a:p>
      </dgm:t>
    </dgm:pt>
    <dgm:pt modelId="{1352A68A-2EE0-4204-9B02-A0FEFE687060}" type="sibTrans" cxnId="{FBE1BC07-FB2D-4C62-B145-9B83DEB1484E}">
      <dgm:prSet/>
      <dgm:spPr/>
      <dgm:t>
        <a:bodyPr/>
        <a:lstStyle/>
        <a:p>
          <a:endParaRPr lang="vi-VN"/>
        </a:p>
      </dgm:t>
    </dgm:pt>
    <dgm:pt modelId="{A38E0F70-6DD4-41CA-B661-16490F0116FC}">
      <dgm:prSet/>
      <dgm:spPr/>
      <dgm:t>
        <a:bodyPr/>
        <a:lstStyle/>
        <a:p>
          <a:pPr rtl="0"/>
          <a:r>
            <a:rPr lang="en-US" smtClean="0">
              <a:latin typeface="Segoe UI" panose="020B0502040204020203" pitchFamily="34" charset="0"/>
              <a:cs typeface="Segoe UI" panose="020B0502040204020203" pitchFamily="34" charset="0"/>
            </a:rPr>
            <a:t>Online Game</a:t>
          </a:r>
          <a:endParaRPr lang="vi-VN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CCBBC4-A4FE-4A90-AF08-590450D6D1C6}" type="parTrans" cxnId="{1694193E-374F-4748-80EF-30647520AE2C}">
      <dgm:prSet/>
      <dgm:spPr/>
      <dgm:t>
        <a:bodyPr/>
        <a:lstStyle/>
        <a:p>
          <a:endParaRPr lang="vi-VN"/>
        </a:p>
      </dgm:t>
    </dgm:pt>
    <dgm:pt modelId="{9A398A01-974A-444F-8EEA-62D679DE3EAB}" type="sibTrans" cxnId="{1694193E-374F-4748-80EF-30647520AE2C}">
      <dgm:prSet/>
      <dgm:spPr/>
      <dgm:t>
        <a:bodyPr/>
        <a:lstStyle/>
        <a:p>
          <a:endParaRPr lang="vi-VN"/>
        </a:p>
      </dgm:t>
    </dgm:pt>
    <dgm:pt modelId="{D22DE54E-029A-40FE-9EDB-E5B10F5BC59C}">
      <dgm:prSet/>
      <dgm:spPr/>
      <dgm:t>
        <a:bodyPr/>
        <a:lstStyle/>
        <a:p>
          <a:pPr rtl="0"/>
          <a:r>
            <a:rPr lang="en-US" smtClean="0"/>
            <a:t>…</a:t>
          </a:r>
          <a:endParaRPr lang="vi-VN"/>
        </a:p>
      </dgm:t>
    </dgm:pt>
    <dgm:pt modelId="{1AC53FEA-720F-4B0A-B726-463722EFDD31}" type="parTrans" cxnId="{EDCBECD4-6781-4408-B54B-BF61D3A444C4}">
      <dgm:prSet/>
      <dgm:spPr/>
      <dgm:t>
        <a:bodyPr/>
        <a:lstStyle/>
        <a:p>
          <a:endParaRPr lang="vi-VN"/>
        </a:p>
      </dgm:t>
    </dgm:pt>
    <dgm:pt modelId="{39F39820-FCAA-4292-8E86-7064207523C9}" type="sibTrans" cxnId="{EDCBECD4-6781-4408-B54B-BF61D3A444C4}">
      <dgm:prSet/>
      <dgm:spPr/>
      <dgm:t>
        <a:bodyPr/>
        <a:lstStyle/>
        <a:p>
          <a:endParaRPr lang="vi-VN"/>
        </a:p>
      </dgm:t>
    </dgm:pt>
    <dgm:pt modelId="{F1FB63DC-79ED-4CCC-BD2E-825EEBD8466C}" type="pres">
      <dgm:prSet presAssocID="{BB930853-B0BF-4D24-865A-6D555C49B7F5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437FBEEB-4048-4AB5-B154-01B144631E48}" type="pres">
      <dgm:prSet presAssocID="{418EAE9B-DFA3-4C1A-8206-C65561FE8B4D}" presName="compNode" presStyleCnt="0"/>
      <dgm:spPr/>
    </dgm:pt>
    <dgm:pt modelId="{1DD5CAB0-EE2F-45D9-9A9D-64438DCA3C58}" type="pres">
      <dgm:prSet presAssocID="{418EAE9B-DFA3-4C1A-8206-C65561FE8B4D}" presName="childRect" presStyleLbl="bgAcc1" presStyleIdx="0" presStyleCnt="5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154634E-1BDB-45F8-9341-85C782CEB987}" type="pres">
      <dgm:prSet presAssocID="{418EAE9B-DFA3-4C1A-8206-C65561FE8B4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F93E58E-F6DE-4C45-98E1-E677ED8BBE0C}" type="pres">
      <dgm:prSet presAssocID="{418EAE9B-DFA3-4C1A-8206-C65561FE8B4D}" presName="parentRect" presStyleLbl="alignNode1" presStyleIdx="0" presStyleCnt="5"/>
      <dgm:spPr/>
      <dgm:t>
        <a:bodyPr/>
        <a:lstStyle/>
        <a:p>
          <a:endParaRPr lang="vi-VN"/>
        </a:p>
      </dgm:t>
    </dgm:pt>
    <dgm:pt modelId="{3A0D8EC1-8787-4FF5-994A-F07456BC4050}" type="pres">
      <dgm:prSet presAssocID="{418EAE9B-DFA3-4C1A-8206-C65561FE8B4D}" presName="adorn" presStyleLbl="fgAccFollow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F5F487CA-3FDC-4FC4-A30B-662A88AE9DDF}" type="pres">
      <dgm:prSet presAssocID="{AE2FE56B-47D8-4CFD-ACB8-79B0B9C6B9A8}" presName="sibTrans" presStyleLbl="sibTrans2D1" presStyleIdx="0" presStyleCnt="0"/>
      <dgm:spPr/>
      <dgm:t>
        <a:bodyPr/>
        <a:lstStyle/>
        <a:p>
          <a:endParaRPr lang="vi-VN"/>
        </a:p>
      </dgm:t>
    </dgm:pt>
    <dgm:pt modelId="{64C27865-0368-4DDB-874E-7D8FAE453C28}" type="pres">
      <dgm:prSet presAssocID="{51DA1922-B887-4902-9D0F-3EB7F73B4085}" presName="compNode" presStyleCnt="0"/>
      <dgm:spPr/>
    </dgm:pt>
    <dgm:pt modelId="{9D1382AA-C815-4CF8-9F9D-3B55034C0A75}" type="pres">
      <dgm:prSet presAssocID="{51DA1922-B887-4902-9D0F-3EB7F73B4085}" presName="childRect" presStyleLbl="bgAcc1" presStyleIdx="1" presStyleCnt="5">
        <dgm:presLayoutVars>
          <dgm:bulletEnabled val="1"/>
        </dgm:presLayoutVars>
      </dgm:prSet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BF84007-E507-4971-A108-2FAF4E7E21B0}" type="pres">
      <dgm:prSet presAssocID="{51DA1922-B887-4902-9D0F-3EB7F73B40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8AA81C8-46E3-46B1-A647-F6AD04B34A97}" type="pres">
      <dgm:prSet presAssocID="{51DA1922-B887-4902-9D0F-3EB7F73B4085}" presName="parentRect" presStyleLbl="alignNode1" presStyleIdx="1" presStyleCnt="5"/>
      <dgm:spPr/>
      <dgm:t>
        <a:bodyPr/>
        <a:lstStyle/>
        <a:p>
          <a:endParaRPr lang="vi-VN"/>
        </a:p>
      </dgm:t>
    </dgm:pt>
    <dgm:pt modelId="{351C79DA-BB0C-41CA-8A8B-4F17EF27272E}" type="pres">
      <dgm:prSet presAssocID="{51DA1922-B887-4902-9D0F-3EB7F73B4085}" presName="adorn" presStyleLbl="fgAccFollowNode1" presStyleIdx="1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7A4954C-C873-4FCA-BE4F-1728DA74F9C5}" type="pres">
      <dgm:prSet presAssocID="{2DB21337-2F57-450D-A38F-8DCB755ADCE9}" presName="sibTrans" presStyleLbl="sibTrans2D1" presStyleIdx="0" presStyleCnt="0"/>
      <dgm:spPr/>
      <dgm:t>
        <a:bodyPr/>
        <a:lstStyle/>
        <a:p>
          <a:endParaRPr lang="vi-VN"/>
        </a:p>
      </dgm:t>
    </dgm:pt>
    <dgm:pt modelId="{E4F6AEEC-F793-4261-AA68-F1A79CC2B21A}" type="pres">
      <dgm:prSet presAssocID="{96926564-3A4B-4E16-BEEA-A31BFCD1BF59}" presName="compNode" presStyleCnt="0"/>
      <dgm:spPr/>
    </dgm:pt>
    <dgm:pt modelId="{42D724CE-2C45-4CB6-A2C2-F7032A3D165A}" type="pres">
      <dgm:prSet presAssocID="{96926564-3A4B-4E16-BEEA-A31BFCD1BF59}" presName="childRect" presStyleLbl="bgAcc1" presStyleIdx="2" presStyleCnt="5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92CE6996-6DEB-4B37-8793-7B9A63B95A22}" type="pres">
      <dgm:prSet presAssocID="{96926564-3A4B-4E16-BEEA-A31BFCD1BF5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640D0F-855C-40E8-B161-98ADECE4A68A}" type="pres">
      <dgm:prSet presAssocID="{96926564-3A4B-4E16-BEEA-A31BFCD1BF59}" presName="parentRect" presStyleLbl="alignNode1" presStyleIdx="2" presStyleCnt="5"/>
      <dgm:spPr/>
      <dgm:t>
        <a:bodyPr/>
        <a:lstStyle/>
        <a:p>
          <a:endParaRPr lang="vi-VN"/>
        </a:p>
      </dgm:t>
    </dgm:pt>
    <dgm:pt modelId="{112F72FB-6AB5-45E2-84F6-01D72723D4C6}" type="pres">
      <dgm:prSet presAssocID="{96926564-3A4B-4E16-BEEA-A31BFCD1BF59}" presName="adorn" presStyleLbl="fgAccFollowNode1" presStyleIdx="2" presStyleCnt="5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vi-VN"/>
        </a:p>
      </dgm:t>
    </dgm:pt>
    <dgm:pt modelId="{E8D6D66B-5ECE-4765-8C62-1AB9D985E503}" type="pres">
      <dgm:prSet presAssocID="{1352A68A-2EE0-4204-9B02-A0FEFE687060}" presName="sibTrans" presStyleLbl="sibTrans2D1" presStyleIdx="0" presStyleCnt="0"/>
      <dgm:spPr/>
      <dgm:t>
        <a:bodyPr/>
        <a:lstStyle/>
        <a:p>
          <a:endParaRPr lang="vi-VN"/>
        </a:p>
      </dgm:t>
    </dgm:pt>
    <dgm:pt modelId="{0C0699C0-6D14-4141-8398-E6B22D16B77F}" type="pres">
      <dgm:prSet presAssocID="{A38E0F70-6DD4-41CA-B661-16490F0116FC}" presName="compNode" presStyleCnt="0"/>
      <dgm:spPr/>
    </dgm:pt>
    <dgm:pt modelId="{203E7C22-5368-4FA8-90EA-A8DC7C09A269}" type="pres">
      <dgm:prSet presAssocID="{A38E0F70-6DD4-41CA-B661-16490F0116FC}" presName="childRect" presStyleLbl="bgAcc1" presStyleIdx="3" presStyleCnt="5">
        <dgm:presLayoutVars>
          <dgm:bulletEnabled val="1"/>
        </dgm:presLayoutVars>
      </dgm:prSet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FC24AB7-E834-43A3-9F21-B842E301E569}" type="pres">
      <dgm:prSet presAssocID="{A38E0F70-6DD4-41CA-B661-16490F0116F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E1D1B80-69C9-4D08-9E94-61957C5EF6AA}" type="pres">
      <dgm:prSet presAssocID="{A38E0F70-6DD4-41CA-B661-16490F0116FC}" presName="parentRect" presStyleLbl="alignNode1" presStyleIdx="3" presStyleCnt="5"/>
      <dgm:spPr/>
      <dgm:t>
        <a:bodyPr/>
        <a:lstStyle/>
        <a:p>
          <a:endParaRPr lang="vi-VN"/>
        </a:p>
      </dgm:t>
    </dgm:pt>
    <dgm:pt modelId="{8DDF7A73-90A2-4F7D-B085-0022E50D6D72}" type="pres">
      <dgm:prSet presAssocID="{A38E0F70-6DD4-41CA-B661-16490F0116FC}" presName="adorn" presStyleLbl="fgAccFollowNode1" presStyleIdx="3" presStyleCnt="5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vi-VN"/>
        </a:p>
      </dgm:t>
    </dgm:pt>
    <dgm:pt modelId="{8D2FB005-A62E-48D3-B34A-F5D81DF5CBAC}" type="pres">
      <dgm:prSet presAssocID="{9A398A01-974A-444F-8EEA-62D679DE3EAB}" presName="sibTrans" presStyleLbl="sibTrans2D1" presStyleIdx="0" presStyleCnt="0"/>
      <dgm:spPr/>
      <dgm:t>
        <a:bodyPr/>
        <a:lstStyle/>
        <a:p>
          <a:endParaRPr lang="vi-VN"/>
        </a:p>
      </dgm:t>
    </dgm:pt>
    <dgm:pt modelId="{C17F47BC-16A9-443E-9ECD-9B24F07A3068}" type="pres">
      <dgm:prSet presAssocID="{D22DE54E-029A-40FE-9EDB-E5B10F5BC59C}" presName="compNode" presStyleCnt="0"/>
      <dgm:spPr/>
    </dgm:pt>
    <dgm:pt modelId="{76C49B79-2946-4D93-8404-20A4A2B2A35F}" type="pres">
      <dgm:prSet presAssocID="{D22DE54E-029A-40FE-9EDB-E5B10F5BC59C}" presName="childRect" presStyleLbl="bgAcc1" presStyleIdx="4" presStyleCnt="5">
        <dgm:presLayoutVars>
          <dgm:bulletEnabled val="1"/>
        </dgm:presLayoutVars>
      </dgm:prSet>
      <dgm:spPr/>
    </dgm:pt>
    <dgm:pt modelId="{1A57523C-852E-41D3-9C80-C59A97DF2170}" type="pres">
      <dgm:prSet presAssocID="{D22DE54E-029A-40FE-9EDB-E5B10F5BC59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85B2E41-88D0-409D-96F9-0025FEF90C81}" type="pres">
      <dgm:prSet presAssocID="{D22DE54E-029A-40FE-9EDB-E5B10F5BC59C}" presName="parentRect" presStyleLbl="alignNode1" presStyleIdx="4" presStyleCnt="5"/>
      <dgm:spPr/>
      <dgm:t>
        <a:bodyPr/>
        <a:lstStyle/>
        <a:p>
          <a:endParaRPr lang="vi-VN"/>
        </a:p>
      </dgm:t>
    </dgm:pt>
    <dgm:pt modelId="{EC85B63F-7C77-4CD7-940D-0C3709A52FC0}" type="pres">
      <dgm:prSet presAssocID="{D22DE54E-029A-40FE-9EDB-E5B10F5BC59C}" presName="adorn" presStyleLbl="fgAccFollowNode1" presStyleIdx="4" presStyleCnt="5"/>
      <dgm:spPr/>
    </dgm:pt>
  </dgm:ptLst>
  <dgm:cxnLst>
    <dgm:cxn modelId="{EF22140F-E101-4077-8AD2-3C0C5B5E0781}" type="presOf" srcId="{418EAE9B-DFA3-4C1A-8206-C65561FE8B4D}" destId="{0154634E-1BDB-45F8-9341-85C782CEB987}" srcOrd="0" destOrd="0" presId="urn:microsoft.com/office/officeart/2005/8/layout/bList2"/>
    <dgm:cxn modelId="{CAC93066-D1D0-4ABC-8FA1-C2865044EE6C}" type="presOf" srcId="{D22DE54E-029A-40FE-9EDB-E5B10F5BC59C}" destId="{985B2E41-88D0-409D-96F9-0025FEF90C81}" srcOrd="1" destOrd="0" presId="urn:microsoft.com/office/officeart/2005/8/layout/bList2"/>
    <dgm:cxn modelId="{569FC6DE-A9ED-4159-8E84-AEE25631A95E}" type="presOf" srcId="{A38E0F70-6DD4-41CA-B661-16490F0116FC}" destId="{DFC24AB7-E834-43A3-9F21-B842E301E569}" srcOrd="0" destOrd="0" presId="urn:microsoft.com/office/officeart/2005/8/layout/bList2"/>
    <dgm:cxn modelId="{AF183D4F-2616-41D0-9525-1FEA0BFE8AFD}" srcId="{BB930853-B0BF-4D24-865A-6D555C49B7F5}" destId="{51DA1922-B887-4902-9D0F-3EB7F73B4085}" srcOrd="1" destOrd="0" parTransId="{1806E419-CF0E-4CA1-82A8-2F769FCBB4B3}" sibTransId="{2DB21337-2F57-450D-A38F-8DCB755ADCE9}"/>
    <dgm:cxn modelId="{EDCBECD4-6781-4408-B54B-BF61D3A444C4}" srcId="{BB930853-B0BF-4D24-865A-6D555C49B7F5}" destId="{D22DE54E-029A-40FE-9EDB-E5B10F5BC59C}" srcOrd="4" destOrd="0" parTransId="{1AC53FEA-720F-4B0A-B726-463722EFDD31}" sibTransId="{39F39820-FCAA-4292-8E86-7064207523C9}"/>
    <dgm:cxn modelId="{3A6DDB6E-1541-4475-9FC7-07B1B8CB1D83}" type="presOf" srcId="{1352A68A-2EE0-4204-9B02-A0FEFE687060}" destId="{E8D6D66B-5ECE-4765-8C62-1AB9D985E503}" srcOrd="0" destOrd="0" presId="urn:microsoft.com/office/officeart/2005/8/layout/bList2"/>
    <dgm:cxn modelId="{F4EC0616-0E02-4D90-8F8B-25C790871EBE}" type="presOf" srcId="{BB930853-B0BF-4D24-865A-6D555C49B7F5}" destId="{F1FB63DC-79ED-4CCC-BD2E-825EEBD8466C}" srcOrd="0" destOrd="0" presId="urn:microsoft.com/office/officeart/2005/8/layout/bList2"/>
    <dgm:cxn modelId="{1694193E-374F-4748-80EF-30647520AE2C}" srcId="{BB930853-B0BF-4D24-865A-6D555C49B7F5}" destId="{A38E0F70-6DD4-41CA-B661-16490F0116FC}" srcOrd="3" destOrd="0" parTransId="{ACCCBBC4-A4FE-4A90-AF08-590450D6D1C6}" sibTransId="{9A398A01-974A-444F-8EEA-62D679DE3EAB}"/>
    <dgm:cxn modelId="{7172EDBE-1F1E-46F2-8053-69EDCDFCBAF3}" type="presOf" srcId="{9A398A01-974A-444F-8EEA-62D679DE3EAB}" destId="{8D2FB005-A62E-48D3-B34A-F5D81DF5CBAC}" srcOrd="0" destOrd="0" presId="urn:microsoft.com/office/officeart/2005/8/layout/bList2"/>
    <dgm:cxn modelId="{6AEB0F81-C7C7-4686-9037-4108FF99481F}" type="presOf" srcId="{418EAE9B-DFA3-4C1A-8206-C65561FE8B4D}" destId="{BF93E58E-F6DE-4C45-98E1-E677ED8BBE0C}" srcOrd="1" destOrd="0" presId="urn:microsoft.com/office/officeart/2005/8/layout/bList2"/>
    <dgm:cxn modelId="{28EE2631-0552-41A3-9EFF-D02E894998BA}" type="presOf" srcId="{2DB21337-2F57-450D-A38F-8DCB755ADCE9}" destId="{37A4954C-C873-4FCA-BE4F-1728DA74F9C5}" srcOrd="0" destOrd="0" presId="urn:microsoft.com/office/officeart/2005/8/layout/bList2"/>
    <dgm:cxn modelId="{717A400F-7E75-4B98-ADF9-3A630C4348B8}" type="presOf" srcId="{96926564-3A4B-4E16-BEEA-A31BFCD1BF59}" destId="{56640D0F-855C-40E8-B161-98ADECE4A68A}" srcOrd="1" destOrd="0" presId="urn:microsoft.com/office/officeart/2005/8/layout/bList2"/>
    <dgm:cxn modelId="{6615CB60-F7B2-4321-B122-EE779FAF624B}" type="presOf" srcId="{96926564-3A4B-4E16-BEEA-A31BFCD1BF59}" destId="{92CE6996-6DEB-4B37-8793-7B9A63B95A22}" srcOrd="0" destOrd="0" presId="urn:microsoft.com/office/officeart/2005/8/layout/bList2"/>
    <dgm:cxn modelId="{FBE1BC07-FB2D-4C62-B145-9B83DEB1484E}" srcId="{BB930853-B0BF-4D24-865A-6D555C49B7F5}" destId="{96926564-3A4B-4E16-BEEA-A31BFCD1BF59}" srcOrd="2" destOrd="0" parTransId="{7A500C37-20E4-4D3B-8F4E-D1DF67AE7BDE}" sibTransId="{1352A68A-2EE0-4204-9B02-A0FEFE687060}"/>
    <dgm:cxn modelId="{2B0E9B89-4972-4D48-8934-282EA86C7988}" type="presOf" srcId="{A38E0F70-6DD4-41CA-B661-16490F0116FC}" destId="{EE1D1B80-69C9-4D08-9E94-61957C5EF6AA}" srcOrd="1" destOrd="0" presId="urn:microsoft.com/office/officeart/2005/8/layout/bList2"/>
    <dgm:cxn modelId="{C86076C1-265A-4C28-A7EA-3F342100B67F}" srcId="{BB930853-B0BF-4D24-865A-6D555C49B7F5}" destId="{418EAE9B-DFA3-4C1A-8206-C65561FE8B4D}" srcOrd="0" destOrd="0" parTransId="{3D7A7E03-6058-448F-B04C-CE7BAEA1DE01}" sibTransId="{AE2FE56B-47D8-4CFD-ACB8-79B0B9C6B9A8}"/>
    <dgm:cxn modelId="{EE4C5AFA-3EE4-41AA-BA51-0D42329CEC57}" type="presOf" srcId="{51DA1922-B887-4902-9D0F-3EB7F73B4085}" destId="{C8AA81C8-46E3-46B1-A647-F6AD04B34A97}" srcOrd="1" destOrd="0" presId="urn:microsoft.com/office/officeart/2005/8/layout/bList2"/>
    <dgm:cxn modelId="{2D267184-EB5B-44F2-907B-5E39BB6EFDCD}" type="presOf" srcId="{AE2FE56B-47D8-4CFD-ACB8-79B0B9C6B9A8}" destId="{F5F487CA-3FDC-4FC4-A30B-662A88AE9DDF}" srcOrd="0" destOrd="0" presId="urn:microsoft.com/office/officeart/2005/8/layout/bList2"/>
    <dgm:cxn modelId="{E9603672-BB23-49CA-ABE0-1C0CCDEEBBB2}" type="presOf" srcId="{51DA1922-B887-4902-9D0F-3EB7F73B4085}" destId="{6BF84007-E507-4971-A108-2FAF4E7E21B0}" srcOrd="0" destOrd="0" presId="urn:microsoft.com/office/officeart/2005/8/layout/bList2"/>
    <dgm:cxn modelId="{CCF358C3-D640-480D-9F3E-3A0D45FCD3AF}" type="presOf" srcId="{D22DE54E-029A-40FE-9EDB-E5B10F5BC59C}" destId="{1A57523C-852E-41D3-9C80-C59A97DF2170}" srcOrd="0" destOrd="0" presId="urn:microsoft.com/office/officeart/2005/8/layout/bList2"/>
    <dgm:cxn modelId="{9A43CF16-D97C-44C2-BEFF-6E328EC6627C}" type="presParOf" srcId="{F1FB63DC-79ED-4CCC-BD2E-825EEBD8466C}" destId="{437FBEEB-4048-4AB5-B154-01B144631E48}" srcOrd="0" destOrd="0" presId="urn:microsoft.com/office/officeart/2005/8/layout/bList2"/>
    <dgm:cxn modelId="{7CB51899-32D5-4793-B27A-255995823A92}" type="presParOf" srcId="{437FBEEB-4048-4AB5-B154-01B144631E48}" destId="{1DD5CAB0-EE2F-45D9-9A9D-64438DCA3C58}" srcOrd="0" destOrd="0" presId="urn:microsoft.com/office/officeart/2005/8/layout/bList2"/>
    <dgm:cxn modelId="{90668D0E-200D-47F2-929A-FA47C2647635}" type="presParOf" srcId="{437FBEEB-4048-4AB5-B154-01B144631E48}" destId="{0154634E-1BDB-45F8-9341-85C782CEB987}" srcOrd="1" destOrd="0" presId="urn:microsoft.com/office/officeart/2005/8/layout/bList2"/>
    <dgm:cxn modelId="{DFBC4820-C162-4F5B-8CED-E031D46CC087}" type="presParOf" srcId="{437FBEEB-4048-4AB5-B154-01B144631E48}" destId="{BF93E58E-F6DE-4C45-98E1-E677ED8BBE0C}" srcOrd="2" destOrd="0" presId="urn:microsoft.com/office/officeart/2005/8/layout/bList2"/>
    <dgm:cxn modelId="{656CA010-001E-480F-9F1A-D38FA4406DEE}" type="presParOf" srcId="{437FBEEB-4048-4AB5-B154-01B144631E48}" destId="{3A0D8EC1-8787-4FF5-994A-F07456BC4050}" srcOrd="3" destOrd="0" presId="urn:microsoft.com/office/officeart/2005/8/layout/bList2"/>
    <dgm:cxn modelId="{5892636B-A7C9-4C3D-9FCB-602ACE92EDBB}" type="presParOf" srcId="{F1FB63DC-79ED-4CCC-BD2E-825EEBD8466C}" destId="{F5F487CA-3FDC-4FC4-A30B-662A88AE9DDF}" srcOrd="1" destOrd="0" presId="urn:microsoft.com/office/officeart/2005/8/layout/bList2"/>
    <dgm:cxn modelId="{1D30C738-202D-479D-B91C-D34B9D97D549}" type="presParOf" srcId="{F1FB63DC-79ED-4CCC-BD2E-825EEBD8466C}" destId="{64C27865-0368-4DDB-874E-7D8FAE453C28}" srcOrd="2" destOrd="0" presId="urn:microsoft.com/office/officeart/2005/8/layout/bList2"/>
    <dgm:cxn modelId="{9247B5BA-BAFB-43DB-A9C8-F821D4416D91}" type="presParOf" srcId="{64C27865-0368-4DDB-874E-7D8FAE453C28}" destId="{9D1382AA-C815-4CF8-9F9D-3B55034C0A75}" srcOrd="0" destOrd="0" presId="urn:microsoft.com/office/officeart/2005/8/layout/bList2"/>
    <dgm:cxn modelId="{8F0C4DFC-4680-46D0-BDC8-41E9D66DC908}" type="presParOf" srcId="{64C27865-0368-4DDB-874E-7D8FAE453C28}" destId="{6BF84007-E507-4971-A108-2FAF4E7E21B0}" srcOrd="1" destOrd="0" presId="urn:microsoft.com/office/officeart/2005/8/layout/bList2"/>
    <dgm:cxn modelId="{350DA733-EFD4-4514-BA0E-3BACD862EA1F}" type="presParOf" srcId="{64C27865-0368-4DDB-874E-7D8FAE453C28}" destId="{C8AA81C8-46E3-46B1-A647-F6AD04B34A97}" srcOrd="2" destOrd="0" presId="urn:microsoft.com/office/officeart/2005/8/layout/bList2"/>
    <dgm:cxn modelId="{576CD980-2F1E-4AB4-87FF-B3D001553EEB}" type="presParOf" srcId="{64C27865-0368-4DDB-874E-7D8FAE453C28}" destId="{351C79DA-BB0C-41CA-8A8B-4F17EF27272E}" srcOrd="3" destOrd="0" presId="urn:microsoft.com/office/officeart/2005/8/layout/bList2"/>
    <dgm:cxn modelId="{3AA39975-533D-4E59-8F2E-9112BF7B84C5}" type="presParOf" srcId="{F1FB63DC-79ED-4CCC-BD2E-825EEBD8466C}" destId="{37A4954C-C873-4FCA-BE4F-1728DA74F9C5}" srcOrd="3" destOrd="0" presId="urn:microsoft.com/office/officeart/2005/8/layout/bList2"/>
    <dgm:cxn modelId="{BE6A7AFE-0740-4100-8DE1-DB30426E71D8}" type="presParOf" srcId="{F1FB63DC-79ED-4CCC-BD2E-825EEBD8466C}" destId="{E4F6AEEC-F793-4261-AA68-F1A79CC2B21A}" srcOrd="4" destOrd="0" presId="urn:microsoft.com/office/officeart/2005/8/layout/bList2"/>
    <dgm:cxn modelId="{DBF8A8C8-E454-454D-AAA7-9633E0978A31}" type="presParOf" srcId="{E4F6AEEC-F793-4261-AA68-F1A79CC2B21A}" destId="{42D724CE-2C45-4CB6-A2C2-F7032A3D165A}" srcOrd="0" destOrd="0" presId="urn:microsoft.com/office/officeart/2005/8/layout/bList2"/>
    <dgm:cxn modelId="{F487DE47-2191-4331-BBA5-8331D8442D11}" type="presParOf" srcId="{E4F6AEEC-F793-4261-AA68-F1A79CC2B21A}" destId="{92CE6996-6DEB-4B37-8793-7B9A63B95A22}" srcOrd="1" destOrd="0" presId="urn:microsoft.com/office/officeart/2005/8/layout/bList2"/>
    <dgm:cxn modelId="{A6267432-0DB6-4AF6-9C69-CED85DEEAB16}" type="presParOf" srcId="{E4F6AEEC-F793-4261-AA68-F1A79CC2B21A}" destId="{56640D0F-855C-40E8-B161-98ADECE4A68A}" srcOrd="2" destOrd="0" presId="urn:microsoft.com/office/officeart/2005/8/layout/bList2"/>
    <dgm:cxn modelId="{F7DBF4CD-DDC6-4AC5-9CD0-43555F4C5773}" type="presParOf" srcId="{E4F6AEEC-F793-4261-AA68-F1A79CC2B21A}" destId="{112F72FB-6AB5-45E2-84F6-01D72723D4C6}" srcOrd="3" destOrd="0" presId="urn:microsoft.com/office/officeart/2005/8/layout/bList2"/>
    <dgm:cxn modelId="{98E14D1F-67F6-4EC9-92CD-8BDFD9C578F3}" type="presParOf" srcId="{F1FB63DC-79ED-4CCC-BD2E-825EEBD8466C}" destId="{E8D6D66B-5ECE-4765-8C62-1AB9D985E503}" srcOrd="5" destOrd="0" presId="urn:microsoft.com/office/officeart/2005/8/layout/bList2"/>
    <dgm:cxn modelId="{E2FF8415-BF79-45F5-80B9-A25DE6BC8D36}" type="presParOf" srcId="{F1FB63DC-79ED-4CCC-BD2E-825EEBD8466C}" destId="{0C0699C0-6D14-4141-8398-E6B22D16B77F}" srcOrd="6" destOrd="0" presId="urn:microsoft.com/office/officeart/2005/8/layout/bList2"/>
    <dgm:cxn modelId="{091FA158-3F7F-472B-87DD-6D6F50BB9240}" type="presParOf" srcId="{0C0699C0-6D14-4141-8398-E6B22D16B77F}" destId="{203E7C22-5368-4FA8-90EA-A8DC7C09A269}" srcOrd="0" destOrd="0" presId="urn:microsoft.com/office/officeart/2005/8/layout/bList2"/>
    <dgm:cxn modelId="{7A216CC8-19C6-4EFB-9A37-B63384940344}" type="presParOf" srcId="{0C0699C0-6D14-4141-8398-E6B22D16B77F}" destId="{DFC24AB7-E834-43A3-9F21-B842E301E569}" srcOrd="1" destOrd="0" presId="urn:microsoft.com/office/officeart/2005/8/layout/bList2"/>
    <dgm:cxn modelId="{A7B7CD1E-4E13-4CBC-BB70-F017EB15602A}" type="presParOf" srcId="{0C0699C0-6D14-4141-8398-E6B22D16B77F}" destId="{EE1D1B80-69C9-4D08-9E94-61957C5EF6AA}" srcOrd="2" destOrd="0" presId="urn:microsoft.com/office/officeart/2005/8/layout/bList2"/>
    <dgm:cxn modelId="{05B9A2EB-2849-4B6A-9617-1D6BC4595FDF}" type="presParOf" srcId="{0C0699C0-6D14-4141-8398-E6B22D16B77F}" destId="{8DDF7A73-90A2-4F7D-B085-0022E50D6D72}" srcOrd="3" destOrd="0" presId="urn:microsoft.com/office/officeart/2005/8/layout/bList2"/>
    <dgm:cxn modelId="{7BD76944-C33D-4D3E-88CD-BF99052D1ACD}" type="presParOf" srcId="{F1FB63DC-79ED-4CCC-BD2E-825EEBD8466C}" destId="{8D2FB005-A62E-48D3-B34A-F5D81DF5CBAC}" srcOrd="7" destOrd="0" presId="urn:microsoft.com/office/officeart/2005/8/layout/bList2"/>
    <dgm:cxn modelId="{66EA2C87-4C40-402D-AAC5-446CEE78C59C}" type="presParOf" srcId="{F1FB63DC-79ED-4CCC-BD2E-825EEBD8466C}" destId="{C17F47BC-16A9-443E-9ECD-9B24F07A3068}" srcOrd="8" destOrd="0" presId="urn:microsoft.com/office/officeart/2005/8/layout/bList2"/>
    <dgm:cxn modelId="{D9B32F9A-2809-4AD4-B798-F12A475BF256}" type="presParOf" srcId="{C17F47BC-16A9-443E-9ECD-9B24F07A3068}" destId="{76C49B79-2946-4D93-8404-20A4A2B2A35F}" srcOrd="0" destOrd="0" presId="urn:microsoft.com/office/officeart/2005/8/layout/bList2"/>
    <dgm:cxn modelId="{C5248779-05C4-4D17-923D-613865EF963F}" type="presParOf" srcId="{C17F47BC-16A9-443E-9ECD-9B24F07A3068}" destId="{1A57523C-852E-41D3-9C80-C59A97DF2170}" srcOrd="1" destOrd="0" presId="urn:microsoft.com/office/officeart/2005/8/layout/bList2"/>
    <dgm:cxn modelId="{65C7334A-964D-45C9-8E4E-633383637FAD}" type="presParOf" srcId="{C17F47BC-16A9-443E-9ECD-9B24F07A3068}" destId="{985B2E41-88D0-409D-96F9-0025FEF90C81}" srcOrd="2" destOrd="0" presId="urn:microsoft.com/office/officeart/2005/8/layout/bList2"/>
    <dgm:cxn modelId="{925947D4-2739-43AE-93C7-B31B1B0E1F93}" type="presParOf" srcId="{C17F47BC-16A9-443E-9ECD-9B24F07A3068}" destId="{EC85B63F-7C77-4CD7-940D-0C3709A52FC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B8BBD5-E1B5-420A-9BE3-DCCF434DB6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0CEC348D-C664-4D96-B1D3-164924C19DF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vi-VN" sz="1900" err="1" smtClean="0">
              <a:latin typeface="Segoe UI" panose="020B0502040204020203" pitchFamily="34" charset="0"/>
              <a:cs typeface="Segoe UI" panose="020B0502040204020203" pitchFamily="34" charset="0"/>
            </a:rPr>
            <a:t>Định</a:t>
          </a:r>
          <a:r>
            <a:rPr lang="vi-VN" sz="190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err="1" smtClean="0">
              <a:latin typeface="Segoe UI" panose="020B0502040204020203" pitchFamily="34" charset="0"/>
              <a:cs typeface="Segoe UI" panose="020B0502040204020203" pitchFamily="34" charset="0"/>
            </a:rPr>
            <a:t>tuyến</a:t>
          </a:r>
          <a:r>
            <a:rPr lang="vi-VN" sz="190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err="1" smtClean="0">
              <a:latin typeface="Segoe UI" panose="020B0502040204020203" pitchFamily="34" charset="0"/>
              <a:cs typeface="Segoe UI" panose="020B0502040204020203" pitchFamily="34" charset="0"/>
            </a:rPr>
            <a:t>đảm</a:t>
          </a:r>
          <a:r>
            <a:rPr lang="vi-VN" sz="190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err="1" smtClean="0">
              <a:latin typeface="Segoe UI" panose="020B0502040204020203" pitchFamily="34" charset="0"/>
              <a:cs typeface="Segoe UI" panose="020B0502040204020203" pitchFamily="34" charset="0"/>
            </a:rPr>
            <a:t>bảo</a:t>
          </a:r>
          <a:r>
            <a:rPr lang="vi-VN" sz="1900" smtClean="0">
              <a:latin typeface="Segoe UI" panose="020B0502040204020203" pitchFamily="34" charset="0"/>
              <a:cs typeface="Segoe UI" panose="020B0502040204020203" pitchFamily="34" charset="0"/>
            </a:rPr>
            <a:t> băng thông</a:t>
          </a: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3B8C965-DC8E-4245-A7A1-C6412ADB4C90}" type="parTrans" cxnId="{CA6E540F-6082-43DF-8022-C7173316CCC0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4201FBE-AECB-4F4F-BD60-27C0136F7E69}" type="sibTrans" cxnId="{CA6E540F-6082-43DF-8022-C7173316CCC0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458A6F1-52DD-43BD-AD35-0AECF709D1AB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vi-VN" sz="1900" smtClean="0">
              <a:latin typeface="Segoe UI" panose="020B0502040204020203" pitchFamily="34" charset="0"/>
              <a:cs typeface="Segoe UI" panose="020B0502040204020203" pitchFamily="34" charset="0"/>
            </a:rPr>
            <a:t>MHA – Min </a:t>
          </a:r>
          <a:r>
            <a:rPr lang="vi-VN" sz="1900" err="1" smtClean="0">
              <a:latin typeface="Segoe UI" panose="020B0502040204020203" pitchFamily="34" charset="0"/>
              <a:cs typeface="Segoe UI" panose="020B0502040204020203" pitchFamily="34" charset="0"/>
            </a:rPr>
            <a:t>Hop</a:t>
          </a:r>
          <a:r>
            <a:rPr lang="vi-VN" sz="190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err="1" smtClean="0">
              <a:latin typeface="Segoe UI" panose="020B0502040204020203" pitchFamily="34" charset="0"/>
              <a:cs typeface="Segoe UI" panose="020B0502040204020203" pitchFamily="34" charset="0"/>
            </a:rPr>
            <a:t>Algorithm</a:t>
          </a: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3715644-EBCB-492E-8F33-BC6A5547506B}" type="parTrans" cxnId="{8BFB67A6-0969-4F51-B32C-39129196FD45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669D98C-0DC8-4B6D-96B5-DDA7AD9B82DF}" type="sibTrans" cxnId="{8BFB67A6-0969-4F51-B32C-39129196FD45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98393FA-1098-4027-A2F3-ABA1128D37CA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BCRA –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Bandwidth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Constrained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Routing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Algorithm</a:t>
          </a:r>
          <a:endParaRPr lang="vi-VN" sz="19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0A721F-573E-48AE-9591-E81562F4EA62}" type="parTrans" cxnId="{FFD94F2A-BC86-4641-B656-5C3AAC9D2F48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302B524-CA3A-4421-9FBD-4D29F837A5F3}" type="sibTrans" cxnId="{FFD94F2A-BC86-4641-B656-5C3AAC9D2F48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48A18D-B4C5-4D9B-94B8-B3AEA3A6E9D7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Định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tuyến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thỏa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mãn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băng thông-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độ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trễ</a:t>
          </a:r>
          <a:endParaRPr lang="vi-VN" sz="19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D632BBF-812C-49A9-8B7A-7AF316DB6B94}" type="parTrans" cxnId="{7CFEFF83-9A3E-42F8-BCF3-A8DC66638C67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32B2595-63DA-45FB-A2C5-0115675F89CB}" type="sibTrans" cxnId="{7CFEFF83-9A3E-42F8-BCF3-A8DC66638C67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82A29F6-D753-4358-933B-F0637F93987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Min-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Delay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(LDPRA –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Least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Delay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Path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Routing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Algorithm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vi-VN" sz="19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07A7348-E7E4-4AC2-A847-93795E4188F5}" type="parTrans" cxnId="{B7000403-D28D-4EF6-80AE-99C3219C869C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EAB3596-F8DC-400B-87E0-E10905D1C57F}" type="sibTrans" cxnId="{B7000403-D28D-4EF6-80AE-99C3219C869C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C2227C9-A04F-4ECB-82A2-58AB9A65B3EE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vi-VN" sz="1900" smtClean="0">
              <a:latin typeface="Segoe UI" panose="020B0502040204020203" pitchFamily="34" charset="0"/>
              <a:cs typeface="Segoe UI" panose="020B0502040204020203" pitchFamily="34" charset="0"/>
            </a:rPr>
            <a:t>BDCRA – Bandwidth Delay Constrained Routing Algorithm</a:t>
          </a: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A542262-9B58-4892-B2B8-57E86B0FDD04}" type="parTrans" cxnId="{1FB14678-0FCE-49E3-B9F5-2A9E259925E1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D8AC91C-10AD-4ED7-A1BC-2C7C909F9AEA}" type="sibTrans" cxnId="{1FB14678-0FCE-49E3-B9F5-2A9E259925E1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E367A4-E252-44CF-BB62-30C8C6A5152B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MDWCRA </a:t>
          </a:r>
          <a:r>
            <a:rPr lang="vi-VN" sz="1900" smtClean="0">
              <a:latin typeface="Segoe UI" panose="020B0502040204020203" pitchFamily="34" charset="0"/>
              <a:cs typeface="Segoe UI" panose="020B0502040204020203" pitchFamily="34" charset="0"/>
            </a:rPr>
            <a:t>– Minimu</a:t>
          </a:r>
          <a:r>
            <a:rPr lang="en-US" sz="1900" smtClean="0">
              <a:latin typeface="Segoe UI" panose="020B0502040204020203" pitchFamily="34" charset="0"/>
              <a:cs typeface="Segoe UI" panose="020B0502040204020203" pitchFamily="34" charset="0"/>
            </a:rPr>
            <a:t>m</a:t>
          </a:r>
          <a:r>
            <a:rPr lang="vi-VN" sz="190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Delay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Weight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Capacity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Routing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Algorithm</a:t>
          </a:r>
          <a:endParaRPr lang="vi-VN" sz="19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B95896E-6FAE-434C-B35F-F8D5EC9383E7}" type="parTrans" cxnId="{F4D0B258-A9CB-48FB-81CC-2CEEB322C6A5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D4C6C0D-A101-4201-960E-7D321045DF89}" type="sibTrans" cxnId="{F4D0B258-A9CB-48FB-81CC-2CEEB322C6A5}">
      <dgm:prSet/>
      <dgm:spPr/>
      <dgm:t>
        <a:bodyPr/>
        <a:lstStyle/>
        <a:p>
          <a:pPr>
            <a:lnSpc>
              <a:spcPct val="100000"/>
            </a:lnSpc>
          </a:pPr>
          <a:endParaRPr lang="vi-VN" sz="19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891743D-33D9-4A5D-985F-13540662F79B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MIRA –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Minimum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Interference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Routing</a:t>
          </a:r>
          <a:r>
            <a:rPr lang="vi-VN" sz="19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dirty="0" err="1" smtClean="0">
              <a:latin typeface="Segoe UI" panose="020B0502040204020203" pitchFamily="34" charset="0"/>
              <a:cs typeface="Segoe UI" panose="020B0502040204020203" pitchFamily="34" charset="0"/>
            </a:rPr>
            <a:t>Algorithm</a:t>
          </a:r>
          <a:endParaRPr lang="vi-VN" sz="19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B65D8E-45B0-47CD-9478-B664E8188078}" type="parTrans" cxnId="{E7E7B4F1-D6A7-474E-9107-C1849843494F}">
      <dgm:prSet/>
      <dgm:spPr/>
      <dgm:t>
        <a:bodyPr/>
        <a:lstStyle/>
        <a:p>
          <a:pPr>
            <a:lnSpc>
              <a:spcPct val="100000"/>
            </a:lnSpc>
          </a:pPr>
          <a:endParaRPr lang="vi-VN" sz="1900"/>
        </a:p>
      </dgm:t>
    </dgm:pt>
    <dgm:pt modelId="{F8AF2734-9A4C-4A7F-A8FE-F58416416AEC}" type="sibTrans" cxnId="{E7E7B4F1-D6A7-474E-9107-C1849843494F}">
      <dgm:prSet/>
      <dgm:spPr/>
      <dgm:t>
        <a:bodyPr/>
        <a:lstStyle/>
        <a:p>
          <a:pPr>
            <a:lnSpc>
              <a:spcPct val="100000"/>
            </a:lnSpc>
          </a:pPr>
          <a:endParaRPr lang="vi-VN" sz="1900"/>
        </a:p>
      </dgm:t>
    </dgm:pt>
    <dgm:pt modelId="{B4505756-5CD4-4EF5-9DCC-B00C573506CF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900" smtClean="0">
              <a:latin typeface="Segoe UI" panose="020B0502040204020203" pitchFamily="34" charset="0"/>
              <a:cs typeface="Segoe UI" panose="020B0502040204020203" pitchFamily="34" charset="0"/>
            </a:rPr>
            <a:t>…</a:t>
          </a:r>
          <a:endParaRPr lang="vi-VN" sz="19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9449ED5-A6A7-4EF5-B1A6-393F28D23347}" type="parTrans" cxnId="{8671C2DD-B80B-44F9-A22D-34DA4E8D4E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5DFEE2-1C2D-4384-AFAA-107C8584DDEF}" type="sibTrans" cxnId="{8671C2DD-B80B-44F9-A22D-34DA4E8D4E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BF6879-30F5-451B-B9F1-6A009592504F}" type="pres">
      <dgm:prSet presAssocID="{3AB8BBD5-E1B5-420A-9BE3-DCCF434DB6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258B62F8-E9F9-4BD6-8360-2D27245F60E3}" type="pres">
      <dgm:prSet presAssocID="{0CEC348D-C664-4D96-B1D3-164924C19DF9}" presName="parentText" presStyleLbl="node1" presStyleIdx="0" presStyleCnt="2" custScaleY="4586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D419AF4-5C19-4DCA-AB83-CBFF41F1220F}" type="pres">
      <dgm:prSet presAssocID="{0CEC348D-C664-4D96-B1D3-164924C19DF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911DEC2-DF45-4213-AEDD-02650F959C2D}" type="pres">
      <dgm:prSet presAssocID="{4648A18D-B4C5-4D9B-94B8-B3AEA3A6E9D7}" presName="parentText" presStyleLbl="node1" presStyleIdx="1" presStyleCnt="2" custScaleY="49089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FA049FA-B6AD-4935-BF61-58A780F32830}" type="pres">
      <dgm:prSet presAssocID="{4648A18D-B4C5-4D9B-94B8-B3AEA3A6E9D7}" presName="childText" presStyleLbl="revTx" presStyleIdx="1" presStyleCnt="2" custScaleY="12137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8671C2DD-B80B-44F9-A22D-34DA4E8D4E09}" srcId="{0CEC348D-C664-4D96-B1D3-164924C19DF9}" destId="{B4505756-5CD4-4EF5-9DCC-B00C573506CF}" srcOrd="3" destOrd="0" parTransId="{79449ED5-A6A7-4EF5-B1A6-393F28D23347}" sibTransId="{A45DFEE2-1C2D-4384-AFAA-107C8584DDEF}"/>
    <dgm:cxn modelId="{620DA2D0-1931-4A2C-87D9-1BEA7ECD9980}" type="presOf" srcId="{F458A6F1-52DD-43BD-AD35-0AECF709D1AB}" destId="{ED419AF4-5C19-4DCA-AB83-CBFF41F1220F}" srcOrd="0" destOrd="0" presId="urn:microsoft.com/office/officeart/2005/8/layout/vList2"/>
    <dgm:cxn modelId="{7CFEFF83-9A3E-42F8-BCF3-A8DC66638C67}" srcId="{3AB8BBD5-E1B5-420A-9BE3-DCCF434DB60B}" destId="{4648A18D-B4C5-4D9B-94B8-B3AEA3A6E9D7}" srcOrd="1" destOrd="0" parTransId="{4D632BBF-812C-49A9-8B7A-7AF316DB6B94}" sibTransId="{032B2595-63DA-45FB-A2C5-0115675F89CB}"/>
    <dgm:cxn modelId="{3732DE25-B891-4F1F-8843-1C9782C8479A}" type="presOf" srcId="{0CEC348D-C664-4D96-B1D3-164924C19DF9}" destId="{258B62F8-E9F9-4BD6-8360-2D27245F60E3}" srcOrd="0" destOrd="0" presId="urn:microsoft.com/office/officeart/2005/8/layout/vList2"/>
    <dgm:cxn modelId="{1FB14678-0FCE-49E3-B9F5-2A9E259925E1}" srcId="{4648A18D-B4C5-4D9B-94B8-B3AEA3A6E9D7}" destId="{EC2227C9-A04F-4ECB-82A2-58AB9A65B3EE}" srcOrd="1" destOrd="0" parTransId="{AA542262-9B58-4892-B2B8-57E86B0FDD04}" sibTransId="{DD8AC91C-10AD-4ED7-A1BC-2C7C909F9AEA}"/>
    <dgm:cxn modelId="{CA6E540F-6082-43DF-8022-C7173316CCC0}" srcId="{3AB8BBD5-E1B5-420A-9BE3-DCCF434DB60B}" destId="{0CEC348D-C664-4D96-B1D3-164924C19DF9}" srcOrd="0" destOrd="0" parTransId="{43B8C965-DC8E-4245-A7A1-C6412ADB4C90}" sibTransId="{F4201FBE-AECB-4F4F-BD60-27C0136F7E69}"/>
    <dgm:cxn modelId="{8BFB67A6-0969-4F51-B32C-39129196FD45}" srcId="{0CEC348D-C664-4D96-B1D3-164924C19DF9}" destId="{F458A6F1-52DD-43BD-AD35-0AECF709D1AB}" srcOrd="0" destOrd="0" parTransId="{43715644-EBCB-492E-8F33-BC6A5547506B}" sibTransId="{9669D98C-0DC8-4B6D-96B5-DDA7AD9B82DF}"/>
    <dgm:cxn modelId="{3D4B7F29-899D-46B5-B23D-3EAE539F4C25}" type="presOf" srcId="{4648A18D-B4C5-4D9B-94B8-B3AEA3A6E9D7}" destId="{9911DEC2-DF45-4213-AEDD-02650F959C2D}" srcOrd="0" destOrd="0" presId="urn:microsoft.com/office/officeart/2005/8/layout/vList2"/>
    <dgm:cxn modelId="{11B4DD2E-1A6C-4088-A6E0-05F328C85237}" type="presOf" srcId="{9891743D-33D9-4A5D-985F-13540662F79B}" destId="{ED419AF4-5C19-4DCA-AB83-CBFF41F1220F}" srcOrd="0" destOrd="2" presId="urn:microsoft.com/office/officeart/2005/8/layout/vList2"/>
    <dgm:cxn modelId="{47F828A2-4066-467B-A42D-9167E935E01B}" type="presOf" srcId="{A6E367A4-E252-44CF-BB62-30C8C6A5152B}" destId="{FFA049FA-B6AD-4935-BF61-58A780F32830}" srcOrd="0" destOrd="2" presId="urn:microsoft.com/office/officeart/2005/8/layout/vList2"/>
    <dgm:cxn modelId="{600D1FB9-D6B5-4FF8-8D44-9C104EFF583B}" type="presOf" srcId="{3AB8BBD5-E1B5-420A-9BE3-DCCF434DB60B}" destId="{CDBF6879-30F5-451B-B9F1-6A009592504F}" srcOrd="0" destOrd="0" presId="urn:microsoft.com/office/officeart/2005/8/layout/vList2"/>
    <dgm:cxn modelId="{B7000403-D28D-4EF6-80AE-99C3219C869C}" srcId="{4648A18D-B4C5-4D9B-94B8-B3AEA3A6E9D7}" destId="{E82A29F6-D753-4358-933B-F0637F939879}" srcOrd="0" destOrd="0" parTransId="{F07A7348-E7E4-4AC2-A847-93795E4188F5}" sibTransId="{5EAB3596-F8DC-400B-87E0-E10905D1C57F}"/>
    <dgm:cxn modelId="{E7E7B4F1-D6A7-474E-9107-C1849843494F}" srcId="{0CEC348D-C664-4D96-B1D3-164924C19DF9}" destId="{9891743D-33D9-4A5D-985F-13540662F79B}" srcOrd="2" destOrd="0" parTransId="{69B65D8E-45B0-47CD-9478-B664E8188078}" sibTransId="{F8AF2734-9A4C-4A7F-A8FE-F58416416AEC}"/>
    <dgm:cxn modelId="{6B60BF5A-A824-4FDB-918A-CC4088CEBD28}" type="presOf" srcId="{B4505756-5CD4-4EF5-9DCC-B00C573506CF}" destId="{ED419AF4-5C19-4DCA-AB83-CBFF41F1220F}" srcOrd="0" destOrd="3" presId="urn:microsoft.com/office/officeart/2005/8/layout/vList2"/>
    <dgm:cxn modelId="{FFD94F2A-BC86-4641-B656-5C3AAC9D2F48}" srcId="{0CEC348D-C664-4D96-B1D3-164924C19DF9}" destId="{E98393FA-1098-4027-A2F3-ABA1128D37CA}" srcOrd="1" destOrd="0" parTransId="{8F0A721F-573E-48AE-9591-E81562F4EA62}" sibTransId="{6302B524-CA3A-4421-9FBD-4D29F837A5F3}"/>
    <dgm:cxn modelId="{A0DBEBEF-9E2A-4389-8743-329DECE935BB}" type="presOf" srcId="{EC2227C9-A04F-4ECB-82A2-58AB9A65B3EE}" destId="{FFA049FA-B6AD-4935-BF61-58A780F32830}" srcOrd="0" destOrd="1" presId="urn:microsoft.com/office/officeart/2005/8/layout/vList2"/>
    <dgm:cxn modelId="{3DA79CC4-5398-4C2C-9271-E111887A7CD9}" type="presOf" srcId="{E98393FA-1098-4027-A2F3-ABA1128D37CA}" destId="{ED419AF4-5C19-4DCA-AB83-CBFF41F1220F}" srcOrd="0" destOrd="1" presId="urn:microsoft.com/office/officeart/2005/8/layout/vList2"/>
    <dgm:cxn modelId="{4A96F534-2905-4815-8229-BA69C8DD9A1D}" type="presOf" srcId="{E82A29F6-D753-4358-933B-F0637F939879}" destId="{FFA049FA-B6AD-4935-BF61-58A780F32830}" srcOrd="0" destOrd="0" presId="urn:microsoft.com/office/officeart/2005/8/layout/vList2"/>
    <dgm:cxn modelId="{F4D0B258-A9CB-48FB-81CC-2CEEB322C6A5}" srcId="{4648A18D-B4C5-4D9B-94B8-B3AEA3A6E9D7}" destId="{A6E367A4-E252-44CF-BB62-30C8C6A5152B}" srcOrd="2" destOrd="0" parTransId="{5B95896E-6FAE-434C-B35F-F8D5EC9383E7}" sibTransId="{BD4C6C0D-A101-4201-960E-7D321045DF89}"/>
    <dgm:cxn modelId="{809D746A-C420-4086-A49D-5A93BF81AFBB}" type="presParOf" srcId="{CDBF6879-30F5-451B-B9F1-6A009592504F}" destId="{258B62F8-E9F9-4BD6-8360-2D27245F60E3}" srcOrd="0" destOrd="0" presId="urn:microsoft.com/office/officeart/2005/8/layout/vList2"/>
    <dgm:cxn modelId="{62747591-71D9-4ED4-8E59-E0A14478808A}" type="presParOf" srcId="{CDBF6879-30F5-451B-B9F1-6A009592504F}" destId="{ED419AF4-5C19-4DCA-AB83-CBFF41F1220F}" srcOrd="1" destOrd="0" presId="urn:microsoft.com/office/officeart/2005/8/layout/vList2"/>
    <dgm:cxn modelId="{5435BAC1-5049-4B50-9067-F3F6112BFE7C}" type="presParOf" srcId="{CDBF6879-30F5-451B-B9F1-6A009592504F}" destId="{9911DEC2-DF45-4213-AEDD-02650F959C2D}" srcOrd="2" destOrd="0" presId="urn:microsoft.com/office/officeart/2005/8/layout/vList2"/>
    <dgm:cxn modelId="{1ACF9A3A-878E-435F-8AF5-83427E7FFBBA}" type="presParOf" srcId="{CDBF6879-30F5-451B-B9F1-6A009592504F}" destId="{FFA049FA-B6AD-4935-BF61-58A780F3283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8807C-FB5B-4A06-8525-13A8753C53A4}">
      <dsp:nvSpPr>
        <dsp:cNvPr id="0" name=""/>
        <dsp:cNvSpPr/>
      </dsp:nvSpPr>
      <dsp:spPr>
        <a:xfrm>
          <a:off x="-5466894" y="-837060"/>
          <a:ext cx="6509353" cy="6509353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4BF93-E616-4C12-B1EF-38CDFDD2C730}">
      <dsp:nvSpPr>
        <dsp:cNvPr id="0" name=""/>
        <dsp:cNvSpPr/>
      </dsp:nvSpPr>
      <dsp:spPr>
        <a:xfrm>
          <a:off x="455804" y="302105"/>
          <a:ext cx="5673047" cy="60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899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latin typeface="Segoe UI" panose="020B0502040204020203" pitchFamily="34" charset="0"/>
              <a:cs typeface="Segoe UI" panose="020B0502040204020203" pitchFamily="34" charset="0"/>
            </a:rPr>
            <a:t>GIỚI THIỆU ĐỀ TÀI</a:t>
          </a:r>
          <a:endParaRPr lang="vi-VN" sz="21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5804" y="302105"/>
        <a:ext cx="5673047" cy="604597"/>
      </dsp:txXfrm>
    </dsp:sp>
    <dsp:sp modelId="{B34F5E1A-441C-408F-A49B-0180DA947C03}">
      <dsp:nvSpPr>
        <dsp:cNvPr id="0" name=""/>
        <dsp:cNvSpPr/>
      </dsp:nvSpPr>
      <dsp:spPr>
        <a:xfrm>
          <a:off x="77931" y="226530"/>
          <a:ext cx="755746" cy="7557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B4FA6-52C0-4CCC-9212-209AC0DC426D}">
      <dsp:nvSpPr>
        <dsp:cNvPr id="0" name=""/>
        <dsp:cNvSpPr/>
      </dsp:nvSpPr>
      <dsp:spPr>
        <a:xfrm>
          <a:off x="889041" y="1208711"/>
          <a:ext cx="5239810" cy="60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899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latin typeface="Segoe UI" panose="020B0502040204020203" pitchFamily="34" charset="0"/>
              <a:cs typeface="Segoe UI" panose="020B0502040204020203" pitchFamily="34" charset="0"/>
            </a:rPr>
            <a:t>CÁC CÔNG TRÌNH LIÊN QUAN</a:t>
          </a:r>
          <a:endParaRPr lang="vi-VN" sz="21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89041" y="1208711"/>
        <a:ext cx="5239810" cy="604597"/>
      </dsp:txXfrm>
    </dsp:sp>
    <dsp:sp modelId="{F959FAD2-DB98-4BFD-A05D-DBAAF6CF8F0A}">
      <dsp:nvSpPr>
        <dsp:cNvPr id="0" name=""/>
        <dsp:cNvSpPr/>
      </dsp:nvSpPr>
      <dsp:spPr>
        <a:xfrm>
          <a:off x="511168" y="1133136"/>
          <a:ext cx="755746" cy="7557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09363-A4EC-492C-81E8-74791BFD0499}">
      <dsp:nvSpPr>
        <dsp:cNvPr id="0" name=""/>
        <dsp:cNvSpPr/>
      </dsp:nvSpPr>
      <dsp:spPr>
        <a:xfrm>
          <a:off x="1022010" y="2115317"/>
          <a:ext cx="5106842" cy="60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899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latin typeface="Segoe UI" panose="020B0502040204020203" pitchFamily="34" charset="0"/>
              <a:cs typeface="Segoe UI" panose="020B0502040204020203" pitchFamily="34" charset="0"/>
            </a:rPr>
            <a:t>ĐỀ XUẤT THUẬT TOÁN MỚI</a:t>
          </a:r>
          <a:endParaRPr lang="vi-VN" sz="21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22010" y="2115317"/>
        <a:ext cx="5106842" cy="604597"/>
      </dsp:txXfrm>
    </dsp:sp>
    <dsp:sp modelId="{C6E58132-5625-44B3-A4A4-67FBC12A6DD3}">
      <dsp:nvSpPr>
        <dsp:cNvPr id="0" name=""/>
        <dsp:cNvSpPr/>
      </dsp:nvSpPr>
      <dsp:spPr>
        <a:xfrm>
          <a:off x="644137" y="2039743"/>
          <a:ext cx="755746" cy="7557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0B705-5670-41CA-B9B8-D40BC1E03967}">
      <dsp:nvSpPr>
        <dsp:cNvPr id="0" name=""/>
        <dsp:cNvSpPr/>
      </dsp:nvSpPr>
      <dsp:spPr>
        <a:xfrm>
          <a:off x="889041" y="3021923"/>
          <a:ext cx="5239810" cy="60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899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latin typeface="Segoe UI" panose="020B0502040204020203" pitchFamily="34" charset="0"/>
              <a:cs typeface="Segoe UI" panose="020B0502040204020203" pitchFamily="34" charset="0"/>
            </a:rPr>
            <a:t>KẾT QUẢ THỰC NGHIỆM</a:t>
          </a:r>
          <a:endParaRPr lang="vi-VN" sz="21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89041" y="3021923"/>
        <a:ext cx="5239810" cy="604597"/>
      </dsp:txXfrm>
    </dsp:sp>
    <dsp:sp modelId="{FD6A33D6-ECE6-414E-A218-CBBABA8ED3BC}">
      <dsp:nvSpPr>
        <dsp:cNvPr id="0" name=""/>
        <dsp:cNvSpPr/>
      </dsp:nvSpPr>
      <dsp:spPr>
        <a:xfrm>
          <a:off x="511168" y="2946349"/>
          <a:ext cx="755746" cy="7557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D986-42A9-4292-9415-BAA9D3801A29}">
      <dsp:nvSpPr>
        <dsp:cNvPr id="0" name=""/>
        <dsp:cNvSpPr/>
      </dsp:nvSpPr>
      <dsp:spPr>
        <a:xfrm>
          <a:off x="455804" y="3928530"/>
          <a:ext cx="5673047" cy="604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899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latin typeface="Segoe UI" panose="020B0502040204020203" pitchFamily="34" charset="0"/>
              <a:cs typeface="Segoe UI" panose="020B0502040204020203" pitchFamily="34" charset="0"/>
            </a:rPr>
            <a:t>KẾT LUẬN VÀ HƯỚNG PHÁT TRIỂN</a:t>
          </a:r>
          <a:endParaRPr lang="vi-VN" sz="21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5804" y="3928530"/>
        <a:ext cx="5673047" cy="604597"/>
      </dsp:txXfrm>
    </dsp:sp>
    <dsp:sp modelId="{04CC432D-2418-4550-9FBF-63B33108E46D}">
      <dsp:nvSpPr>
        <dsp:cNvPr id="0" name=""/>
        <dsp:cNvSpPr/>
      </dsp:nvSpPr>
      <dsp:spPr>
        <a:xfrm>
          <a:off x="77931" y="3852955"/>
          <a:ext cx="755746" cy="7557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5CAB0-EE2F-45D9-9A9D-64438DCA3C58}">
      <dsp:nvSpPr>
        <dsp:cNvPr id="0" name=""/>
        <dsp:cNvSpPr/>
      </dsp:nvSpPr>
      <dsp:spPr>
        <a:xfrm>
          <a:off x="600895" y="5983"/>
          <a:ext cx="1954102" cy="1458696"/>
        </a:xfrm>
        <a:prstGeom prst="round2SameRect">
          <a:avLst>
            <a:gd name="adj1" fmla="val 8000"/>
            <a:gd name="adj2" fmla="val 0"/>
          </a:avLst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3E58E-F6DE-4C45-98E1-E677ED8BBE0C}">
      <dsp:nvSpPr>
        <dsp:cNvPr id="0" name=""/>
        <dsp:cNvSpPr/>
      </dsp:nvSpPr>
      <dsp:spPr>
        <a:xfrm>
          <a:off x="600895" y="1464679"/>
          <a:ext cx="1954102" cy="627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err="1" smtClean="0">
              <a:latin typeface="Segoe UI" panose="020B0502040204020203" pitchFamily="34" charset="0"/>
              <a:cs typeface="Segoe UI" panose="020B0502040204020203" pitchFamily="34" charset="0"/>
            </a:rPr>
            <a:t>VoD</a:t>
          </a:r>
          <a:r>
            <a:rPr lang="en-US" sz="1700" kern="1200" smtClean="0">
              <a:latin typeface="Segoe UI" panose="020B0502040204020203" pitchFamily="34" charset="0"/>
              <a:cs typeface="Segoe UI" panose="020B0502040204020203" pitchFamily="34" charset="0"/>
            </a:rPr>
            <a:t> – Video on Demand</a:t>
          </a:r>
          <a:endParaRPr lang="vi-VN" sz="1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00895" y="1464679"/>
        <a:ext cx="1376128" cy="627239"/>
      </dsp:txXfrm>
    </dsp:sp>
    <dsp:sp modelId="{3A0D8EC1-8787-4FF5-994A-F07456BC4050}">
      <dsp:nvSpPr>
        <dsp:cNvPr id="0" name=""/>
        <dsp:cNvSpPr/>
      </dsp:nvSpPr>
      <dsp:spPr>
        <a:xfrm>
          <a:off x="2032302" y="1564311"/>
          <a:ext cx="683935" cy="6839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382AA-C815-4CF8-9F9D-3B55034C0A75}">
      <dsp:nvSpPr>
        <dsp:cNvPr id="0" name=""/>
        <dsp:cNvSpPr/>
      </dsp:nvSpPr>
      <dsp:spPr>
        <a:xfrm>
          <a:off x="2885678" y="5983"/>
          <a:ext cx="1954102" cy="1458696"/>
        </a:xfrm>
        <a:prstGeom prst="round2SameRect">
          <a:avLst>
            <a:gd name="adj1" fmla="val 8000"/>
            <a:gd name="adj2" fmla="val 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A81C8-46E3-46B1-A647-F6AD04B34A97}">
      <dsp:nvSpPr>
        <dsp:cNvPr id="0" name=""/>
        <dsp:cNvSpPr/>
      </dsp:nvSpPr>
      <dsp:spPr>
        <a:xfrm>
          <a:off x="2885678" y="1464679"/>
          <a:ext cx="1954102" cy="627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Segoe UI" panose="020B0502040204020203" pitchFamily="34" charset="0"/>
              <a:cs typeface="Segoe UI" panose="020B0502040204020203" pitchFamily="34" charset="0"/>
            </a:rPr>
            <a:t>Real-Time Voice</a:t>
          </a:r>
          <a:endParaRPr lang="vi-VN" sz="1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85678" y="1464679"/>
        <a:ext cx="1376128" cy="627239"/>
      </dsp:txXfrm>
    </dsp:sp>
    <dsp:sp modelId="{351C79DA-BB0C-41CA-8A8B-4F17EF27272E}">
      <dsp:nvSpPr>
        <dsp:cNvPr id="0" name=""/>
        <dsp:cNvSpPr/>
      </dsp:nvSpPr>
      <dsp:spPr>
        <a:xfrm>
          <a:off x="4317085" y="1564311"/>
          <a:ext cx="683935" cy="68393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724CE-2C45-4CB6-A2C2-F7032A3D165A}">
      <dsp:nvSpPr>
        <dsp:cNvPr id="0" name=""/>
        <dsp:cNvSpPr/>
      </dsp:nvSpPr>
      <dsp:spPr>
        <a:xfrm>
          <a:off x="5170462" y="5983"/>
          <a:ext cx="1954102" cy="1458696"/>
        </a:xfrm>
        <a:prstGeom prst="round2SameRect">
          <a:avLst>
            <a:gd name="adj1" fmla="val 8000"/>
            <a:gd name="adj2" fmla="val 0"/>
          </a:avLst>
        </a:prstGeom>
        <a:blipFill dpi="0" rotWithShape="0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40D0F-855C-40E8-B161-98ADECE4A68A}">
      <dsp:nvSpPr>
        <dsp:cNvPr id="0" name=""/>
        <dsp:cNvSpPr/>
      </dsp:nvSpPr>
      <dsp:spPr>
        <a:xfrm>
          <a:off x="5170462" y="1464679"/>
          <a:ext cx="1954102" cy="627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Segoe UI" panose="020B0502040204020203" pitchFamily="34" charset="0"/>
              <a:cs typeface="Segoe UI" panose="020B0502040204020203" pitchFamily="34" charset="0"/>
            </a:rPr>
            <a:t>Video Conferencing</a:t>
          </a:r>
          <a:endParaRPr lang="vi-VN" sz="1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170462" y="1464679"/>
        <a:ext cx="1376128" cy="627239"/>
      </dsp:txXfrm>
    </dsp:sp>
    <dsp:sp modelId="{112F72FB-6AB5-45E2-84F6-01D72723D4C6}">
      <dsp:nvSpPr>
        <dsp:cNvPr id="0" name=""/>
        <dsp:cNvSpPr/>
      </dsp:nvSpPr>
      <dsp:spPr>
        <a:xfrm>
          <a:off x="6601869" y="1564311"/>
          <a:ext cx="683935" cy="683935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E7C22-5368-4FA8-90EA-A8DC7C09A269}">
      <dsp:nvSpPr>
        <dsp:cNvPr id="0" name=""/>
        <dsp:cNvSpPr/>
      </dsp:nvSpPr>
      <dsp:spPr>
        <a:xfrm>
          <a:off x="1743286" y="2586986"/>
          <a:ext cx="1954102" cy="1458696"/>
        </a:xfrm>
        <a:prstGeom prst="round2SameRect">
          <a:avLst>
            <a:gd name="adj1" fmla="val 8000"/>
            <a:gd name="adj2" fmla="val 0"/>
          </a:avLst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D1B80-69C9-4D08-9E94-61957C5EF6AA}">
      <dsp:nvSpPr>
        <dsp:cNvPr id="0" name=""/>
        <dsp:cNvSpPr/>
      </dsp:nvSpPr>
      <dsp:spPr>
        <a:xfrm>
          <a:off x="1743286" y="4045682"/>
          <a:ext cx="1954102" cy="627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Segoe UI" panose="020B0502040204020203" pitchFamily="34" charset="0"/>
              <a:cs typeface="Segoe UI" panose="020B0502040204020203" pitchFamily="34" charset="0"/>
            </a:rPr>
            <a:t>Online Game</a:t>
          </a:r>
          <a:endParaRPr lang="vi-VN" sz="1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43286" y="4045682"/>
        <a:ext cx="1376128" cy="627239"/>
      </dsp:txXfrm>
    </dsp:sp>
    <dsp:sp modelId="{8DDF7A73-90A2-4F7D-B085-0022E50D6D72}">
      <dsp:nvSpPr>
        <dsp:cNvPr id="0" name=""/>
        <dsp:cNvSpPr/>
      </dsp:nvSpPr>
      <dsp:spPr>
        <a:xfrm>
          <a:off x="3174693" y="4145313"/>
          <a:ext cx="683935" cy="683935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49B79-2946-4D93-8404-20A4A2B2A35F}">
      <dsp:nvSpPr>
        <dsp:cNvPr id="0" name=""/>
        <dsp:cNvSpPr/>
      </dsp:nvSpPr>
      <dsp:spPr>
        <a:xfrm>
          <a:off x="4028070" y="2586986"/>
          <a:ext cx="1954102" cy="145869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B2E41-88D0-409D-96F9-0025FEF90C81}">
      <dsp:nvSpPr>
        <dsp:cNvPr id="0" name=""/>
        <dsp:cNvSpPr/>
      </dsp:nvSpPr>
      <dsp:spPr>
        <a:xfrm>
          <a:off x="4028070" y="4045682"/>
          <a:ext cx="1954102" cy="627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…</a:t>
          </a:r>
          <a:endParaRPr lang="vi-VN" sz="1700" kern="1200"/>
        </a:p>
      </dsp:txBody>
      <dsp:txXfrm>
        <a:off x="4028070" y="4045682"/>
        <a:ext cx="1376128" cy="627239"/>
      </dsp:txXfrm>
    </dsp:sp>
    <dsp:sp modelId="{EC85B63F-7C77-4CD7-940D-0C3709A52FC0}">
      <dsp:nvSpPr>
        <dsp:cNvPr id="0" name=""/>
        <dsp:cNvSpPr/>
      </dsp:nvSpPr>
      <dsp:spPr>
        <a:xfrm>
          <a:off x="5459477" y="4145313"/>
          <a:ext cx="683935" cy="68393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B62F8-E9F9-4BD6-8360-2D27245F60E3}">
      <dsp:nvSpPr>
        <dsp:cNvPr id="0" name=""/>
        <dsp:cNvSpPr/>
      </dsp:nvSpPr>
      <dsp:spPr>
        <a:xfrm>
          <a:off x="0" y="396180"/>
          <a:ext cx="7766050" cy="558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1900" kern="1200" err="1" smtClean="0">
              <a:latin typeface="Segoe UI" panose="020B0502040204020203" pitchFamily="34" charset="0"/>
              <a:cs typeface="Segoe UI" panose="020B0502040204020203" pitchFamily="34" charset="0"/>
            </a:rPr>
            <a:t>Định</a:t>
          </a:r>
          <a:r>
            <a:rPr lang="vi-VN" sz="1900" kern="120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err="1" smtClean="0">
              <a:latin typeface="Segoe UI" panose="020B0502040204020203" pitchFamily="34" charset="0"/>
              <a:cs typeface="Segoe UI" panose="020B0502040204020203" pitchFamily="34" charset="0"/>
            </a:rPr>
            <a:t>tuyến</a:t>
          </a:r>
          <a:r>
            <a:rPr lang="vi-VN" sz="1900" kern="120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err="1" smtClean="0">
              <a:latin typeface="Segoe UI" panose="020B0502040204020203" pitchFamily="34" charset="0"/>
              <a:cs typeface="Segoe UI" panose="020B0502040204020203" pitchFamily="34" charset="0"/>
            </a:rPr>
            <a:t>đảm</a:t>
          </a:r>
          <a:r>
            <a:rPr lang="vi-VN" sz="1900" kern="120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err="1" smtClean="0">
              <a:latin typeface="Segoe UI" panose="020B0502040204020203" pitchFamily="34" charset="0"/>
              <a:cs typeface="Segoe UI" panose="020B0502040204020203" pitchFamily="34" charset="0"/>
            </a:rPr>
            <a:t>bảo</a:t>
          </a:r>
          <a:r>
            <a:rPr lang="vi-VN" sz="1900" kern="1200" smtClean="0">
              <a:latin typeface="Segoe UI" panose="020B0502040204020203" pitchFamily="34" charset="0"/>
              <a:cs typeface="Segoe UI" panose="020B0502040204020203" pitchFamily="34" charset="0"/>
            </a:rPr>
            <a:t> băng thông</a:t>
          </a:r>
          <a:endParaRPr lang="vi-VN" sz="19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7242" y="423422"/>
        <a:ext cx="7711566" cy="503576"/>
      </dsp:txXfrm>
    </dsp:sp>
    <dsp:sp modelId="{ED419AF4-5C19-4DCA-AB83-CBFF41F1220F}">
      <dsp:nvSpPr>
        <dsp:cNvPr id="0" name=""/>
        <dsp:cNvSpPr/>
      </dsp:nvSpPr>
      <dsp:spPr>
        <a:xfrm>
          <a:off x="0" y="954241"/>
          <a:ext cx="7766050" cy="154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72" tIns="24130" rIns="135128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1900" kern="1200" smtClean="0">
              <a:latin typeface="Segoe UI" panose="020B0502040204020203" pitchFamily="34" charset="0"/>
              <a:cs typeface="Segoe UI" panose="020B0502040204020203" pitchFamily="34" charset="0"/>
            </a:rPr>
            <a:t>MHA – Min </a:t>
          </a:r>
          <a:r>
            <a:rPr lang="vi-VN" sz="1900" kern="1200" err="1" smtClean="0">
              <a:latin typeface="Segoe UI" panose="020B0502040204020203" pitchFamily="34" charset="0"/>
              <a:cs typeface="Segoe UI" panose="020B0502040204020203" pitchFamily="34" charset="0"/>
            </a:rPr>
            <a:t>Hop</a:t>
          </a:r>
          <a:r>
            <a:rPr lang="vi-VN" sz="1900" kern="120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err="1" smtClean="0">
              <a:latin typeface="Segoe UI" panose="020B0502040204020203" pitchFamily="34" charset="0"/>
              <a:cs typeface="Segoe UI" panose="020B0502040204020203" pitchFamily="34" charset="0"/>
            </a:rPr>
            <a:t>Algorithm</a:t>
          </a:r>
          <a:endParaRPr lang="vi-VN" sz="19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445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BCRA –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Bandwidth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Constrained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Routing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Algorithm</a:t>
          </a:r>
          <a:endParaRPr lang="vi-VN" sz="19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445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MIRA –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Minimum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Interference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Routing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Algorithm</a:t>
          </a:r>
          <a:endParaRPr lang="vi-VN" sz="19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445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>
              <a:latin typeface="Segoe UI" panose="020B0502040204020203" pitchFamily="34" charset="0"/>
              <a:cs typeface="Segoe UI" panose="020B0502040204020203" pitchFamily="34" charset="0"/>
            </a:rPr>
            <a:t>…</a:t>
          </a:r>
          <a:endParaRPr lang="vi-VN" sz="1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954241"/>
        <a:ext cx="7766050" cy="1547324"/>
      </dsp:txXfrm>
    </dsp:sp>
    <dsp:sp modelId="{9911DEC2-DF45-4213-AEDD-02650F959C2D}">
      <dsp:nvSpPr>
        <dsp:cNvPr id="0" name=""/>
        <dsp:cNvSpPr/>
      </dsp:nvSpPr>
      <dsp:spPr>
        <a:xfrm>
          <a:off x="0" y="2501566"/>
          <a:ext cx="7766050" cy="5973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Định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tuyến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thỏa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mãn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băng thông-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độ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trễ</a:t>
          </a:r>
          <a:endParaRPr lang="vi-VN" sz="1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158" y="2530724"/>
        <a:ext cx="7707734" cy="538998"/>
      </dsp:txXfrm>
    </dsp:sp>
    <dsp:sp modelId="{FFA049FA-B6AD-4935-BF61-58A780F32830}">
      <dsp:nvSpPr>
        <dsp:cNvPr id="0" name=""/>
        <dsp:cNvSpPr/>
      </dsp:nvSpPr>
      <dsp:spPr>
        <a:xfrm>
          <a:off x="0" y="3098881"/>
          <a:ext cx="7766050" cy="138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72" tIns="24130" rIns="135128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Min-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Delay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(LDPRA –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Least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Delay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Path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Routing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Algorithm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vi-VN" sz="19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445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1900" kern="1200" smtClean="0">
              <a:latin typeface="Segoe UI" panose="020B0502040204020203" pitchFamily="34" charset="0"/>
              <a:cs typeface="Segoe UI" panose="020B0502040204020203" pitchFamily="34" charset="0"/>
            </a:rPr>
            <a:t>BDCRA – Bandwidth Delay Constrained Routing Algorithm</a:t>
          </a:r>
          <a:endParaRPr lang="vi-VN" sz="1900" kern="120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8445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MDWCRA </a:t>
          </a:r>
          <a:r>
            <a:rPr lang="vi-VN" sz="1900" kern="1200" smtClean="0">
              <a:latin typeface="Segoe UI" panose="020B0502040204020203" pitchFamily="34" charset="0"/>
              <a:cs typeface="Segoe UI" panose="020B0502040204020203" pitchFamily="34" charset="0"/>
            </a:rPr>
            <a:t>– Minimu</a:t>
          </a:r>
          <a:r>
            <a:rPr lang="en-US" sz="1900" kern="1200" smtClean="0">
              <a:latin typeface="Segoe UI" panose="020B0502040204020203" pitchFamily="34" charset="0"/>
              <a:cs typeface="Segoe UI" panose="020B0502040204020203" pitchFamily="34" charset="0"/>
            </a:rPr>
            <a:t>m</a:t>
          </a:r>
          <a:r>
            <a:rPr lang="vi-VN" sz="1900" kern="120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Delay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Weight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Capacity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Routing</a:t>
          </a:r>
          <a:r>
            <a:rPr lang="vi-VN" sz="1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19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Algorithm</a:t>
          </a:r>
          <a:endParaRPr lang="vi-VN" sz="1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098881"/>
        <a:ext cx="7766050" cy="1388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7626D-0DB7-4AD1-B1B1-18DFB33883D3}" type="datetimeFigureOut">
              <a:rPr lang="vi-VN" smtClean="0"/>
              <a:t>26/10/2013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E7739-8DDD-418E-8F0D-1094F7D850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19462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5568E-762A-43ED-B771-EDBCB18E5EF6}" type="datetimeFigureOut">
              <a:rPr lang="vi-VN" smtClean="0"/>
              <a:t>26/10/2013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07347-7993-43BF-809C-F5345C9268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55449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07347-7993-43BF-809C-F5345C926800}" type="slidenum">
              <a:rPr lang="vi-VN" smtClean="0"/>
              <a:t>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941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07347-7993-43BF-809C-F5345C926800}" type="slidenum">
              <a:rPr lang="vi-VN" smtClean="0"/>
              <a:t>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17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07347-7993-43BF-809C-F5345C926800}" type="slidenum">
              <a:rPr lang="vi-VN" smtClean="0"/>
              <a:t>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58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07347-7993-43BF-809C-F5345C926800}" type="slidenum">
              <a:rPr lang="vi-VN" smtClean="0"/>
              <a:t>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948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8A55-E69D-4B9D-BF95-E49D7173235F}" type="datetime1">
              <a:rPr lang="vi-VN" smtClean="0"/>
              <a:t>26/10/2013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527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443D-CA11-4FC0-92DA-3CA6A88F32FC}" type="datetime1">
              <a:rPr lang="vi-VN" smtClean="0"/>
              <a:t>26/10/2013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8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B534-4DBE-420A-96AA-CFD42A939F76}" type="datetime1">
              <a:rPr lang="vi-VN" smtClean="0"/>
              <a:t>26/10/2013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432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9186"/>
            <a:ext cx="7886700" cy="920860"/>
          </a:xfrm>
        </p:spPr>
        <p:txBody>
          <a:bodyPr/>
          <a:lstStyle>
            <a:lvl1pPr>
              <a:defRPr b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5737"/>
            <a:ext cx="7886700" cy="4361226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FB75-F8E2-4E07-9F84-6E6AC49C3F7F}" type="datetime1">
              <a:rPr lang="vi-VN" smtClean="0"/>
              <a:t>26/10/2013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  <p:sp>
        <p:nvSpPr>
          <p:cNvPr id="7" name="Pentagon 6"/>
          <p:cNvSpPr/>
          <p:nvPr userDrawn="1"/>
        </p:nvSpPr>
        <p:spPr>
          <a:xfrm>
            <a:off x="0" y="387509"/>
            <a:ext cx="628650" cy="52314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010911" y="-1"/>
            <a:ext cx="133089" cy="6858001"/>
            <a:chOff x="0" y="0"/>
            <a:chExt cx="133089" cy="6858001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33089" cy="591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6007101"/>
              <a:ext cx="133089" cy="8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39700" y="1116172"/>
            <a:ext cx="8871212" cy="399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vi-VN"/>
          </a:p>
        </p:txBody>
      </p:sp>
      <p:sp>
        <p:nvSpPr>
          <p:cNvPr id="11" name="Rectangle 10"/>
          <p:cNvSpPr/>
          <p:nvPr userDrawn="1"/>
        </p:nvSpPr>
        <p:spPr>
          <a:xfrm>
            <a:off x="-18789" y="1116172"/>
            <a:ext cx="127000" cy="399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3180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93BB-412C-4162-9661-81E2B8CC53E3}" type="datetime1">
              <a:rPr lang="vi-VN" smtClean="0"/>
              <a:t>26/10/2013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8305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EA40-9653-46A3-873F-B51193EEAD88}" type="datetime1">
              <a:rPr lang="vi-VN" smtClean="0"/>
              <a:t>26/10/2013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38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CF6F-B35E-446A-A2B5-E7E55CC5B037}" type="datetime1">
              <a:rPr lang="vi-VN" smtClean="0"/>
              <a:t>26/10/2013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819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F5-B352-43B3-AF86-3E1A452F145B}" type="datetime1">
              <a:rPr lang="vi-VN" smtClean="0"/>
              <a:t>26/10/2013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017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5C4-6105-4374-96F9-A16F49508D8F}" type="datetime1">
              <a:rPr lang="vi-VN" smtClean="0"/>
              <a:t>26/10/2013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39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9854-58F0-4C98-9845-1FCF6DD53D2F}" type="datetime1">
              <a:rPr lang="vi-VN" smtClean="0"/>
              <a:t>26/10/2013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76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2FFC-502C-4CB1-A095-4A2672016F6C}" type="datetime1">
              <a:rPr lang="vi-VN" smtClean="0"/>
              <a:t>26/10/2013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38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2975-F5E5-450D-BD31-0AAEBF6A1739}" type="datetime1">
              <a:rPr lang="vi-VN" smtClean="0"/>
              <a:t>26/10/2013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356351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B8A8-8CBA-43DA-8AAA-1462F45999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30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44" r:id="rId3"/>
    <p:sldLayoutId id="2147484745" r:id="rId4"/>
    <p:sldLayoutId id="2147484746" r:id="rId5"/>
    <p:sldLayoutId id="2147484747" r:id="rId6"/>
    <p:sldLayoutId id="2147484748" r:id="rId7"/>
    <p:sldLayoutId id="2147484749" r:id="rId8"/>
    <p:sldLayoutId id="2147484750" r:id="rId9"/>
    <p:sldLayoutId id="2147484751" r:id="rId10"/>
    <p:sldLayoutId id="214748475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ĐỀ XUẤT THUẬT TOÁN ĐỊNH TUYẾN ĐẢM BẢO CHẤT LƯỢNG DỊCH VỤ</a:t>
            </a:r>
            <a:endParaRPr lang="vi-VN" sz="2800" b="1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9" y="44624"/>
            <a:ext cx="633413" cy="633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502" y="68942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Trường</a:t>
            </a:r>
            <a:r>
              <a:rPr lang="en-US" sz="160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Đại</a:t>
            </a:r>
            <a:r>
              <a:rPr lang="en-US" sz="160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Học</a:t>
            </a:r>
            <a:r>
              <a:rPr lang="en-US" sz="160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Sài</a:t>
            </a:r>
            <a:r>
              <a:rPr lang="en-US" sz="160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Gòn</a:t>
            </a:r>
            <a:endParaRPr lang="en-US" sz="1600" smtClean="0"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r>
              <a:rPr lang="en-US" sz="1600" err="1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Khoa</a:t>
            </a:r>
            <a:r>
              <a:rPr lang="en-US" sz="160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Công</a:t>
            </a:r>
            <a:r>
              <a:rPr lang="en-US" sz="160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Nghệ</a:t>
            </a:r>
            <a:r>
              <a:rPr lang="en-US" sz="160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Thông</a:t>
            </a:r>
            <a:r>
              <a:rPr lang="en-US" sz="160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Tin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3082" y="77566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9845" y="1312921"/>
            <a:ext cx="426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Báo</a:t>
            </a:r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Cáo</a:t>
            </a:r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Khóa</a:t>
            </a:r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Tốt</a:t>
            </a:r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Nghiệp</a:t>
            </a:r>
            <a:endParaRPr lang="en-US" sz="24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1</a:t>
            </a:fld>
            <a:endParaRPr lang="vi-VN"/>
          </a:p>
        </p:txBody>
      </p:sp>
      <p:grpSp>
        <p:nvGrpSpPr>
          <p:cNvPr id="19" name="Group 18"/>
          <p:cNvGrpSpPr/>
          <p:nvPr/>
        </p:nvGrpSpPr>
        <p:grpSpPr>
          <a:xfrm>
            <a:off x="0" y="0"/>
            <a:ext cx="133089" cy="6858001"/>
            <a:chOff x="0" y="0"/>
            <a:chExt cx="133089" cy="6858001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33089" cy="591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007101"/>
              <a:ext cx="133089" cy="8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43238" y="4428613"/>
            <a:ext cx="40575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GVHD: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ThS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Cao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vi-VN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8361" y="5007761"/>
            <a:ext cx="502727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SVTH: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Liếp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Hoàng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Chung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Hiền</a:t>
            </a:r>
            <a:endParaRPr lang="vi-VN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10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57623"/>
              </p:ext>
            </p:extLst>
          </p:nvPr>
        </p:nvGraphicFramePr>
        <p:xfrm>
          <a:off x="889000" y="1639967"/>
          <a:ext cx="7442200" cy="47163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442200"/>
              </a:tblGrid>
              <a:tr h="847775">
                <a:tc>
                  <a:txBody>
                    <a:bodyPr/>
                    <a:lstStyle/>
                    <a:p>
                      <a:pPr marL="342900" marR="0" lvl="3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vi-VN" sz="1800" b="0" kern="120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MDWCRA – </a:t>
                      </a:r>
                      <a:r>
                        <a:rPr lang="vi-VN" sz="1800" b="0" kern="120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Maximum</a:t>
                      </a:r>
                      <a:r>
                        <a:rPr lang="vi-VN" sz="1800" b="0" kern="120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b="0" kern="120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Delay-Weighted</a:t>
                      </a:r>
                      <a:r>
                        <a:rPr lang="vi-VN" sz="1800" b="0" kern="120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b="0" kern="120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Capacity</a:t>
                      </a:r>
                      <a:r>
                        <a:rPr lang="vi-VN" sz="1800" b="0" kern="120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b="0" kern="120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Routing</a:t>
                      </a:r>
                      <a:r>
                        <a:rPr lang="vi-VN" sz="1800" b="0" kern="120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b="0" kern="120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Algorithm</a:t>
                      </a:r>
                      <a:endParaRPr lang="vi-VN" sz="1800" b="0" kern="120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868609">
                <a:tc>
                  <a:txBody>
                    <a:bodyPr/>
                    <a:lstStyle/>
                    <a:p>
                      <a:endParaRPr lang="vi-VN" sz="18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103443"/>
              </p:ext>
            </p:extLst>
          </p:nvPr>
        </p:nvGraphicFramePr>
        <p:xfrm>
          <a:off x="1504374" y="2876128"/>
          <a:ext cx="60721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" name="Equation" r:id="rId3" imgW="3708360" imgH="457200" progId="Equation.3">
                  <p:embed/>
                </p:oleObj>
              </mc:Choice>
              <mc:Fallback>
                <p:oleObj name="Equation" r:id="rId3" imgW="370836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374" y="2876128"/>
                        <a:ext cx="6072187" cy="739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452608"/>
              </p:ext>
            </p:extLst>
          </p:nvPr>
        </p:nvGraphicFramePr>
        <p:xfrm>
          <a:off x="1504374" y="4376557"/>
          <a:ext cx="3628135" cy="38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" name="Equation" r:id="rId5" imgW="2590800" imgH="279400" progId="Equation.3">
                  <p:embed/>
                </p:oleObj>
              </mc:Choice>
              <mc:Fallback>
                <p:oleObj name="Equation" r:id="rId5" imgW="25908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374" y="4376557"/>
                        <a:ext cx="3628135" cy="386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291458"/>
              </p:ext>
            </p:extLst>
          </p:nvPr>
        </p:nvGraphicFramePr>
        <p:xfrm>
          <a:off x="1504374" y="4822833"/>
          <a:ext cx="2764093" cy="426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" name="Equation" r:id="rId7" imgW="1790700" imgH="279400" progId="Equation.3">
                  <p:embed/>
                </p:oleObj>
              </mc:Choice>
              <mc:Fallback>
                <p:oleObj name="Equation" r:id="rId7" imgW="17907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374" y="4822833"/>
                        <a:ext cx="2764093" cy="426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7409" y="5695485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EDSP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EBF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trọng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w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thỏa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mãn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buộc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19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11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2" y="1918828"/>
            <a:ext cx="4612943" cy="45021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50" y="2318938"/>
            <a:ext cx="2993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Liên kết (delay, weight)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12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2" y="1918828"/>
            <a:ext cx="4612943" cy="45021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0109" y="2385772"/>
            <a:ext cx="692728" cy="218883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07064" y="5904826"/>
            <a:ext cx="692728" cy="218883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13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2" y="1921597"/>
            <a:ext cx="4612943" cy="4496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07064" y="6154216"/>
            <a:ext cx="692728" cy="218883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07064" y="2637668"/>
            <a:ext cx="692728" cy="218883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14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2" y="1924293"/>
            <a:ext cx="4612943" cy="44912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3209" y="2870689"/>
            <a:ext cx="692728" cy="218883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15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12" y="1924293"/>
            <a:ext cx="4601743" cy="44912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16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12" y="1926986"/>
            <a:ext cx="4601743" cy="4485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61572" y="4254453"/>
            <a:ext cx="692728" cy="218883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17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71" y="1926986"/>
            <a:ext cx="4596224" cy="4485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8812" y="4491671"/>
            <a:ext cx="692728" cy="218883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18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71" y="1929676"/>
            <a:ext cx="4596224" cy="44804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19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27" y="1929676"/>
            <a:ext cx="4590711" cy="44804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8812" y="4491671"/>
            <a:ext cx="692728" cy="218883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2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830738"/>
              </p:ext>
            </p:extLst>
          </p:nvPr>
        </p:nvGraphicFramePr>
        <p:xfrm>
          <a:off x="1503294" y="1579720"/>
          <a:ext cx="6196220" cy="4835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9531" y="1921016"/>
            <a:ext cx="477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vi-VN" sz="2100" b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852" y="2836284"/>
            <a:ext cx="477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vi-VN" sz="2100" b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9372" y="3751552"/>
            <a:ext cx="477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2100" b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6850" y="4666820"/>
            <a:ext cx="477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2100" b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9530" y="5569279"/>
            <a:ext cx="477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2100" b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20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27" y="1932363"/>
            <a:ext cx="4590711" cy="4475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21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80" y="1932363"/>
            <a:ext cx="4585205" cy="4475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22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7" y="1550996"/>
            <a:ext cx="768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Extended-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Shortest Path (ShiGang Chen – 1999)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80" y="1935116"/>
            <a:ext cx="4585205" cy="4469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7719" y="2374710"/>
            <a:ext cx="221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trễ yêu cầu: 3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190" y="5564126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Độ phức tạp: O(x</a:t>
            </a:r>
            <a:r>
              <a:rPr lang="en-US" sz="2000" b="1" baseline="3000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2000" b="1" baseline="3000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3345"/>
              </p:ext>
            </p:extLst>
          </p:nvPr>
        </p:nvGraphicFramePr>
        <p:xfrm>
          <a:off x="850899" y="1779981"/>
          <a:ext cx="7442200" cy="43090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442200"/>
              </a:tblGrid>
              <a:tr h="555256">
                <a:tc>
                  <a:txBody>
                    <a:bodyPr/>
                    <a:lstStyle/>
                    <a:p>
                      <a:pPr marL="0" marR="0" lvl="3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vi-VN" sz="1800" b="0" kern="120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53764">
                <a:tc>
                  <a:txBody>
                    <a:bodyPr/>
                    <a:lstStyle/>
                    <a:p>
                      <a:endParaRPr lang="vi-VN" sz="18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23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9010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OBDCRA – Optimized Bandwidth Delay Constrained Routing Algorithm</a:t>
            </a:r>
            <a:endParaRPr lang="vi-VN" sz="2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009520"/>
              </p:ext>
            </p:extLst>
          </p:nvPr>
        </p:nvGraphicFramePr>
        <p:xfrm>
          <a:off x="2496594" y="3182747"/>
          <a:ext cx="4312169" cy="149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3" imgW="2603500" imgH="901700" progId="Equation.3">
                  <p:embed/>
                </p:oleObj>
              </mc:Choice>
              <mc:Fallback>
                <p:oleObj name="Equation" r:id="rId3" imgW="2603500" imgH="901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594" y="3182747"/>
                        <a:ext cx="4312169" cy="14950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7801" y="1821783"/>
            <a:ext cx="4380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3.1.1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24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9010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OBDCRA – Optimized Bandwidth Delay Constrained Routing Algorithm</a:t>
            </a:r>
            <a:endParaRPr lang="vi-VN" sz="2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8" y="2231185"/>
            <a:ext cx="5663088" cy="27936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53" y="2236510"/>
            <a:ext cx="1179049" cy="38617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438" y="5061023"/>
            <a:ext cx="693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Ở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u 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∉ S </a:t>
            </a:r>
            <a:r>
              <a:rPr lang="en-US" dirty="0" err="1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w </a:t>
            </a:r>
            <a:r>
              <a:rPr lang="en-US" dirty="0" err="1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là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bé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nhất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. </a:t>
            </a:r>
            <a:r>
              <a:rPr lang="en-US" dirty="0" err="1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Xét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nút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láng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giềng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v </a:t>
            </a:r>
            <a:r>
              <a:rPr lang="en-US" dirty="0" err="1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u </a:t>
            </a:r>
            <a:r>
              <a:rPr lang="en-US" dirty="0" err="1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mà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d[u] + d[u, v] + LD[v] </a:t>
            </a:r>
            <a:r>
              <a:rPr lang="en-US" b="1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≤ delay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w[v] &gt; w[u] + w[u, v]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w[v] = w[u] + w[u, v] 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d[v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 =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d[u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 + d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[u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v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].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S,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lặp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lặp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S = N.</a:t>
            </a:r>
            <a:endParaRPr lang="en-US" dirty="0" smtClean="0">
              <a:latin typeface="Segoe UI" panose="020B0502040204020203" pitchFamily="34" charset="0"/>
              <a:ea typeface="Cambria Math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2648" y="3374282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 = </a:t>
            </a:r>
            <a:r>
              <a:rPr lang="en-US" sz="2000" dirty="0" smtClean="0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Ø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Line Callout 2 (Accent Bar) 5"/>
          <p:cNvSpPr/>
          <p:nvPr/>
        </p:nvSpPr>
        <p:spPr>
          <a:xfrm>
            <a:off x="5122398" y="2371363"/>
            <a:ext cx="767715" cy="436201"/>
          </a:xfrm>
          <a:prstGeom prst="accentCallout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(w, d)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437" y="1550996"/>
            <a:ext cx="615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heuristic C-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(Constrained-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Line Callout 2 (Accent Bar) 12"/>
          <p:cNvSpPr/>
          <p:nvPr/>
        </p:nvSpPr>
        <p:spPr>
          <a:xfrm flipH="1">
            <a:off x="152400" y="2577011"/>
            <a:ext cx="715400" cy="40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603"/>
              <a:gd name="adj6" fmla="val -5347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Nút</a:t>
            </a:r>
            <a:r>
              <a:rPr lang="en-US" dirty="0" smtClean="0">
                <a:solidFill>
                  <a:schemeClr val="tx1"/>
                </a:solidFill>
              </a:rPr>
              <a:t> s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9" name="Line Callout 2 (Accent Bar) 18"/>
          <p:cNvSpPr/>
          <p:nvPr/>
        </p:nvSpPr>
        <p:spPr>
          <a:xfrm>
            <a:off x="5122398" y="4067624"/>
            <a:ext cx="767715" cy="40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914"/>
              <a:gd name="adj6" fmla="val -5347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Nút</a:t>
            </a:r>
            <a:r>
              <a:rPr lang="en-US" dirty="0" smtClean="0">
                <a:solidFill>
                  <a:schemeClr val="tx1"/>
                </a:solidFill>
              </a:rPr>
              <a:t> d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25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9010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OBDCRA – Optimized Bandwidth Delay Constrained Routing Algorithm</a:t>
            </a:r>
            <a:endParaRPr lang="vi-VN" sz="2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024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73" y="2512133"/>
            <a:ext cx="4011052" cy="218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3475" y="4689133"/>
            <a:ext cx="80370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1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Trạng</a:t>
            </a:r>
            <a:r>
              <a:rPr kumimoji="0" lang="vi-VN" b="1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1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thái</a:t>
            </a:r>
            <a:r>
              <a:rPr kumimoji="0" lang="vi-VN" b="1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liên </a:t>
            </a:r>
            <a:r>
              <a:rPr kumimoji="0" lang="vi-VN" b="1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kết</a:t>
            </a:r>
            <a:r>
              <a:rPr kumimoji="0" lang="vi-VN" b="1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= (băng thông, </a:t>
            </a:r>
            <a:r>
              <a:rPr kumimoji="0" lang="vi-VN" b="1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độ</a:t>
            </a:r>
            <a:r>
              <a:rPr kumimoji="0" lang="vi-VN" b="1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1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trễ</a:t>
            </a:r>
            <a:r>
              <a:rPr kumimoji="0" lang="vi-VN" b="1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u="none" strike="noStrike" cap="none" normalizeH="0" baseline="0" dirty="0" smtClean="0" bmk="OLE_LINK87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Yêu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cầu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định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tuyến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từ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nút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0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từ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đến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nút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5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với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băng thông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0.1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là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và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độ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trễ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là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4.</a:t>
            </a:r>
            <a:r>
              <a:rPr kumimoji="0" lang="vi-VN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475" y="1603102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3.1.4 Chi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26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9010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OBDCRA – Optimized Bandwidth Delay Constrained Routing Algorithm</a:t>
            </a:r>
            <a:endParaRPr lang="vi-VN" sz="2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4" y="2278654"/>
            <a:ext cx="6730026" cy="33199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2161503"/>
            <a:ext cx="1085182" cy="3554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4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27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9010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OBDCRA – Optimized Bandwidth Delay Constrained Routing Algorithm</a:t>
            </a:r>
            <a:endParaRPr lang="vi-VN" sz="2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4" y="2278654"/>
            <a:ext cx="6730026" cy="33199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4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37528"/>
              </p:ext>
            </p:extLst>
          </p:nvPr>
        </p:nvGraphicFramePr>
        <p:xfrm>
          <a:off x="7455522" y="2278654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+mj-lt"/>
                        </a:rPr>
                        <a:t>1</a:t>
                      </a:r>
                      <a:endParaRPr lang="vi-VN" sz="11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+mj-lt"/>
                        </a:rPr>
                        <a:t>3</a:t>
                      </a:r>
                      <a:endParaRPr lang="vi-VN" sz="11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+mj-lt"/>
                        </a:rPr>
                        <a:t>2</a:t>
                      </a:r>
                      <a:endParaRPr lang="vi-VN" sz="11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+mj-lt"/>
                        </a:rPr>
                        <a:t>2</a:t>
                      </a:r>
                      <a:endParaRPr lang="vi-VN" sz="11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7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28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9010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OBDCRA – Optimized Bandwidth Delay Constrained Routing Algorithm</a:t>
            </a:r>
            <a:endParaRPr lang="vi-VN" sz="2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0" y="2278654"/>
            <a:ext cx="6678553" cy="33199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4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89095"/>
              </p:ext>
            </p:extLst>
          </p:nvPr>
        </p:nvGraphicFramePr>
        <p:xfrm>
          <a:off x="7455522" y="2278654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4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29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9010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OBDCRA – Optimized Bandwidth Delay Constrained Routing Algorithm</a:t>
            </a:r>
            <a:endParaRPr lang="vi-VN" sz="2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1" y="2278654"/>
            <a:ext cx="6678551" cy="33199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4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28884"/>
              </p:ext>
            </p:extLst>
          </p:nvPr>
        </p:nvGraphicFramePr>
        <p:xfrm>
          <a:off x="7455522" y="2278654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5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GIỚI THIỆU ĐỀ TÀI</a:t>
            </a:r>
            <a:endParaRPr lang="vi-V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703057"/>
              </p:ext>
            </p:extLst>
          </p:nvPr>
        </p:nvGraphicFramePr>
        <p:xfrm>
          <a:off x="628650" y="1567015"/>
          <a:ext cx="7886700" cy="4835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3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136091" y="1113997"/>
            <a:ext cx="42696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1.1. TÍNH CẤP THIẾT CỦA ĐỀ TÀI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30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9010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OBDCRA – Optimized Bandwidth Delay Constrained Routing Algorithm</a:t>
            </a:r>
            <a:endParaRPr lang="vi-VN" sz="2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1" y="2281846"/>
            <a:ext cx="6678551" cy="33135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4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36088"/>
              </p:ext>
            </p:extLst>
          </p:nvPr>
        </p:nvGraphicFramePr>
        <p:xfrm>
          <a:off x="7455522" y="2278654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31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9010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OBDCRA – Optimized Bandwidth Delay Constrained Routing Algorithm</a:t>
            </a:r>
            <a:endParaRPr lang="vi-VN" sz="2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1" y="2281846"/>
            <a:ext cx="6678551" cy="33135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4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73188"/>
              </p:ext>
            </p:extLst>
          </p:nvPr>
        </p:nvGraphicFramePr>
        <p:xfrm>
          <a:off x="7455522" y="2278654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32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9010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OBDCRA – Optimized Bandwidth Delay Constrained Routing Algorithm</a:t>
            </a:r>
            <a:endParaRPr lang="vi-VN" sz="2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1" y="2288194"/>
            <a:ext cx="6678550" cy="3300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2161503"/>
            <a:ext cx="1085182" cy="3554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4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33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9010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OBDCRA – Optimized Bandwidth Delay Constrained Routing Algorithm</a:t>
            </a:r>
            <a:endParaRPr lang="vi-VN" sz="2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1" y="2288194"/>
            <a:ext cx="6678550" cy="33008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2161503"/>
            <a:ext cx="1085182" cy="3554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4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34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8991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M-OBDCRA – Modified-OBDCRA</a:t>
            </a:r>
            <a:endParaRPr lang="vi-VN" sz="2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17" y="2059740"/>
            <a:ext cx="4821686" cy="26335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8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6035" y="4785726"/>
            <a:ext cx="80370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1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Trạng</a:t>
            </a:r>
            <a:r>
              <a:rPr kumimoji="0" lang="vi-VN" b="1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1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thái</a:t>
            </a:r>
            <a:r>
              <a:rPr kumimoji="0" lang="vi-VN" b="1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liên </a:t>
            </a:r>
            <a:r>
              <a:rPr kumimoji="0" lang="vi-VN" b="1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kết</a:t>
            </a:r>
            <a:r>
              <a:rPr kumimoji="0" lang="vi-VN" b="1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= (băng thông, </a:t>
            </a:r>
            <a:r>
              <a:rPr kumimoji="0" lang="vi-VN" b="1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độ</a:t>
            </a:r>
            <a:r>
              <a:rPr kumimoji="0" lang="vi-VN" b="1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1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trễ</a:t>
            </a:r>
            <a:r>
              <a:rPr kumimoji="0" lang="vi-VN" b="1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u="none" strike="noStrike" cap="none" normalizeH="0" baseline="0" dirty="0" smtClean="0" bmk="OLE_LINK87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Yêu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cầu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định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tuyến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từ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nút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0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từ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đến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nút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5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với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băng thông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0.1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là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và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độ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vi-VN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trễ</a:t>
            </a:r>
            <a:r>
              <a:rPr kumimoji="0" lang="vi-VN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kumimoji="0" lang="en-US" b="0" u="none" strike="noStrike" cap="none" normalizeH="0" baseline="0" dirty="0" err="1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là</a:t>
            </a:r>
            <a:r>
              <a:rPr kumimoji="0" lang="en-US" b="0" u="none" strike="noStrike" cap="none" normalizeH="0" baseline="0" dirty="0" smtClean="0" bmk="OLE_LINK8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8.</a:t>
            </a:r>
            <a:r>
              <a:rPr kumimoji="0" lang="vi-VN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69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35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8991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M-OBDCRA – Modified-OBDCRA</a:t>
            </a:r>
            <a:endParaRPr lang="vi-VN" sz="2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1" y="2249657"/>
            <a:ext cx="6857985" cy="336258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83297"/>
              </p:ext>
            </p:extLst>
          </p:nvPr>
        </p:nvGraphicFramePr>
        <p:xfrm>
          <a:off x="7455522" y="224965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8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36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8991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M-OBDCRA – Modified-OBDCRA</a:t>
            </a:r>
            <a:endParaRPr lang="vi-VN" sz="2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2256647"/>
            <a:ext cx="6857986" cy="334859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96527"/>
              </p:ext>
            </p:extLst>
          </p:nvPr>
        </p:nvGraphicFramePr>
        <p:xfrm>
          <a:off x="7455522" y="224965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8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37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8991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M-OBDCRA – Modified-OBDCRA</a:t>
            </a:r>
            <a:endParaRPr lang="vi-VN" sz="2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2" y="2256647"/>
            <a:ext cx="6836143" cy="3348598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26512"/>
              </p:ext>
            </p:extLst>
          </p:nvPr>
        </p:nvGraphicFramePr>
        <p:xfrm>
          <a:off x="7455522" y="224965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8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38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8991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M-OBDCRA – Modified-OBDCRA</a:t>
            </a:r>
            <a:endParaRPr lang="vi-VN" sz="2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6" y="2256647"/>
            <a:ext cx="6807894" cy="3348598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24574"/>
              </p:ext>
            </p:extLst>
          </p:nvPr>
        </p:nvGraphicFramePr>
        <p:xfrm>
          <a:off x="7455522" y="224965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8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39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8991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M-OBDCRA – Modified-OBDCRA</a:t>
            </a:r>
            <a:endParaRPr lang="vi-VN" sz="2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6" y="2258347"/>
            <a:ext cx="6807893" cy="334519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73827"/>
              </p:ext>
            </p:extLst>
          </p:nvPr>
        </p:nvGraphicFramePr>
        <p:xfrm>
          <a:off x="7455522" y="224965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8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GIỚI THIỆU ĐỀ TÀI</a:t>
            </a:r>
            <a:endParaRPr lang="vi-VN"/>
          </a:p>
        </p:txBody>
      </p:sp>
      <p:grpSp>
        <p:nvGrpSpPr>
          <p:cNvPr id="29" name="Group 28"/>
          <p:cNvGrpSpPr/>
          <p:nvPr/>
        </p:nvGrpSpPr>
        <p:grpSpPr>
          <a:xfrm>
            <a:off x="2053198" y="2824520"/>
            <a:ext cx="5266204" cy="2758164"/>
            <a:chOff x="2548498" y="176768"/>
            <a:chExt cx="5266204" cy="2758164"/>
          </a:xfrm>
        </p:grpSpPr>
        <p:sp>
          <p:nvSpPr>
            <p:cNvPr id="31" name="Oval 30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vi-V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vi-V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vi-V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vi-V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vi-V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vi-V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7" name="Straight Connector 36"/>
            <p:cNvCxnSpPr>
              <a:stCxn id="31" idx="7"/>
              <a:endCxn id="33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>
              <a:stCxn id="33" idx="6"/>
              <a:endCxn id="34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>
              <a:stCxn id="34" idx="6"/>
              <a:endCxn id="36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/>
            <p:cNvCxnSpPr>
              <a:stCxn id="31" idx="5"/>
              <a:endCxn id="32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/>
            <p:cNvCxnSpPr>
              <a:stCxn id="32" idx="6"/>
              <a:endCxn id="35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/>
            <p:cNvCxnSpPr>
              <a:stCxn id="35" idx="6"/>
              <a:endCxn id="36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stCxn id="33" idx="5"/>
              <a:endCxn id="35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>
              <a:stCxn id="32" idx="7"/>
              <a:endCxn id="34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TextBox 19"/>
            <p:cNvSpPr txBox="1"/>
            <p:nvPr/>
          </p:nvSpPr>
          <p:spPr>
            <a:xfrm>
              <a:off x="2737791" y="629050"/>
              <a:ext cx="74509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(1, 1)</a:t>
              </a:r>
              <a:endParaRPr lang="vi-VN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20"/>
            <p:cNvSpPr txBox="1"/>
            <p:nvPr/>
          </p:nvSpPr>
          <p:spPr>
            <a:xfrm>
              <a:off x="2737444" y="2089150"/>
              <a:ext cx="74509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(2, 1)</a:t>
              </a:r>
              <a:endParaRPr lang="vi-VN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extBox 37"/>
            <p:cNvSpPr txBox="1"/>
            <p:nvPr/>
          </p:nvSpPr>
          <p:spPr>
            <a:xfrm>
              <a:off x="4809051" y="176768"/>
              <a:ext cx="74509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(3, 2)</a:t>
              </a:r>
              <a:endParaRPr lang="vi-VN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37"/>
            <p:cNvSpPr txBox="1"/>
            <p:nvPr/>
          </p:nvSpPr>
          <p:spPr>
            <a:xfrm>
              <a:off x="4809051" y="2565600"/>
              <a:ext cx="74509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(4, 2)</a:t>
              </a:r>
              <a:endParaRPr lang="vi-VN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Box 37"/>
            <p:cNvSpPr txBox="1"/>
            <p:nvPr/>
          </p:nvSpPr>
          <p:spPr>
            <a:xfrm>
              <a:off x="4024197" y="1027469"/>
              <a:ext cx="74509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(2, 3)</a:t>
              </a:r>
              <a:endParaRPr lang="vi-VN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37"/>
            <p:cNvSpPr txBox="1"/>
            <p:nvPr/>
          </p:nvSpPr>
          <p:spPr>
            <a:xfrm>
              <a:off x="5570947" y="1027469"/>
              <a:ext cx="74509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(1, 1)</a:t>
              </a:r>
              <a:endParaRPr lang="vi-VN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6983913" y="649254"/>
              <a:ext cx="74509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(3, 1)</a:t>
              </a:r>
              <a:endParaRPr lang="vi-VN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6954368" y="2057061"/>
              <a:ext cx="74509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>
                  <a:solidFill>
                    <a:schemeClr val="accent5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(2, 1)</a:t>
              </a:r>
              <a:endParaRPr lang="vi-VN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TextBox 27"/>
          <p:cNvSpPr txBox="1"/>
          <p:nvPr/>
        </p:nvSpPr>
        <p:spPr>
          <a:xfrm>
            <a:off x="2377673" y="2256421"/>
            <a:ext cx="465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 = (</a:t>
            </a:r>
            <a:r>
              <a:rPr lang="en-US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băng</a:t>
            </a: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vi-VN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628650" y="1563056"/>
            <a:ext cx="360477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ô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hình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thị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trọng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số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6091" y="1113997"/>
            <a:ext cx="42696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1.2. XÁC ĐỊNH VẤN ĐỀ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40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8991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M-OBDCRA – Modified-OBDCRA</a:t>
            </a:r>
            <a:endParaRPr lang="vi-VN" sz="2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7" y="2258347"/>
            <a:ext cx="6752091" cy="3345198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38396"/>
              </p:ext>
            </p:extLst>
          </p:nvPr>
        </p:nvGraphicFramePr>
        <p:xfrm>
          <a:off x="7455522" y="224965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8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41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8991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M-OBDCRA – Modified-OBDCRA</a:t>
            </a:r>
            <a:endParaRPr lang="vi-VN" sz="2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1" y="2258347"/>
            <a:ext cx="6710962" cy="3345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68" y="2153808"/>
            <a:ext cx="1085182" cy="3554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8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42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8991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M-OBDCRA – Modified-OBDCRA</a:t>
            </a:r>
            <a:endParaRPr lang="vi-VN" sz="2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1" y="2258347"/>
            <a:ext cx="6656401" cy="3345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21" y="2153809"/>
            <a:ext cx="1085182" cy="3554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8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</a:t>
            </a:r>
            <a:r>
              <a:rPr lang="vi-VN" b="0" smtClean="0"/>
              <a:t> </a:t>
            </a:r>
            <a:r>
              <a:rPr lang="vi-VN" smtClean="0"/>
              <a:t>ĐỀ XUẤT THUẬT TOÁN MỚI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43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152400" y="1090046"/>
            <a:ext cx="8991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M-OBDCRA – Modified-OBDCRA</a:t>
            </a:r>
            <a:endParaRPr lang="vi-VN" sz="2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1" y="2278818"/>
            <a:ext cx="6656400" cy="33042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1298" y="159797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8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05926"/>
              </p:ext>
            </p:extLst>
          </p:nvPr>
        </p:nvGraphicFramePr>
        <p:xfrm>
          <a:off x="7455522" y="2164446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8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16727" y="1124803"/>
            <a:ext cx="6802582" cy="3903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154742" y="1124803"/>
            <a:ext cx="3967091" cy="39035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</a:t>
            </a:r>
            <a:r>
              <a:rPr lang="vi-VN" b="0" smtClean="0"/>
              <a:t> </a:t>
            </a:r>
            <a:r>
              <a:rPr lang="vi-VN" smtClean="0"/>
              <a:t>KẾT QUẢ THỰC NGHIỆM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44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6" y="1609431"/>
            <a:ext cx="4501662" cy="34152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0979" y="1420834"/>
            <a:ext cx="37420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ao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liên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hai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vi-V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hai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liên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: liên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mảnh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năng thông qua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1200 đơn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băng thông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liên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đậm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năng thông qua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4800 đơn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băng thông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ó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cặp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nguồn-đích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: (1, 13), (5, 9), (4, 2), (5, 15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liên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phân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phối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[5, 11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].</a:t>
            </a:r>
            <a:endParaRPr lang="vi-V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948" y="1101958"/>
            <a:ext cx="3775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4.1 MÔ HÌNH THỰC NGHIỆM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64039" y="1096840"/>
            <a:ext cx="216597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3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vi-VN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Sơ </a:t>
            </a:r>
            <a:r>
              <a:rPr lang="vi-VN" sz="23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vi-VN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MIRA</a:t>
            </a:r>
          </a:p>
        </p:txBody>
      </p:sp>
      <p:sp>
        <p:nvSpPr>
          <p:cNvPr id="16" name="TextBox 2"/>
          <p:cNvSpPr txBox="1"/>
          <p:nvPr/>
        </p:nvSpPr>
        <p:spPr>
          <a:xfrm>
            <a:off x="1567985" y="5359376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ơ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MIRA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16727" y="1124803"/>
            <a:ext cx="6802582" cy="3903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54742" y="1124803"/>
            <a:ext cx="3967091" cy="39035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4039" y="1096840"/>
            <a:ext cx="25506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3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vi-VN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Sơ </a:t>
            </a:r>
            <a:r>
              <a:rPr lang="vi-VN" sz="23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vi-VN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vi-VN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ANSNET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</a:t>
            </a:r>
            <a:r>
              <a:rPr lang="vi-VN" b="0" smtClean="0"/>
              <a:t> </a:t>
            </a:r>
            <a:r>
              <a:rPr lang="vi-VN" smtClean="0"/>
              <a:t>KẾT QUẢ THỰC NGHIỆM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45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" y="1906713"/>
            <a:ext cx="5078388" cy="32754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6911" y="1623999"/>
            <a:ext cx="3742006" cy="442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ao </a:t>
            </a:r>
            <a:r>
              <a:rPr lang="vi-VN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 32 </a:t>
            </a:r>
            <a:r>
              <a:rPr lang="vi-VN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vi-VN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ỗi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liên </a:t>
            </a:r>
            <a:r>
              <a:rPr lang="vi-VN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 trong sơ </a:t>
            </a:r>
            <a:r>
              <a:rPr lang="vi-VN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 1200 đơn </a:t>
            </a:r>
            <a:r>
              <a:rPr lang="vi-VN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 băng thông. </a:t>
            </a:r>
            <a:endParaRPr lang="vi-VN" sz="1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vi-VN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cặp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nguồn-đích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 (1, 29), (18, 6), (4, 23), (7, 31) </a:t>
            </a:r>
            <a:r>
              <a:rPr lang="vi-VN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sz="1900" dirty="0">
                <a:latin typeface="Segoe UI" panose="020B0502040204020203" pitchFamily="34" charset="0"/>
                <a:cs typeface="Segoe UI" panose="020B0502040204020203" pitchFamily="34" charset="0"/>
              </a:rPr>
              <a:t> (21, 17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liên </a:t>
            </a:r>
            <a:r>
              <a:rPr lang="vi-VN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phân </a:t>
            </a:r>
            <a:r>
              <a:rPr lang="vi-VN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phối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[5, 11].</a:t>
            </a:r>
            <a:endParaRPr lang="vi-VN" sz="1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3580" y="5389090"/>
            <a:ext cx="334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ơ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ANSNET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mở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948" y="1101958"/>
            <a:ext cx="3775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4.1 MÔ HÌNH THỰC NGHIỆM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16727" y="1124803"/>
            <a:ext cx="6802582" cy="3903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154742" y="1124803"/>
            <a:ext cx="3967091" cy="39035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64039" y="1096840"/>
            <a:ext cx="211628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3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vi-VN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Sơ </a:t>
            </a:r>
            <a:r>
              <a:rPr lang="vi-VN" sz="23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vi-VN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vi-VN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NET1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</a:t>
            </a:r>
            <a:r>
              <a:rPr lang="vi-VN" b="0" dirty="0" smtClean="0"/>
              <a:t> </a:t>
            </a:r>
            <a:r>
              <a:rPr lang="vi-VN" dirty="0" smtClean="0"/>
              <a:t>KẾT QUẢ THỰC NGHIỆM</a:t>
            </a:r>
            <a:endParaRPr lang="vi-VN" b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46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21" y="1843021"/>
            <a:ext cx="5478780" cy="3423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7962" y="5572430"/>
            <a:ext cx="658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Sơ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NET1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50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sinh sơ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Waxman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thông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⍺ = 0.13, β = 0.99.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097401"/>
              </p:ext>
            </p:extLst>
          </p:nvPr>
        </p:nvGraphicFramePr>
        <p:xfrm>
          <a:off x="220576" y="3188423"/>
          <a:ext cx="2636924" cy="73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4" imgW="1548728" imgH="431613" progId="Equation.3">
                  <p:embed/>
                </p:oleObj>
              </mc:Choice>
              <mc:Fallback>
                <p:oleObj name="Equation" r:id="rId4" imgW="1548728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76" y="3188423"/>
                        <a:ext cx="2636924" cy="732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6948" y="1101958"/>
            <a:ext cx="3775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4.1 MÔ HÌNH THỰC NGHIỆM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</a:t>
            </a:r>
            <a:r>
              <a:rPr lang="vi-VN" b="0" smtClean="0"/>
              <a:t> </a:t>
            </a:r>
            <a:r>
              <a:rPr lang="vi-VN" smtClean="0"/>
              <a:t>KẾT QUẢ THỰC NGHIỆM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47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178484" y="1090046"/>
            <a:ext cx="43140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4.2 CÁC TIÊU CHÍ THỰC NGHIỆM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2138289"/>
            <a:ext cx="81495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chối</a:t>
            </a: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 yêu </a:t>
            </a:r>
            <a:r>
              <a:rPr lang="vi-VN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tiêu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ưu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cực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tiểu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chối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yêu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, do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đa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chấp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yêu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 gian </a:t>
            </a:r>
            <a:r>
              <a:rPr lang="vi-VN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 trung </a:t>
            </a:r>
            <a:r>
              <a:rPr lang="vi-VN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gian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trung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(trong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mili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giây)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đi cho yêu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65428"/>
              </p:ext>
            </p:extLst>
          </p:nvPr>
        </p:nvGraphicFramePr>
        <p:xfrm>
          <a:off x="1660792" y="2626367"/>
          <a:ext cx="5176105" cy="8229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939"/>
                <a:gridCol w="2293166"/>
              </a:tblGrid>
              <a:tr h="0"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Tỉ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lệ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yêu </a:t>
                      </a: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</a:t>
                      </a:r>
                      <a:endParaRPr lang="vi-VN" sz="180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yêu </a:t>
                      </a: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bị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endParaRPr lang="vi-VN" sz="180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91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Tổng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yêu </a:t>
                      </a:r>
                      <a:r>
                        <a:rPr lang="vi-VN" sz="18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vi-VN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vi-VN" sz="1800">
                        <a:effectLst/>
                        <a:latin typeface="Segoe UI" panose="020B0502040204020203" pitchFamily="34" charset="0"/>
                        <a:ea typeface="Arial" panose="020B06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0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</a:t>
            </a:r>
            <a:r>
              <a:rPr lang="vi-VN" b="0" smtClean="0"/>
              <a:t> </a:t>
            </a:r>
            <a:r>
              <a:rPr lang="vi-VN" smtClean="0"/>
              <a:t>KẾT QUẢ THỰC NGHIỆM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48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628650" y="2790058"/>
            <a:ext cx="8128489" cy="142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895350" algn="l"/>
              </a:tabLst>
            </a:pP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</a:t>
            </a:r>
            <a:r>
              <a:rPr lang="vi-VN" sz="2000" dirty="0" err="1" smtClean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ác</a:t>
            </a:r>
            <a:r>
              <a:rPr lang="vi-VN" sz="2000" dirty="0" smtClean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yêu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cầu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định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tuyến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được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gửi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đến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giữa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mỗi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cặp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 smtClean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nguồn-đích</a:t>
            </a:r>
            <a:r>
              <a:rPr lang="vi-VN" sz="2000" dirty="0" smtClean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theo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tiến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trình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Poisson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với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tần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suất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trung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bình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là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λ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và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thời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gian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giữ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được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phân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phối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mũ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với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giá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 smtClean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trị</a:t>
            </a:r>
            <a:r>
              <a:rPr lang="vi-VN" sz="2000" dirty="0" smtClean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trung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bình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là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 smtClean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μ</a:t>
            </a:r>
            <a:r>
              <a:rPr lang="vi-VN" sz="2000" dirty="0" smtClean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484" y="1090046"/>
            <a:ext cx="69685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4.3 PHƯƠNG PHÁP PHÁT SINH YÊU CẦU ĐỊNH TUYẾN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</a:t>
            </a:r>
            <a:r>
              <a:rPr lang="vi-VN" b="0" smtClean="0"/>
              <a:t> </a:t>
            </a:r>
            <a:r>
              <a:rPr lang="vi-VN" smtClean="0"/>
              <a:t>KẾT QUẢ THỰC NGHIỆM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49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507755" y="1673919"/>
            <a:ext cx="8128489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Sơ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MIRA: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2000 yêu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λ = 40, μ = 10, băng thông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phân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phối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trong {10, 20, 30, 40, 50}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phân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phối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trong [15, 25].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Sơ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ANSET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mở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sinh 2000 yêu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λ = 40, μ = 10, băng thông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phân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phối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trong {10, 20, 30, 40, 50}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phân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phối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[40, 50].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Sơ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NET1: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sinh 4000 yêu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λ = 80, μ = 30, băng thông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phân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phối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trong {10, 20, 30, 40, 50}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phân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phối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[15, 25].</a:t>
            </a:r>
            <a:endParaRPr lang="vi-VN" sz="2000" dirty="0" smtClean="0"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484" y="1090046"/>
            <a:ext cx="69685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4.3 PHƯƠNG PHÁP PHÁT SINH YÊU CẦU ĐỊNH TUYẾN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GIỚI THIỆU ĐỀ TÀI</a:t>
            </a:r>
            <a:endParaRPr lang="vi-V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2272145"/>
            <a:ext cx="7886700" cy="3904817"/>
          </a:xfrm>
        </p:spPr>
        <p:txBody>
          <a:bodyPr>
            <a:normAutofit/>
          </a:bodyPr>
          <a:lstStyle/>
          <a:p>
            <a:pPr algn="just"/>
            <a:r>
              <a:rPr lang="vi-VN" sz="1900" dirty="0"/>
              <a:t>Cho </a:t>
            </a:r>
            <a:r>
              <a:rPr lang="vi-VN" sz="1900" i="1" dirty="0"/>
              <a:t>G = (N, L, D)</a:t>
            </a:r>
            <a:r>
              <a:rPr lang="vi-VN" sz="1900" dirty="0"/>
              <a:t> bao </a:t>
            </a:r>
            <a:r>
              <a:rPr lang="vi-VN" sz="1900" dirty="0" err="1"/>
              <a:t>gồm</a:t>
            </a:r>
            <a:r>
              <a:rPr lang="vi-VN" sz="1900" dirty="0"/>
              <a:t>: </a:t>
            </a:r>
          </a:p>
          <a:p>
            <a:pPr marL="742950" lvl="1" indent="-285750" algn="just"/>
            <a:r>
              <a:rPr lang="vi-VN" sz="1900" dirty="0" err="1"/>
              <a:t>Một</a:t>
            </a:r>
            <a:r>
              <a:rPr lang="vi-VN" sz="1900" dirty="0"/>
              <a:t> </a:t>
            </a:r>
            <a:r>
              <a:rPr lang="vi-VN" sz="1900" dirty="0" err="1"/>
              <a:t>tập</a:t>
            </a:r>
            <a:r>
              <a:rPr lang="vi-VN" sz="1900" dirty="0"/>
              <a:t> </a:t>
            </a:r>
            <a:r>
              <a:rPr lang="vi-VN" sz="1900" i="1" dirty="0"/>
              <a:t>n</a:t>
            </a:r>
            <a:r>
              <a:rPr lang="vi-VN" sz="1900" dirty="0"/>
              <a:t> </a:t>
            </a:r>
            <a:r>
              <a:rPr lang="vi-VN" sz="1900" dirty="0" err="1"/>
              <a:t>nút</a:t>
            </a:r>
            <a:r>
              <a:rPr lang="vi-VN" sz="1900" dirty="0"/>
              <a:t> </a:t>
            </a:r>
            <a:r>
              <a:rPr lang="vi-VN" sz="1900" i="1" dirty="0"/>
              <a:t>N = {n</a:t>
            </a:r>
            <a:r>
              <a:rPr lang="vi-VN" sz="1900" i="1" baseline="-25000" dirty="0"/>
              <a:t>1</a:t>
            </a:r>
            <a:r>
              <a:rPr lang="vi-VN" sz="1900" i="1" dirty="0"/>
              <a:t>, n</a:t>
            </a:r>
            <a:r>
              <a:rPr lang="vi-VN" sz="1900" i="1" baseline="-25000" dirty="0"/>
              <a:t>2</a:t>
            </a:r>
            <a:r>
              <a:rPr lang="vi-VN" sz="1900" i="1" dirty="0"/>
              <a:t>, …, </a:t>
            </a:r>
            <a:r>
              <a:rPr lang="vi-VN" sz="1900" i="1" dirty="0" err="1"/>
              <a:t>n</a:t>
            </a:r>
            <a:r>
              <a:rPr lang="vi-VN" sz="1900" i="1" baseline="-25000" dirty="0" err="1"/>
              <a:t>n</a:t>
            </a:r>
            <a:r>
              <a:rPr lang="vi-VN" sz="1900" i="1" dirty="0"/>
              <a:t>}</a:t>
            </a:r>
          </a:p>
          <a:p>
            <a:pPr marL="742950" lvl="1" indent="-285750" algn="just"/>
            <a:r>
              <a:rPr lang="vi-VN" sz="1900" dirty="0" err="1"/>
              <a:t>Một</a:t>
            </a:r>
            <a:r>
              <a:rPr lang="vi-VN" sz="1900" dirty="0"/>
              <a:t> </a:t>
            </a:r>
            <a:r>
              <a:rPr lang="vi-VN" sz="1900" dirty="0" err="1"/>
              <a:t>tập</a:t>
            </a:r>
            <a:r>
              <a:rPr lang="vi-VN" sz="1900" dirty="0"/>
              <a:t> </a:t>
            </a:r>
            <a:r>
              <a:rPr lang="vi-VN" sz="1900" i="1" dirty="0"/>
              <a:t>m</a:t>
            </a:r>
            <a:r>
              <a:rPr lang="vi-VN" sz="1900" dirty="0"/>
              <a:t> liên </a:t>
            </a:r>
            <a:r>
              <a:rPr lang="vi-VN" sz="1900" dirty="0" err="1"/>
              <a:t>kết</a:t>
            </a:r>
            <a:r>
              <a:rPr lang="vi-VN" sz="1900" dirty="0"/>
              <a:t> </a:t>
            </a:r>
            <a:r>
              <a:rPr lang="vi-VN" sz="1900" i="1" dirty="0"/>
              <a:t>L = {l</a:t>
            </a:r>
            <a:r>
              <a:rPr lang="vi-VN" sz="1900" i="1" baseline="-25000" dirty="0"/>
              <a:t>1</a:t>
            </a:r>
            <a:r>
              <a:rPr lang="vi-VN" sz="1900" i="1" dirty="0"/>
              <a:t>, l</a:t>
            </a:r>
            <a:r>
              <a:rPr lang="vi-VN" sz="1900" i="1" baseline="-25000" dirty="0"/>
              <a:t>2</a:t>
            </a:r>
            <a:r>
              <a:rPr lang="vi-VN" sz="1900" i="1" dirty="0"/>
              <a:t>, …, </a:t>
            </a:r>
            <a:r>
              <a:rPr lang="vi-VN" sz="1900" i="1" dirty="0" err="1"/>
              <a:t>l</a:t>
            </a:r>
            <a:r>
              <a:rPr lang="vi-VN" sz="1900" i="1" baseline="-25000" dirty="0" err="1"/>
              <a:t>m</a:t>
            </a:r>
            <a:r>
              <a:rPr lang="vi-VN" sz="1900" i="1" dirty="0"/>
              <a:t>}</a:t>
            </a:r>
          </a:p>
          <a:p>
            <a:pPr marL="742950" lvl="1" indent="-285750" algn="just"/>
            <a:r>
              <a:rPr lang="vi-VN" sz="1900" i="1" dirty="0"/>
              <a:t>D</a:t>
            </a:r>
            <a:r>
              <a:rPr lang="vi-VN" sz="1900" dirty="0"/>
              <a:t> </a:t>
            </a:r>
            <a:r>
              <a:rPr lang="vi-VN" sz="1900" dirty="0" err="1"/>
              <a:t>được</a:t>
            </a:r>
            <a:r>
              <a:rPr lang="vi-VN" sz="1900" dirty="0"/>
              <a:t> xem như </a:t>
            </a:r>
            <a:r>
              <a:rPr lang="vi-VN" sz="1900" dirty="0" err="1"/>
              <a:t>tập</a:t>
            </a:r>
            <a:r>
              <a:rPr lang="vi-VN" sz="1900" dirty="0"/>
              <a:t> </a:t>
            </a:r>
            <a:r>
              <a:rPr lang="vi-VN" sz="1900" dirty="0" err="1"/>
              <a:t>các</a:t>
            </a:r>
            <a:r>
              <a:rPr lang="vi-VN" sz="1900" dirty="0"/>
              <a:t> </a:t>
            </a:r>
            <a:r>
              <a:rPr lang="vi-VN" sz="1900" dirty="0" err="1"/>
              <a:t>cặp</a:t>
            </a:r>
            <a:r>
              <a:rPr lang="vi-VN" sz="1900" dirty="0"/>
              <a:t> </a:t>
            </a:r>
            <a:r>
              <a:rPr lang="vi-VN" sz="1900" dirty="0" err="1"/>
              <a:t>vào</a:t>
            </a:r>
            <a:r>
              <a:rPr lang="vi-VN" sz="1900" dirty="0"/>
              <a:t>-ra. </a:t>
            </a:r>
          </a:p>
          <a:p>
            <a:pPr lvl="1" algn="just"/>
            <a:endParaRPr lang="vi-VN" sz="1900" dirty="0"/>
          </a:p>
          <a:p>
            <a:pPr algn="just"/>
            <a:r>
              <a:rPr lang="vi-VN" sz="1900" dirty="0" err="1"/>
              <a:t>Với</a:t>
            </a:r>
            <a:r>
              <a:rPr lang="vi-VN" sz="1900" dirty="0"/>
              <a:t> </a:t>
            </a:r>
            <a:r>
              <a:rPr lang="vi-VN" sz="1900" dirty="0" err="1"/>
              <a:t>mỗi</a:t>
            </a:r>
            <a:r>
              <a:rPr lang="vi-VN" sz="1900" dirty="0"/>
              <a:t> liên </a:t>
            </a:r>
            <a:r>
              <a:rPr lang="vi-VN" sz="1900" dirty="0" err="1"/>
              <a:t>kết</a:t>
            </a:r>
            <a:r>
              <a:rPr lang="vi-VN" sz="1900" dirty="0"/>
              <a:t> </a:t>
            </a:r>
            <a:r>
              <a:rPr lang="vi-VN" sz="1900" i="1" dirty="0"/>
              <a:t>l ∈ </a:t>
            </a:r>
            <a:r>
              <a:rPr lang="vi-VN" sz="1900" i="1" dirty="0" smtClean="0"/>
              <a:t>L</a:t>
            </a:r>
            <a:r>
              <a:rPr lang="vi-VN" sz="1900" dirty="0" smtClean="0"/>
              <a:t> </a:t>
            </a:r>
            <a:r>
              <a:rPr lang="vi-VN" sz="1900" dirty="0" err="1"/>
              <a:t>có</a:t>
            </a:r>
            <a:r>
              <a:rPr lang="vi-VN" sz="1900" dirty="0"/>
              <a:t>:</a:t>
            </a:r>
          </a:p>
          <a:p>
            <a:pPr marL="742950" lvl="1" indent="-285750" algn="just"/>
            <a:r>
              <a:rPr lang="en-US" sz="1900" smtClean="0"/>
              <a:t>Dung lượng </a:t>
            </a:r>
            <a:r>
              <a:rPr lang="vi-VN" sz="1900" i="1" smtClean="0"/>
              <a:t>c(l</a:t>
            </a:r>
            <a:r>
              <a:rPr lang="vi-VN" sz="1900" i="1" dirty="0"/>
              <a:t>)</a:t>
            </a:r>
          </a:p>
          <a:p>
            <a:pPr marL="742950" lvl="1" indent="-285750" algn="just"/>
            <a:r>
              <a:rPr lang="vi-VN" sz="1900" dirty="0"/>
              <a:t>Băng thông </a:t>
            </a:r>
            <a:r>
              <a:rPr lang="vi-VN" sz="1900" dirty="0" err="1"/>
              <a:t>còn</a:t>
            </a:r>
            <a:r>
              <a:rPr lang="vi-VN" sz="1900" dirty="0"/>
              <a:t> </a:t>
            </a:r>
            <a:r>
              <a:rPr lang="vi-VN" sz="1900" dirty="0" err="1"/>
              <a:t>lại</a:t>
            </a:r>
            <a:r>
              <a:rPr lang="vi-VN" sz="1900" dirty="0"/>
              <a:t> </a:t>
            </a:r>
            <a:r>
              <a:rPr lang="vi-VN" sz="1900" i="1" dirty="0"/>
              <a:t>r(l)</a:t>
            </a:r>
          </a:p>
          <a:p>
            <a:pPr marL="742950" lvl="1" indent="-285750" algn="just"/>
            <a:r>
              <a:rPr lang="vi-VN" sz="1900" dirty="0" err="1"/>
              <a:t>Độ</a:t>
            </a:r>
            <a:r>
              <a:rPr lang="vi-VN" sz="1900" dirty="0"/>
              <a:t> </a:t>
            </a:r>
            <a:r>
              <a:rPr lang="vi-VN" sz="1900" dirty="0" err="1"/>
              <a:t>trễ</a:t>
            </a:r>
            <a:r>
              <a:rPr lang="vi-VN" sz="1900" dirty="0"/>
              <a:t> </a:t>
            </a:r>
            <a:r>
              <a:rPr lang="vi-VN" sz="1900" i="1" dirty="0" err="1"/>
              <a:t>dl</a:t>
            </a:r>
            <a:r>
              <a:rPr lang="vi-VN" sz="1900" i="1" dirty="0"/>
              <a:t>(l)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pPr/>
              <a:t>5</a:t>
            </a:fld>
            <a:endParaRPr lang="vi-VN"/>
          </a:p>
        </p:txBody>
      </p:sp>
      <p:sp>
        <p:nvSpPr>
          <p:cNvPr id="53" name="TextBox 52"/>
          <p:cNvSpPr txBox="1"/>
          <p:nvPr/>
        </p:nvSpPr>
        <p:spPr>
          <a:xfrm>
            <a:off x="637553" y="1589380"/>
            <a:ext cx="25442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Quy ước và ký hiệu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564931"/>
              </p:ext>
            </p:extLst>
          </p:nvPr>
        </p:nvGraphicFramePr>
        <p:xfrm>
          <a:off x="4514850" y="3314700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4" imgW="114120" imgH="228600" progId="Equation.3">
                  <p:embed/>
                </p:oleObj>
              </mc:Choice>
              <mc:Fallback>
                <p:oleObj name="Equation" r:id="rId4" imgW="114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14700"/>
                        <a:ext cx="114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6091" y="1113997"/>
            <a:ext cx="42696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1.2. XÁC ĐỊNH VẤN ĐỀ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16727" y="1124803"/>
            <a:ext cx="6802582" cy="3903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154743" y="1124803"/>
            <a:ext cx="2546893" cy="39035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</a:t>
            </a:r>
            <a:r>
              <a:rPr lang="vi-VN" b="0" smtClean="0"/>
              <a:t> </a:t>
            </a:r>
            <a:r>
              <a:rPr lang="vi-VN" smtClean="0"/>
              <a:t>KẾT QUẢ THỰC NGHIỆM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50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557277926"/>
              </p:ext>
            </p:extLst>
          </p:nvPr>
        </p:nvGraphicFramePr>
        <p:xfrm>
          <a:off x="1209823" y="1578126"/>
          <a:ext cx="6499272" cy="412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743" y="1110948"/>
            <a:ext cx="17780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4.4 </a:t>
            </a:r>
            <a:r>
              <a:rPr lang="vi-VN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KẾT QUẢ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087" y="5710020"/>
            <a:ext cx="722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chối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yêu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MIRA, băng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thông </a:t>
            </a:r>
            <a:r>
              <a:rPr lang="vi-VN" smtClean="0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{10, 20, 30, 40},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[35, 45]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2421" y="1096840"/>
            <a:ext cx="216597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3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vi-VN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Sơ </a:t>
            </a:r>
            <a:r>
              <a:rPr lang="vi-VN" sz="23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vi-VN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MIRA</a:t>
            </a:r>
          </a:p>
        </p:txBody>
      </p:sp>
    </p:spTree>
    <p:extLst>
      <p:ext uri="{BB962C8B-B14F-4D97-AF65-F5344CB8AC3E}">
        <p14:creationId xmlns:p14="http://schemas.microsoft.com/office/powerpoint/2010/main" val="41716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</a:t>
            </a:r>
            <a:r>
              <a:rPr lang="vi-VN" b="0" smtClean="0"/>
              <a:t> </a:t>
            </a:r>
            <a:r>
              <a:rPr lang="vi-VN" smtClean="0"/>
              <a:t>KẾT QUẢ THỰC NGHIỆM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51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1103087" y="5710020"/>
            <a:ext cx="722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gian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trung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MIRA, băng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thông </a:t>
            </a:r>
            <a:r>
              <a:rPr lang="vi-VN" smtClean="0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{10, 20, 30, 40},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[35, 45]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66451" y="1557224"/>
            <a:ext cx="6501384" cy="4053867"/>
            <a:chOff x="1466451" y="1557224"/>
            <a:chExt cx="6501384" cy="4053867"/>
          </a:xfrm>
        </p:grpSpPr>
        <p:graphicFrame>
          <p:nvGraphicFramePr>
            <p:cNvPr id="13" name="Chart 12"/>
            <p:cNvGraphicFramePr/>
            <p:nvPr>
              <p:extLst>
                <p:ext uri="{D42A27DB-BD31-4B8C-83A1-F6EECF244321}">
                  <p14:modId xmlns:p14="http://schemas.microsoft.com/office/powerpoint/2010/main" val="2619139942"/>
                </p:ext>
              </p:extLst>
            </p:nvPr>
          </p:nvGraphicFramePr>
          <p:xfrm>
            <a:off x="1466451" y="1557224"/>
            <a:ext cx="6501384" cy="40538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3822503899"/>
                </p:ext>
              </p:extLst>
            </p:nvPr>
          </p:nvGraphicFramePr>
          <p:xfrm>
            <a:off x="1496291" y="1557224"/>
            <a:ext cx="6471544" cy="5289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5" name="Straight Connector 4"/>
            <p:cNvCxnSpPr/>
            <p:nvPr/>
          </p:nvCxnSpPr>
          <p:spPr>
            <a:xfrm>
              <a:off x="2410691" y="2105891"/>
              <a:ext cx="0" cy="34636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216727" y="1124803"/>
            <a:ext cx="6802582" cy="3903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154743" y="1124803"/>
            <a:ext cx="2546893" cy="39035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4743" y="1110948"/>
            <a:ext cx="17780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4.4 </a:t>
            </a:r>
            <a:r>
              <a:rPr lang="vi-VN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KẾT QUẢ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32421" y="1096840"/>
            <a:ext cx="216597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300">
                <a:latin typeface="Segoe UI Light" panose="020B0502040204020203" pitchFamily="34" charset="0"/>
                <a:cs typeface="Segoe UI Light" panose="020B0502040204020203" pitchFamily="34" charset="0"/>
              </a:rPr>
              <a:t>Với Sơ Đồ MIRA</a:t>
            </a:r>
          </a:p>
        </p:txBody>
      </p:sp>
    </p:spTree>
    <p:extLst>
      <p:ext uri="{BB962C8B-B14F-4D97-AF65-F5344CB8AC3E}">
        <p14:creationId xmlns:p14="http://schemas.microsoft.com/office/powerpoint/2010/main" val="19561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</a:t>
            </a:r>
            <a:r>
              <a:rPr lang="vi-VN" b="0" smtClean="0"/>
              <a:t> </a:t>
            </a:r>
            <a:r>
              <a:rPr lang="vi-VN" smtClean="0"/>
              <a:t>KẾT QUẢ THỰC NGHIỆM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52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94735286"/>
              </p:ext>
            </p:extLst>
          </p:nvPr>
        </p:nvGraphicFramePr>
        <p:xfrm>
          <a:off x="1167618" y="1737384"/>
          <a:ext cx="6682153" cy="4030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03087" y="5710020"/>
            <a:ext cx="722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chối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yêu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ANSNET,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băng 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thông </a:t>
            </a:r>
            <a:r>
              <a:rPr lang="vi-VN" dirty="0" smtClean="0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{10, 20, 30, 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40, 50},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smtClean="0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[40,50]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6727" y="1124803"/>
            <a:ext cx="6802582" cy="3903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154743" y="1124803"/>
            <a:ext cx="2546893" cy="39035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4743" y="1110948"/>
            <a:ext cx="17780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4.4 </a:t>
            </a:r>
            <a:r>
              <a:rPr lang="vi-VN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KẾT QUẢ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32421" y="1096840"/>
            <a:ext cx="25506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300">
                <a:latin typeface="Segoe UI Light" panose="020B0502040204020203" pitchFamily="34" charset="0"/>
                <a:cs typeface="Segoe UI Light" panose="020B0502040204020203" pitchFamily="34" charset="0"/>
              </a:rPr>
              <a:t>Với Sơ Đồ </a:t>
            </a:r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ANSNET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</a:t>
            </a:r>
            <a:r>
              <a:rPr lang="vi-VN" b="0" smtClean="0"/>
              <a:t> </a:t>
            </a:r>
            <a:r>
              <a:rPr lang="vi-VN" smtClean="0"/>
              <a:t>KẾT QUẢ THỰC NGHIỆM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53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TextBox 8"/>
          <p:cNvSpPr txBox="1"/>
          <p:nvPr/>
        </p:nvSpPr>
        <p:spPr>
          <a:xfrm>
            <a:off x="1287237" y="5710020"/>
            <a:ext cx="722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gian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trung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ANSNET,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băng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thông </a:t>
            </a:r>
            <a:r>
              <a:rPr lang="vi-VN" smtClean="0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{10, 20, 30,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40, 50},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/>
              <a:t>[40, 50]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5013" y="1557224"/>
            <a:ext cx="6953910" cy="4177397"/>
            <a:chOff x="1135013" y="1557224"/>
            <a:chExt cx="6953910" cy="4177397"/>
          </a:xfrm>
        </p:grpSpPr>
        <p:graphicFrame>
          <p:nvGraphicFramePr>
            <p:cNvPr id="13" name="Chart 12"/>
            <p:cNvGraphicFramePr/>
            <p:nvPr>
              <p:extLst>
                <p:ext uri="{D42A27DB-BD31-4B8C-83A1-F6EECF244321}">
                  <p14:modId xmlns:p14="http://schemas.microsoft.com/office/powerpoint/2010/main" val="2969885287"/>
                </p:ext>
              </p:extLst>
            </p:nvPr>
          </p:nvGraphicFramePr>
          <p:xfrm>
            <a:off x="1135013" y="1557224"/>
            <a:ext cx="6953910" cy="41773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4216291681"/>
                </p:ext>
              </p:extLst>
            </p:nvPr>
          </p:nvGraphicFramePr>
          <p:xfrm>
            <a:off x="1135013" y="1557225"/>
            <a:ext cx="6953910" cy="6872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4" name="Straight Connector 13"/>
            <p:cNvCxnSpPr/>
            <p:nvPr/>
          </p:nvCxnSpPr>
          <p:spPr>
            <a:xfrm>
              <a:off x="1856491" y="2133601"/>
              <a:ext cx="0" cy="34636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2216727" y="1124803"/>
            <a:ext cx="6802582" cy="3903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154743" y="1124803"/>
            <a:ext cx="2546893" cy="39035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4743" y="1110948"/>
            <a:ext cx="17780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4.4 </a:t>
            </a:r>
            <a:r>
              <a:rPr lang="vi-VN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KẾT QUẢ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32421" y="1096840"/>
            <a:ext cx="25506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300">
                <a:latin typeface="Segoe UI Light" panose="020B0502040204020203" pitchFamily="34" charset="0"/>
                <a:cs typeface="Segoe UI Light" panose="020B0502040204020203" pitchFamily="34" charset="0"/>
              </a:rPr>
              <a:t>Với Sơ Đồ </a:t>
            </a:r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ANSNET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</a:t>
            </a:r>
            <a:r>
              <a:rPr lang="vi-VN" b="0" smtClean="0"/>
              <a:t> </a:t>
            </a:r>
            <a:r>
              <a:rPr lang="vi-VN" smtClean="0"/>
              <a:t>KẾT QUẢ THỰC NGHIỆM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54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901377393"/>
              </p:ext>
            </p:extLst>
          </p:nvPr>
        </p:nvGraphicFramePr>
        <p:xfrm>
          <a:off x="1223889" y="1565788"/>
          <a:ext cx="6991644" cy="4187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8"/>
          <p:cNvSpPr txBox="1"/>
          <p:nvPr/>
        </p:nvSpPr>
        <p:spPr>
          <a:xfrm>
            <a:off x="1287237" y="5710020"/>
            <a:ext cx="722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chối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yêu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NET1,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băng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thông </a:t>
            </a:r>
            <a:r>
              <a:rPr lang="vi-VN" smtClean="0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{10, 20, 30,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40,</a:t>
            </a:r>
            <a:r>
              <a:rPr lang="vi-VN"/>
              <a:t> 50}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/>
              <a:t>[15, 25]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6727" y="1124803"/>
            <a:ext cx="6802582" cy="3903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154743" y="1124803"/>
            <a:ext cx="2546893" cy="39035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4743" y="1110948"/>
            <a:ext cx="17780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4.4 </a:t>
            </a:r>
            <a:r>
              <a:rPr lang="vi-VN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KẾT QUẢ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32421" y="1096840"/>
            <a:ext cx="211628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300">
                <a:latin typeface="Segoe UI Light" panose="020B0502040204020203" pitchFamily="34" charset="0"/>
                <a:cs typeface="Segoe UI Light" panose="020B0502040204020203" pitchFamily="34" charset="0"/>
              </a:rPr>
              <a:t>Với Sơ Đồ </a:t>
            </a:r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NET1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4.</a:t>
            </a:r>
            <a:r>
              <a:rPr lang="vi-VN" b="0" smtClean="0"/>
              <a:t> </a:t>
            </a:r>
            <a:r>
              <a:rPr lang="vi-VN" smtClean="0"/>
              <a:t>KẾT QUẢ THỰC NGHIỆM</a:t>
            </a:r>
            <a:endParaRPr lang="vi-VN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55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TextBox 8"/>
          <p:cNvSpPr txBox="1"/>
          <p:nvPr/>
        </p:nvSpPr>
        <p:spPr>
          <a:xfrm>
            <a:off x="1287237" y="5710020"/>
            <a:ext cx="722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gian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trung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NET1,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băng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thông </a:t>
            </a:r>
            <a:r>
              <a:rPr lang="vi-VN" smtClean="0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{10, 20, 30,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40, 50},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err="1">
                <a:latin typeface="Segoe UI" panose="020B0502040204020203" pitchFamily="34" charset="0"/>
                <a:cs typeface="Segoe UI" panose="020B0502040204020203" pitchFamily="34" charset="0"/>
              </a:rPr>
              <a:t>trễ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∈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/>
              <a:t>[15, 25] </a:t>
            </a:r>
            <a:r>
              <a:rPr lang="vi-VN" err="1" smtClean="0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8256" y="1660200"/>
            <a:ext cx="7357616" cy="4079418"/>
            <a:chOff x="928256" y="1660200"/>
            <a:chExt cx="7357616" cy="4079418"/>
          </a:xfrm>
        </p:grpSpPr>
        <p:graphicFrame>
          <p:nvGraphicFramePr>
            <p:cNvPr id="13" name="Chart 12"/>
            <p:cNvGraphicFramePr/>
            <p:nvPr>
              <p:extLst>
                <p:ext uri="{D42A27DB-BD31-4B8C-83A1-F6EECF244321}">
                  <p14:modId xmlns:p14="http://schemas.microsoft.com/office/powerpoint/2010/main" val="1474765137"/>
                </p:ext>
              </p:extLst>
            </p:nvPr>
          </p:nvGraphicFramePr>
          <p:xfrm>
            <a:off x="928256" y="1674055"/>
            <a:ext cx="7357616" cy="40655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2933058566"/>
                </p:ext>
              </p:extLst>
            </p:nvPr>
          </p:nvGraphicFramePr>
          <p:xfrm>
            <a:off x="1079866" y="1660200"/>
            <a:ext cx="7206005" cy="7366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4" name="Straight Connector 13"/>
            <p:cNvCxnSpPr/>
            <p:nvPr/>
          </p:nvCxnSpPr>
          <p:spPr>
            <a:xfrm>
              <a:off x="1828781" y="2355275"/>
              <a:ext cx="0" cy="45721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2216727" y="1124803"/>
            <a:ext cx="6802582" cy="3903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154743" y="1124803"/>
            <a:ext cx="2546893" cy="39035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4743" y="1110948"/>
            <a:ext cx="17780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4.4 </a:t>
            </a:r>
            <a:r>
              <a:rPr lang="vi-VN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KẾT QUẢ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32421" y="1096840"/>
            <a:ext cx="211628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300">
                <a:latin typeface="Segoe UI Light" panose="020B0502040204020203" pitchFamily="34" charset="0"/>
                <a:cs typeface="Segoe UI Light" panose="020B0502040204020203" pitchFamily="34" charset="0"/>
              </a:rPr>
              <a:t>Với Sơ Đồ </a:t>
            </a:r>
            <a:r>
              <a:rPr lang="en-US" sz="23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NET1</a:t>
            </a:r>
            <a:endParaRPr lang="vi-VN" sz="23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5. KẾT LUẬN VÀ HƯỚNG PHÁT TRIỂN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000" b="1" dirty="0" err="1" smtClean="0"/>
              <a:t>Kết</a:t>
            </a:r>
            <a:r>
              <a:rPr lang="vi-VN" sz="2000" b="1" dirty="0" smtClean="0"/>
              <a:t> </a:t>
            </a:r>
            <a:r>
              <a:rPr lang="vi-VN" sz="2000" b="1" dirty="0" err="1" smtClean="0"/>
              <a:t>quả</a:t>
            </a:r>
            <a:r>
              <a:rPr lang="vi-VN" sz="2000" b="1" dirty="0" smtClean="0"/>
              <a:t> </a:t>
            </a:r>
            <a:r>
              <a:rPr lang="vi-VN" sz="2000" b="1" dirty="0" err="1" smtClean="0"/>
              <a:t>đạt</a:t>
            </a:r>
            <a:r>
              <a:rPr lang="vi-VN" sz="2000" b="1" dirty="0" smtClean="0"/>
              <a:t> </a:t>
            </a:r>
            <a:r>
              <a:rPr lang="vi-VN" sz="2000" b="1" dirty="0" err="1" smtClean="0"/>
              <a:t>được</a:t>
            </a:r>
            <a:endParaRPr lang="vi-VN" sz="2000" b="1" dirty="0" smtClean="0"/>
          </a:p>
          <a:p>
            <a:pPr lvl="1" algn="just"/>
            <a:r>
              <a:rPr lang="vi-VN" sz="1900" dirty="0" err="1" smtClean="0"/>
              <a:t>Thuật</a:t>
            </a:r>
            <a:r>
              <a:rPr lang="vi-VN" sz="1900" dirty="0" smtClean="0"/>
              <a:t> </a:t>
            </a:r>
            <a:r>
              <a:rPr lang="vi-VN" sz="1900" dirty="0" err="1" smtClean="0"/>
              <a:t>toán</a:t>
            </a:r>
            <a:r>
              <a:rPr lang="vi-VN" sz="1900" dirty="0" smtClean="0"/>
              <a:t> </a:t>
            </a:r>
            <a:r>
              <a:rPr lang="vi-VN" sz="1900" dirty="0" err="1" smtClean="0"/>
              <a:t>định</a:t>
            </a:r>
            <a:r>
              <a:rPr lang="vi-VN" sz="1900" dirty="0" smtClean="0"/>
              <a:t> </a:t>
            </a:r>
            <a:r>
              <a:rPr lang="vi-VN" sz="1900" dirty="0" err="1" smtClean="0"/>
              <a:t>tuyến</a:t>
            </a:r>
            <a:r>
              <a:rPr lang="vi-VN" sz="1900" dirty="0" smtClean="0"/>
              <a:t> </a:t>
            </a:r>
            <a:r>
              <a:rPr lang="vi-VN" sz="1900" dirty="0" err="1" smtClean="0"/>
              <a:t>mới</a:t>
            </a:r>
            <a:r>
              <a:rPr lang="vi-VN" sz="1900" dirty="0" smtClean="0"/>
              <a:t> </a:t>
            </a:r>
            <a:r>
              <a:rPr lang="vi-VN" sz="1900" dirty="0" err="1" smtClean="0"/>
              <a:t>thỏa</a:t>
            </a:r>
            <a:r>
              <a:rPr lang="vi-VN" sz="1900" dirty="0" smtClean="0"/>
              <a:t> </a:t>
            </a:r>
            <a:r>
              <a:rPr lang="vi-VN" sz="1900" dirty="0" err="1" smtClean="0"/>
              <a:t>mãn</a:t>
            </a:r>
            <a:r>
              <a:rPr lang="vi-VN" sz="1900" dirty="0" smtClean="0"/>
              <a:t> </a:t>
            </a:r>
            <a:r>
              <a:rPr lang="vi-VN" sz="1900" dirty="0" err="1" smtClean="0"/>
              <a:t>cả</a:t>
            </a:r>
            <a:r>
              <a:rPr lang="vi-VN" sz="1900" dirty="0" smtClean="0"/>
              <a:t> băng thông </a:t>
            </a:r>
            <a:r>
              <a:rPr lang="vi-VN" sz="1900" dirty="0" err="1" smtClean="0"/>
              <a:t>và</a:t>
            </a:r>
            <a:r>
              <a:rPr lang="vi-VN" sz="1900" dirty="0" smtClean="0"/>
              <a:t> </a:t>
            </a:r>
            <a:r>
              <a:rPr lang="vi-VN" sz="1900" dirty="0" err="1" smtClean="0"/>
              <a:t>độ</a:t>
            </a:r>
            <a:r>
              <a:rPr lang="vi-VN" sz="1900" dirty="0" smtClean="0"/>
              <a:t> </a:t>
            </a:r>
            <a:r>
              <a:rPr lang="vi-VN" sz="1900" dirty="0" err="1" smtClean="0"/>
              <a:t>trễ</a:t>
            </a:r>
            <a:r>
              <a:rPr lang="vi-VN" sz="1900" dirty="0" smtClean="0"/>
              <a:t> (OBDCRA) </a:t>
            </a:r>
            <a:r>
              <a:rPr lang="vi-VN" sz="1900" dirty="0" err="1" smtClean="0"/>
              <a:t>và</a:t>
            </a:r>
            <a:r>
              <a:rPr lang="vi-VN" sz="1900" dirty="0" smtClean="0"/>
              <a:t> </a:t>
            </a:r>
            <a:r>
              <a:rPr lang="vi-VN" sz="1900" dirty="0" err="1" smtClean="0"/>
              <a:t>một</a:t>
            </a:r>
            <a:r>
              <a:rPr lang="vi-VN" sz="1900" dirty="0" smtClean="0"/>
              <a:t> </a:t>
            </a:r>
            <a:r>
              <a:rPr lang="vi-VN" sz="1900" dirty="0" err="1" smtClean="0"/>
              <a:t>biến</a:t>
            </a:r>
            <a:r>
              <a:rPr lang="vi-VN" sz="1900" dirty="0" smtClean="0"/>
              <a:t> </a:t>
            </a:r>
            <a:r>
              <a:rPr lang="vi-VN" sz="1900" dirty="0" err="1" smtClean="0"/>
              <a:t>thể</a:t>
            </a:r>
            <a:r>
              <a:rPr lang="vi-VN" sz="1900" dirty="0" smtClean="0"/>
              <a:t> </a:t>
            </a:r>
            <a:r>
              <a:rPr lang="vi-VN" sz="1900" dirty="0" err="1" smtClean="0"/>
              <a:t>khác</a:t>
            </a:r>
            <a:r>
              <a:rPr lang="vi-VN" sz="1900" dirty="0" smtClean="0"/>
              <a:t> </a:t>
            </a:r>
            <a:r>
              <a:rPr lang="vi-VN" sz="1900" dirty="0" smtClean="0"/>
              <a:t>M-OBDCRA.</a:t>
            </a:r>
          </a:p>
          <a:p>
            <a:pPr lvl="1" algn="just"/>
            <a:r>
              <a:rPr lang="vi-VN" sz="1900" dirty="0" smtClean="0"/>
              <a:t>Môi </a:t>
            </a:r>
            <a:r>
              <a:rPr lang="vi-VN" sz="1900" dirty="0" err="1" smtClean="0"/>
              <a:t>trường</a:t>
            </a:r>
            <a:r>
              <a:rPr lang="vi-VN" sz="1900" dirty="0" smtClean="0"/>
              <a:t> </a:t>
            </a:r>
            <a:r>
              <a:rPr lang="vi-VN" sz="1900" dirty="0" err="1" smtClean="0"/>
              <a:t>giả</a:t>
            </a:r>
            <a:r>
              <a:rPr lang="vi-VN" sz="1900" dirty="0" smtClean="0"/>
              <a:t> </a:t>
            </a:r>
            <a:r>
              <a:rPr lang="vi-VN" sz="1900" dirty="0" err="1" smtClean="0"/>
              <a:t>lập</a:t>
            </a:r>
            <a:r>
              <a:rPr lang="vi-VN" sz="1900" dirty="0"/>
              <a:t> </a:t>
            </a:r>
            <a:r>
              <a:rPr lang="vi-VN" sz="1900" dirty="0" err="1" smtClean="0"/>
              <a:t>để</a:t>
            </a:r>
            <a:r>
              <a:rPr lang="vi-VN" sz="1900" dirty="0" smtClean="0"/>
              <a:t> </a:t>
            </a:r>
            <a:r>
              <a:rPr lang="vi-VN" sz="1900" dirty="0" err="1" smtClean="0"/>
              <a:t>thực</a:t>
            </a:r>
            <a:r>
              <a:rPr lang="vi-VN" sz="1900" dirty="0" smtClean="0"/>
              <a:t> thi </a:t>
            </a:r>
            <a:r>
              <a:rPr lang="vi-VN" sz="1900" dirty="0" err="1" smtClean="0"/>
              <a:t>thuật</a:t>
            </a:r>
            <a:r>
              <a:rPr lang="vi-VN" sz="1900" dirty="0" smtClean="0"/>
              <a:t> </a:t>
            </a:r>
            <a:r>
              <a:rPr lang="vi-VN" sz="1900" dirty="0" err="1" smtClean="0"/>
              <a:t>toán</a:t>
            </a:r>
            <a:r>
              <a:rPr lang="vi-VN" sz="1900" dirty="0" smtClean="0"/>
              <a:t> </a:t>
            </a:r>
            <a:r>
              <a:rPr lang="vi-VN" sz="1900" dirty="0" err="1" smtClean="0"/>
              <a:t>định</a:t>
            </a:r>
            <a:r>
              <a:rPr lang="vi-VN" sz="1900" dirty="0" smtClean="0"/>
              <a:t> </a:t>
            </a:r>
            <a:r>
              <a:rPr lang="vi-VN" sz="1900" dirty="0" err="1" smtClean="0"/>
              <a:t>tuyến</a:t>
            </a:r>
            <a:r>
              <a:rPr lang="vi-VN" sz="1900" dirty="0" smtClean="0"/>
              <a:t>.</a:t>
            </a:r>
            <a:endParaRPr lang="vi-VN" sz="1900" dirty="0"/>
          </a:p>
          <a:p>
            <a:pPr algn="just"/>
            <a:r>
              <a:rPr lang="vi-VN" sz="2000" b="1" dirty="0" err="1" smtClean="0"/>
              <a:t>Hạn</a:t>
            </a:r>
            <a:r>
              <a:rPr lang="vi-VN" sz="2000" b="1" dirty="0" smtClean="0"/>
              <a:t> </a:t>
            </a:r>
            <a:r>
              <a:rPr lang="vi-VN" sz="2000" b="1" dirty="0" err="1" smtClean="0"/>
              <a:t>chế</a:t>
            </a:r>
            <a:endParaRPr lang="vi-VN" sz="2000" b="1" dirty="0" smtClean="0"/>
          </a:p>
          <a:p>
            <a:pPr lvl="1" algn="just"/>
            <a:r>
              <a:rPr lang="en-US" sz="1900" dirty="0"/>
              <a:t>OBDCRA </a:t>
            </a:r>
            <a:r>
              <a:rPr lang="en-US" sz="1900" dirty="0" err="1"/>
              <a:t>và</a:t>
            </a:r>
            <a:r>
              <a:rPr lang="en-US" sz="1900" dirty="0"/>
              <a:t> </a:t>
            </a:r>
            <a:r>
              <a:rPr lang="en-US" sz="1900" dirty="0" smtClean="0"/>
              <a:t>M-OBDCRA</a:t>
            </a:r>
            <a:r>
              <a:rPr lang="vi-VN" sz="1900" dirty="0" smtClean="0"/>
              <a:t> </a:t>
            </a:r>
            <a:r>
              <a:rPr lang="vi-VN" sz="1900" dirty="0" err="1" smtClean="0"/>
              <a:t>thật</a:t>
            </a:r>
            <a:r>
              <a:rPr lang="vi-VN" sz="1900" dirty="0" smtClean="0"/>
              <a:t> </a:t>
            </a:r>
            <a:r>
              <a:rPr lang="vi-VN" sz="1900" dirty="0" err="1" smtClean="0"/>
              <a:t>sự</a:t>
            </a:r>
            <a:r>
              <a:rPr lang="vi-VN" sz="1900" dirty="0" smtClean="0"/>
              <a:t> </a:t>
            </a:r>
            <a:r>
              <a:rPr lang="vi-VN" sz="1900" dirty="0" err="1" smtClean="0"/>
              <a:t>hiệu</a:t>
            </a:r>
            <a:r>
              <a:rPr lang="vi-VN" sz="1900" dirty="0" smtClean="0"/>
              <a:t> </a:t>
            </a:r>
            <a:r>
              <a:rPr lang="vi-VN" sz="1900" dirty="0" err="1" smtClean="0"/>
              <a:t>quả</a:t>
            </a:r>
            <a:r>
              <a:rPr lang="vi-VN" sz="1900" dirty="0" smtClean="0"/>
              <a:t> </a:t>
            </a:r>
            <a:r>
              <a:rPr lang="vi-VN" sz="1900" dirty="0" err="1" smtClean="0"/>
              <a:t>với</a:t>
            </a:r>
            <a:r>
              <a:rPr lang="vi-VN" sz="1900" dirty="0" smtClean="0"/>
              <a:t> </a:t>
            </a:r>
            <a:r>
              <a:rPr lang="vi-VN" sz="1900" dirty="0" err="1" smtClean="0"/>
              <a:t>thời</a:t>
            </a:r>
            <a:r>
              <a:rPr lang="vi-VN" sz="1900" dirty="0" smtClean="0"/>
              <a:t> gian </a:t>
            </a:r>
            <a:r>
              <a:rPr lang="vi-VN" sz="1900" dirty="0" err="1" smtClean="0"/>
              <a:t>tính</a:t>
            </a:r>
            <a:r>
              <a:rPr lang="vi-VN" sz="1900" dirty="0" smtClean="0"/>
              <a:t> </a:t>
            </a:r>
            <a:r>
              <a:rPr lang="vi-VN" sz="1900" dirty="0" err="1" smtClean="0"/>
              <a:t>toán</a:t>
            </a:r>
            <a:r>
              <a:rPr lang="vi-VN" sz="1900" dirty="0" smtClean="0"/>
              <a:t> </a:t>
            </a:r>
            <a:r>
              <a:rPr lang="vi-VN" sz="1900" dirty="0" err="1" smtClean="0"/>
              <a:t>thấp</a:t>
            </a:r>
            <a:r>
              <a:rPr lang="vi-VN" sz="1900" dirty="0" smtClean="0"/>
              <a:t>. Song </a:t>
            </a:r>
            <a:r>
              <a:rPr lang="vi-VN" sz="1900" dirty="0" err="1" smtClean="0"/>
              <a:t>đường</a:t>
            </a:r>
            <a:r>
              <a:rPr lang="vi-VN" sz="1900" dirty="0" smtClean="0"/>
              <a:t> đi </a:t>
            </a:r>
            <a:r>
              <a:rPr lang="vi-VN" sz="1900" dirty="0" err="1" smtClean="0"/>
              <a:t>tìm</a:t>
            </a:r>
            <a:r>
              <a:rPr lang="vi-VN" sz="1900" dirty="0" smtClean="0"/>
              <a:t> </a:t>
            </a:r>
            <a:r>
              <a:rPr lang="vi-VN" sz="1900" dirty="0" err="1" smtClean="0"/>
              <a:t>được</a:t>
            </a:r>
            <a:r>
              <a:rPr lang="vi-VN" sz="1900" dirty="0" smtClean="0"/>
              <a:t> chưa </a:t>
            </a:r>
            <a:r>
              <a:rPr lang="vi-VN" sz="1900" dirty="0" err="1" smtClean="0"/>
              <a:t>thật</a:t>
            </a:r>
            <a:r>
              <a:rPr lang="vi-VN" sz="1900" dirty="0" smtClean="0"/>
              <a:t> </a:t>
            </a:r>
            <a:r>
              <a:rPr lang="vi-VN" sz="1900" dirty="0" err="1" smtClean="0"/>
              <a:t>sự</a:t>
            </a:r>
            <a:r>
              <a:rPr lang="vi-VN" sz="1900" dirty="0" smtClean="0"/>
              <a:t> </a:t>
            </a:r>
            <a:r>
              <a:rPr lang="vi-VN" sz="1900" dirty="0" err="1" smtClean="0"/>
              <a:t>tối</a:t>
            </a:r>
            <a:r>
              <a:rPr lang="vi-VN" sz="1900" dirty="0" smtClean="0"/>
              <a:t> ưu do </a:t>
            </a:r>
            <a:r>
              <a:rPr lang="vi-VN" sz="1900" dirty="0" err="1" smtClean="0"/>
              <a:t>phụ</a:t>
            </a:r>
            <a:r>
              <a:rPr lang="vi-VN" sz="1900" dirty="0" smtClean="0"/>
              <a:t> </a:t>
            </a:r>
            <a:r>
              <a:rPr lang="vi-VN" sz="1900" dirty="0" err="1" smtClean="0"/>
              <a:t>thuộc</a:t>
            </a:r>
            <a:r>
              <a:rPr lang="vi-VN" sz="1900" dirty="0" smtClean="0"/>
              <a:t> </a:t>
            </a:r>
            <a:r>
              <a:rPr lang="vi-VN" sz="1900" dirty="0" err="1" smtClean="0"/>
              <a:t>vào</a:t>
            </a:r>
            <a:r>
              <a:rPr lang="vi-VN" sz="1900" dirty="0" smtClean="0"/>
              <a:t> </a:t>
            </a:r>
            <a:r>
              <a:rPr lang="vi-VN" sz="1900" dirty="0" err="1" smtClean="0"/>
              <a:t>thuật</a:t>
            </a:r>
            <a:r>
              <a:rPr lang="vi-VN" sz="1900" dirty="0" smtClean="0"/>
              <a:t> </a:t>
            </a:r>
            <a:r>
              <a:rPr lang="vi-VN" sz="1900" dirty="0" err="1" smtClean="0"/>
              <a:t>toán</a:t>
            </a:r>
            <a:r>
              <a:rPr lang="vi-VN" sz="1900" dirty="0" smtClean="0"/>
              <a:t> </a:t>
            </a:r>
            <a:r>
              <a:rPr lang="vi-VN" sz="1900" dirty="0" err="1" smtClean="0"/>
              <a:t>heuristic</a:t>
            </a:r>
            <a:r>
              <a:rPr lang="vi-VN" sz="1900" dirty="0" smtClean="0"/>
              <a:t> C-</a:t>
            </a:r>
            <a:r>
              <a:rPr lang="vi-VN" sz="1900" dirty="0" err="1" smtClean="0"/>
              <a:t>Dijkstra</a:t>
            </a:r>
            <a:r>
              <a:rPr lang="vi-VN" sz="1900" dirty="0" smtClean="0"/>
              <a:t> </a:t>
            </a:r>
            <a:r>
              <a:rPr lang="vi-VN" sz="1900" dirty="0" err="1" smtClean="0"/>
              <a:t>và</a:t>
            </a:r>
            <a:r>
              <a:rPr lang="vi-VN" sz="1900" dirty="0" smtClean="0"/>
              <a:t> chưa quan tâm </a:t>
            </a:r>
            <a:r>
              <a:rPr lang="vi-VN" sz="1900" dirty="0" err="1" smtClean="0"/>
              <a:t>đến</a:t>
            </a:r>
            <a:r>
              <a:rPr lang="vi-VN" sz="1900" dirty="0" smtClean="0"/>
              <a:t> </a:t>
            </a:r>
            <a:r>
              <a:rPr lang="vi-VN" sz="1900" dirty="0" err="1" smtClean="0"/>
              <a:t>việc</a:t>
            </a:r>
            <a:r>
              <a:rPr lang="vi-VN" sz="1900" dirty="0" smtClean="0"/>
              <a:t> </a:t>
            </a:r>
            <a:r>
              <a:rPr lang="vi-VN" sz="1900" dirty="0" err="1" smtClean="0"/>
              <a:t>hạn</a:t>
            </a:r>
            <a:r>
              <a:rPr lang="vi-VN" sz="1900" dirty="0" smtClean="0"/>
              <a:t> </a:t>
            </a:r>
            <a:r>
              <a:rPr lang="vi-VN" sz="1900" dirty="0" err="1" smtClean="0"/>
              <a:t>chế</a:t>
            </a:r>
            <a:r>
              <a:rPr lang="vi-VN" sz="1900" dirty="0" smtClean="0"/>
              <a:t> </a:t>
            </a:r>
            <a:r>
              <a:rPr lang="vi-VN" sz="1900" dirty="0" err="1" smtClean="0"/>
              <a:t>ảnh</a:t>
            </a:r>
            <a:r>
              <a:rPr lang="vi-VN" sz="1900" dirty="0" smtClean="0"/>
              <a:t> </a:t>
            </a:r>
            <a:r>
              <a:rPr lang="vi-VN" sz="1900" dirty="0" err="1" smtClean="0"/>
              <a:t>hưởng</a:t>
            </a:r>
            <a:r>
              <a:rPr lang="vi-VN" sz="1900" dirty="0" smtClean="0"/>
              <a:t> </a:t>
            </a:r>
            <a:r>
              <a:rPr lang="vi-VN" sz="1900" dirty="0" err="1" smtClean="0"/>
              <a:t>đối</a:t>
            </a:r>
            <a:r>
              <a:rPr lang="vi-VN" sz="1900" dirty="0" smtClean="0"/>
              <a:t> </a:t>
            </a:r>
            <a:r>
              <a:rPr lang="vi-VN" sz="1900" dirty="0" err="1" smtClean="0"/>
              <a:t>với</a:t>
            </a:r>
            <a:r>
              <a:rPr lang="vi-VN" sz="1900" dirty="0" smtClean="0"/>
              <a:t> </a:t>
            </a:r>
            <a:r>
              <a:rPr lang="vi-VN" sz="1900" dirty="0" err="1" smtClean="0"/>
              <a:t>các</a:t>
            </a:r>
            <a:r>
              <a:rPr lang="vi-VN" sz="1900" dirty="0" smtClean="0"/>
              <a:t> yêu </a:t>
            </a:r>
            <a:r>
              <a:rPr lang="vi-VN" sz="1900" dirty="0" err="1" smtClean="0"/>
              <a:t>cầu</a:t>
            </a:r>
            <a:r>
              <a:rPr lang="vi-VN" sz="1900" dirty="0" smtClean="0"/>
              <a:t> </a:t>
            </a:r>
            <a:r>
              <a:rPr lang="vi-VN" sz="1900" dirty="0" err="1" smtClean="0"/>
              <a:t>tiếp</a:t>
            </a:r>
            <a:r>
              <a:rPr lang="vi-VN" sz="1900" dirty="0" smtClean="0"/>
              <a:t> theo.</a:t>
            </a:r>
          </a:p>
          <a:p>
            <a:pPr algn="just"/>
            <a:r>
              <a:rPr lang="vi-VN" sz="2000" b="1" dirty="0" err="1" smtClean="0"/>
              <a:t>Hướng</a:t>
            </a:r>
            <a:r>
              <a:rPr lang="vi-VN" sz="2000" b="1" dirty="0" smtClean="0"/>
              <a:t> </a:t>
            </a:r>
            <a:r>
              <a:rPr lang="vi-VN" sz="2000" b="1" dirty="0" err="1" smtClean="0"/>
              <a:t>phát</a:t>
            </a:r>
            <a:r>
              <a:rPr lang="vi-VN" sz="2000" b="1" dirty="0" smtClean="0"/>
              <a:t> </a:t>
            </a:r>
            <a:r>
              <a:rPr lang="vi-VN" sz="2000" b="1" dirty="0" err="1" smtClean="0"/>
              <a:t>triển</a:t>
            </a:r>
            <a:endParaRPr lang="vi-VN" sz="2000" b="1" dirty="0" smtClean="0"/>
          </a:p>
          <a:p>
            <a:pPr lvl="1" algn="just"/>
            <a:r>
              <a:rPr lang="vi-VN" sz="1900" dirty="0" err="1"/>
              <a:t>D</a:t>
            </a:r>
            <a:r>
              <a:rPr lang="vi-VN" sz="1900" dirty="0" err="1" smtClean="0"/>
              <a:t>ự</a:t>
            </a:r>
            <a:r>
              <a:rPr lang="vi-VN" sz="1900" dirty="0" smtClean="0"/>
              <a:t> </a:t>
            </a:r>
            <a:r>
              <a:rPr lang="vi-VN" sz="1900" dirty="0" err="1"/>
              <a:t>đoán</a:t>
            </a:r>
            <a:r>
              <a:rPr lang="en-US" sz="1900" dirty="0"/>
              <a:t> </a:t>
            </a:r>
            <a:r>
              <a:rPr lang="en-US" sz="1900" dirty="0" err="1"/>
              <a:t>yêu</a:t>
            </a:r>
            <a:r>
              <a:rPr lang="en-US" sz="1900" dirty="0"/>
              <a:t> </a:t>
            </a:r>
            <a:r>
              <a:rPr lang="en-US" sz="1900" dirty="0" err="1"/>
              <a:t>cầu</a:t>
            </a:r>
            <a:r>
              <a:rPr lang="vi-VN" sz="1900" dirty="0"/>
              <a:t> trong tương lai, </a:t>
            </a:r>
            <a:r>
              <a:rPr lang="vi-VN" sz="1900" dirty="0" err="1"/>
              <a:t>thống</a:t>
            </a:r>
            <a:r>
              <a:rPr lang="vi-VN" sz="1900" dirty="0"/>
              <a:t> kê</a:t>
            </a:r>
            <a:r>
              <a:rPr lang="en-US" sz="1900" dirty="0"/>
              <a:t> </a:t>
            </a:r>
            <a:r>
              <a:rPr lang="en-US" sz="1900" dirty="0" err="1"/>
              <a:t>dữ</a:t>
            </a:r>
            <a:r>
              <a:rPr lang="en-US" sz="1900" dirty="0"/>
              <a:t> </a:t>
            </a:r>
            <a:r>
              <a:rPr lang="en-US" sz="1900" dirty="0" err="1"/>
              <a:t>liệu</a:t>
            </a:r>
            <a:r>
              <a:rPr lang="en-US" sz="1900" dirty="0"/>
              <a:t> </a:t>
            </a:r>
            <a:r>
              <a:rPr lang="en-US" sz="1900" dirty="0" err="1"/>
              <a:t>yêu</a:t>
            </a:r>
            <a:r>
              <a:rPr lang="en-US" sz="1900" dirty="0"/>
              <a:t> </a:t>
            </a:r>
            <a:r>
              <a:rPr lang="en-US" sz="1900" dirty="0" err="1"/>
              <a:t>cầu</a:t>
            </a:r>
            <a:r>
              <a:rPr lang="en-US" sz="1900" dirty="0"/>
              <a:t> </a:t>
            </a:r>
            <a:r>
              <a:rPr lang="en-US" sz="1900" dirty="0" err="1"/>
              <a:t>trong</a:t>
            </a:r>
            <a:r>
              <a:rPr lang="en-US" sz="1900" dirty="0"/>
              <a:t> </a:t>
            </a:r>
            <a:r>
              <a:rPr lang="en-US" sz="1900" dirty="0" err="1"/>
              <a:t>quá</a:t>
            </a:r>
            <a:r>
              <a:rPr lang="en-US" sz="1900" dirty="0"/>
              <a:t> </a:t>
            </a:r>
            <a:r>
              <a:rPr lang="en-US" sz="1900" dirty="0" err="1"/>
              <a:t>khứ</a:t>
            </a:r>
            <a:r>
              <a:rPr lang="en-US" sz="1900" dirty="0"/>
              <a:t>, </a:t>
            </a:r>
            <a:r>
              <a:rPr lang="en-US" sz="1900" dirty="0" err="1"/>
              <a:t>áp</a:t>
            </a:r>
            <a:r>
              <a:rPr lang="en-US" sz="1900" dirty="0"/>
              <a:t> </a:t>
            </a:r>
            <a:r>
              <a:rPr lang="en-US" sz="1900" dirty="0" err="1"/>
              <a:t>dụng</a:t>
            </a:r>
            <a:r>
              <a:rPr lang="en-US" sz="1900" dirty="0"/>
              <a:t> </a:t>
            </a:r>
            <a:r>
              <a:rPr lang="en-US" sz="1900" dirty="0" err="1"/>
              <a:t>máy</a:t>
            </a:r>
            <a:r>
              <a:rPr lang="en-US" sz="1900" dirty="0"/>
              <a:t> </a:t>
            </a:r>
            <a:r>
              <a:rPr lang="en-US" sz="1900" dirty="0" err="1"/>
              <a:t>học</a:t>
            </a:r>
            <a:r>
              <a:rPr lang="en-US" sz="1900" dirty="0"/>
              <a:t> </a:t>
            </a:r>
            <a:r>
              <a:rPr lang="en-US" sz="1900" dirty="0" err="1"/>
              <a:t>vào</a:t>
            </a:r>
            <a:r>
              <a:rPr lang="en-US" sz="1900" dirty="0"/>
              <a:t> </a:t>
            </a:r>
            <a:r>
              <a:rPr lang="en-US" sz="1900" dirty="0" err="1"/>
              <a:t>thuật</a:t>
            </a:r>
            <a:r>
              <a:rPr lang="en-US" sz="1900" dirty="0"/>
              <a:t> </a:t>
            </a:r>
            <a:r>
              <a:rPr lang="en-US" sz="1900" dirty="0" err="1"/>
              <a:t>toán</a:t>
            </a:r>
            <a:r>
              <a:rPr lang="en-US" sz="1900" dirty="0"/>
              <a:t> </a:t>
            </a:r>
            <a:r>
              <a:rPr lang="en-US" sz="1900" dirty="0" err="1"/>
              <a:t>định</a:t>
            </a:r>
            <a:r>
              <a:rPr lang="en-US" sz="1900" dirty="0"/>
              <a:t> </a:t>
            </a:r>
            <a:r>
              <a:rPr lang="en-US" sz="1900" dirty="0" err="1"/>
              <a:t>tuyến</a:t>
            </a:r>
            <a:r>
              <a:rPr lang="vi-VN" sz="1900" dirty="0"/>
              <a:t> … </a:t>
            </a:r>
            <a:r>
              <a:rPr lang="vi-VN" sz="1900" dirty="0" err="1"/>
              <a:t>để</a:t>
            </a:r>
            <a:r>
              <a:rPr lang="vi-VN" sz="1900" dirty="0"/>
              <a:t> </a:t>
            </a:r>
            <a:r>
              <a:rPr lang="vi-VN" sz="1900" dirty="0" err="1"/>
              <a:t>tiếp</a:t>
            </a:r>
            <a:r>
              <a:rPr lang="vi-VN" sz="1900" dirty="0"/>
              <a:t> </a:t>
            </a:r>
            <a:r>
              <a:rPr lang="vi-VN" sz="1900" dirty="0" err="1"/>
              <a:t>tục</a:t>
            </a:r>
            <a:r>
              <a:rPr lang="vi-VN" sz="1900" dirty="0"/>
              <a:t> </a:t>
            </a:r>
            <a:r>
              <a:rPr lang="vi-VN" sz="1900" dirty="0" err="1"/>
              <a:t>cải</a:t>
            </a:r>
            <a:r>
              <a:rPr lang="vi-VN" sz="1900" dirty="0"/>
              <a:t> </a:t>
            </a:r>
            <a:r>
              <a:rPr lang="vi-VN" sz="1900" dirty="0" err="1"/>
              <a:t>thiện</a:t>
            </a:r>
            <a:r>
              <a:rPr lang="vi-VN" sz="1900" dirty="0"/>
              <a:t> </a:t>
            </a:r>
            <a:r>
              <a:rPr lang="vi-VN" sz="1900" dirty="0" err="1"/>
              <a:t>hiệu</a:t>
            </a:r>
            <a:r>
              <a:rPr lang="vi-VN" sz="1900" dirty="0"/>
              <a:t> </a:t>
            </a:r>
            <a:r>
              <a:rPr lang="vi-VN" sz="1900" dirty="0" err="1"/>
              <a:t>quả</a:t>
            </a:r>
            <a:r>
              <a:rPr lang="vi-VN" sz="1900" dirty="0"/>
              <a:t> </a:t>
            </a:r>
            <a:r>
              <a:rPr lang="vi-VN" sz="1900" dirty="0" err="1"/>
              <a:t>của</a:t>
            </a:r>
            <a:r>
              <a:rPr lang="vi-VN" sz="1900" dirty="0"/>
              <a:t> OBDCRA </a:t>
            </a:r>
            <a:r>
              <a:rPr lang="vi-VN" sz="1900" dirty="0" err="1"/>
              <a:t>và</a:t>
            </a:r>
            <a:r>
              <a:rPr lang="vi-VN" sz="1900" dirty="0"/>
              <a:t> M-OBDCRA</a:t>
            </a:r>
            <a:r>
              <a:rPr lang="vi-VN" sz="1900" dirty="0" smtClean="0"/>
              <a:t>. </a:t>
            </a:r>
            <a:r>
              <a:rPr lang="vi-VN" sz="1900" dirty="0" err="1" smtClean="0"/>
              <a:t>Hoặc</a:t>
            </a:r>
            <a:r>
              <a:rPr lang="vi-VN" sz="1900" dirty="0" smtClean="0"/>
              <a:t> </a:t>
            </a:r>
            <a:r>
              <a:rPr lang="vi-VN" sz="1900" dirty="0" err="1" smtClean="0"/>
              <a:t>có</a:t>
            </a:r>
            <a:r>
              <a:rPr lang="vi-VN" sz="1900" dirty="0" smtClean="0"/>
              <a:t> </a:t>
            </a:r>
            <a:r>
              <a:rPr lang="vi-VN" sz="1900" dirty="0" err="1" smtClean="0"/>
              <a:t>thể</a:t>
            </a:r>
            <a:r>
              <a:rPr lang="vi-VN" sz="1900" dirty="0" smtClean="0"/>
              <a:t> </a:t>
            </a:r>
            <a:r>
              <a:rPr lang="vi-VN" sz="1900" dirty="0" err="1" smtClean="0"/>
              <a:t>đề</a:t>
            </a:r>
            <a:r>
              <a:rPr lang="vi-VN" sz="1900" dirty="0" smtClean="0"/>
              <a:t> </a:t>
            </a:r>
            <a:r>
              <a:rPr lang="vi-VN" sz="1900" dirty="0" err="1" smtClean="0"/>
              <a:t>xuất</a:t>
            </a:r>
            <a:r>
              <a:rPr lang="vi-VN" sz="1900" dirty="0" smtClean="0"/>
              <a:t> </a:t>
            </a:r>
            <a:r>
              <a:rPr lang="vi-VN" sz="1900" dirty="0" err="1" smtClean="0"/>
              <a:t>tiếp</a:t>
            </a:r>
            <a:r>
              <a:rPr lang="vi-VN" sz="1900" dirty="0" smtClean="0"/>
              <a:t> </a:t>
            </a:r>
            <a:r>
              <a:rPr lang="vi-VN" sz="1900" dirty="0" err="1" smtClean="0"/>
              <a:t>thuật</a:t>
            </a:r>
            <a:r>
              <a:rPr lang="vi-VN" sz="1900" dirty="0" smtClean="0"/>
              <a:t> </a:t>
            </a:r>
            <a:r>
              <a:rPr lang="vi-VN" sz="1900" dirty="0" err="1" smtClean="0"/>
              <a:t>toán</a:t>
            </a:r>
            <a:r>
              <a:rPr lang="vi-VN" sz="1900" dirty="0" smtClean="0"/>
              <a:t> </a:t>
            </a:r>
            <a:r>
              <a:rPr lang="vi-VN" sz="1900" dirty="0" err="1" smtClean="0"/>
              <a:t>định</a:t>
            </a:r>
            <a:r>
              <a:rPr lang="vi-VN" sz="1900" dirty="0" smtClean="0"/>
              <a:t> </a:t>
            </a:r>
            <a:r>
              <a:rPr lang="vi-VN" sz="1900" dirty="0" err="1" smtClean="0"/>
              <a:t>tuyến</a:t>
            </a:r>
            <a:r>
              <a:rPr lang="vi-VN" sz="1900" dirty="0" smtClean="0"/>
              <a:t> </a:t>
            </a:r>
            <a:r>
              <a:rPr lang="vi-VN" sz="1900" dirty="0" err="1" smtClean="0"/>
              <a:t>khác</a:t>
            </a:r>
            <a:r>
              <a:rPr lang="vi-VN" sz="1900" dirty="0" smtClean="0"/>
              <a:t> </a:t>
            </a:r>
            <a:r>
              <a:rPr lang="vi-VN" sz="1900" dirty="0" err="1" smtClean="0"/>
              <a:t>hiệu</a:t>
            </a:r>
            <a:r>
              <a:rPr lang="vi-VN" sz="1900" dirty="0" smtClean="0"/>
              <a:t> </a:t>
            </a:r>
            <a:r>
              <a:rPr lang="vi-VN" sz="1900" dirty="0" err="1" smtClean="0"/>
              <a:t>quả</a:t>
            </a:r>
            <a:r>
              <a:rPr lang="vi-VN" sz="1900" dirty="0" smtClean="0"/>
              <a:t> hơn.</a:t>
            </a:r>
          </a:p>
          <a:p>
            <a:pPr lvl="1" algn="just"/>
            <a:endParaRPr lang="vi-VN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56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96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TÀI LIỆU THAM KHẢO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57</a:t>
            </a:fld>
            <a:endParaRPr lang="vi-V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vi-VN" dirty="0"/>
              <a:t>[1] W. Z </a:t>
            </a:r>
            <a:r>
              <a:rPr lang="vi-VN" dirty="0" err="1"/>
              <a:t>and</a:t>
            </a:r>
            <a:r>
              <a:rPr lang="vi-VN" dirty="0"/>
              <a:t> C. J, "</a:t>
            </a:r>
            <a:r>
              <a:rPr lang="vi-VN" dirty="0" err="1"/>
              <a:t>Qos</a:t>
            </a:r>
            <a:r>
              <a:rPr lang="vi-VN" dirty="0"/>
              <a:t> 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supporting</a:t>
            </a:r>
            <a:r>
              <a:rPr lang="vi-VN" dirty="0"/>
              <a:t> </a:t>
            </a:r>
            <a:r>
              <a:rPr lang="vi-VN" dirty="0" err="1"/>
              <a:t>resource</a:t>
            </a:r>
            <a:r>
              <a:rPr lang="vi-VN" dirty="0"/>
              <a:t> </a:t>
            </a:r>
            <a:r>
              <a:rPr lang="vi-VN" dirty="0" err="1"/>
              <a:t>reservation</a:t>
            </a:r>
            <a:r>
              <a:rPr lang="vi-VN" dirty="0"/>
              <a:t>," IEEE </a:t>
            </a:r>
            <a:r>
              <a:rPr lang="vi-VN" dirty="0" err="1"/>
              <a:t>Journal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Selected</a:t>
            </a:r>
            <a:r>
              <a:rPr lang="vi-VN" dirty="0"/>
              <a:t> </a:t>
            </a:r>
            <a:r>
              <a:rPr lang="vi-VN" dirty="0" err="1"/>
              <a:t>areas</a:t>
            </a:r>
            <a:r>
              <a:rPr lang="vi-VN" dirty="0"/>
              <a:t> in </a:t>
            </a:r>
            <a:r>
              <a:rPr lang="vi-VN" dirty="0" err="1"/>
              <a:t>Communications</a:t>
            </a:r>
            <a:r>
              <a:rPr lang="vi-VN" dirty="0"/>
              <a:t>, 1996. </a:t>
            </a:r>
          </a:p>
          <a:p>
            <a:pPr algn="just"/>
            <a:r>
              <a:rPr lang="vi-VN" dirty="0"/>
              <a:t>[2] R. </a:t>
            </a:r>
            <a:r>
              <a:rPr lang="vi-VN" dirty="0" err="1"/>
              <a:t>Guerin</a:t>
            </a:r>
            <a:r>
              <a:rPr lang="vi-VN" dirty="0"/>
              <a:t>, A. </a:t>
            </a:r>
            <a:r>
              <a:rPr lang="vi-VN" dirty="0" err="1"/>
              <a:t>Orda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D. </a:t>
            </a:r>
            <a:r>
              <a:rPr lang="vi-VN" dirty="0" err="1"/>
              <a:t>Williams</a:t>
            </a:r>
            <a:r>
              <a:rPr lang="vi-VN" dirty="0"/>
              <a:t>, "</a:t>
            </a:r>
            <a:r>
              <a:rPr lang="vi-VN" dirty="0" err="1"/>
              <a:t>QoS</a:t>
            </a:r>
            <a:r>
              <a:rPr lang="vi-VN" dirty="0"/>
              <a:t> 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Mechanisms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OSPF </a:t>
            </a:r>
            <a:r>
              <a:rPr lang="vi-VN" dirty="0" err="1"/>
              <a:t>Extensions</a:t>
            </a:r>
            <a:r>
              <a:rPr lang="vi-VN" dirty="0"/>
              <a:t>," </a:t>
            </a:r>
            <a:r>
              <a:rPr lang="vi-VN" dirty="0" err="1"/>
              <a:t>Global</a:t>
            </a:r>
            <a:r>
              <a:rPr lang="vi-VN" dirty="0"/>
              <a:t> </a:t>
            </a:r>
            <a:r>
              <a:rPr lang="vi-VN" dirty="0" err="1"/>
              <a:t>Telecommunications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, 1997. GLOBECOM '97., IEEE , </a:t>
            </a:r>
            <a:r>
              <a:rPr lang="vi-VN" dirty="0" err="1"/>
              <a:t>vol</a:t>
            </a:r>
            <a:r>
              <a:rPr lang="vi-VN" dirty="0"/>
              <a:t>. 3, </a:t>
            </a:r>
            <a:r>
              <a:rPr lang="vi-VN" dirty="0" err="1"/>
              <a:t>pp</a:t>
            </a:r>
            <a:r>
              <a:rPr lang="vi-VN" dirty="0"/>
              <a:t>. 1903-1908, 1997. </a:t>
            </a:r>
          </a:p>
          <a:p>
            <a:pPr algn="just"/>
            <a:r>
              <a:rPr lang="vi-VN" dirty="0"/>
              <a:t>[3] K. </a:t>
            </a:r>
            <a:r>
              <a:rPr lang="vi-VN" dirty="0" err="1"/>
              <a:t>Kar</a:t>
            </a:r>
            <a:r>
              <a:rPr lang="vi-VN" dirty="0"/>
              <a:t>, M. </a:t>
            </a:r>
            <a:r>
              <a:rPr lang="vi-VN" dirty="0" err="1"/>
              <a:t>Kodialam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Lakshman</a:t>
            </a:r>
            <a:r>
              <a:rPr lang="vi-VN" dirty="0"/>
              <a:t>, "</a:t>
            </a:r>
            <a:r>
              <a:rPr lang="vi-VN" dirty="0" err="1"/>
              <a:t>Minimum</a:t>
            </a:r>
            <a:r>
              <a:rPr lang="vi-VN" dirty="0"/>
              <a:t> </a:t>
            </a:r>
            <a:r>
              <a:rPr lang="vi-VN" dirty="0" err="1"/>
              <a:t>Interference</a:t>
            </a:r>
            <a:r>
              <a:rPr lang="vi-VN" dirty="0"/>
              <a:t> 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Bandwidth</a:t>
            </a:r>
            <a:r>
              <a:rPr lang="vi-VN" dirty="0"/>
              <a:t> </a:t>
            </a:r>
            <a:r>
              <a:rPr lang="vi-VN" dirty="0" err="1"/>
              <a:t>Guaranteed</a:t>
            </a:r>
            <a:r>
              <a:rPr lang="vi-VN" dirty="0"/>
              <a:t> </a:t>
            </a:r>
            <a:r>
              <a:rPr lang="vi-VN" dirty="0" err="1"/>
              <a:t>Tunnels</a:t>
            </a:r>
            <a:r>
              <a:rPr lang="vi-VN" dirty="0"/>
              <a:t> </a:t>
            </a:r>
            <a:r>
              <a:rPr lang="vi-VN" dirty="0" err="1"/>
              <a:t>with</a:t>
            </a:r>
            <a:r>
              <a:rPr lang="vi-VN" dirty="0"/>
              <a:t> MPLS </a:t>
            </a:r>
            <a:r>
              <a:rPr lang="vi-VN" dirty="0" err="1"/>
              <a:t>Traffic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," </a:t>
            </a:r>
            <a:r>
              <a:rPr lang="vi-VN" dirty="0" err="1"/>
              <a:t>Selected</a:t>
            </a:r>
            <a:r>
              <a:rPr lang="vi-VN" dirty="0"/>
              <a:t> </a:t>
            </a:r>
            <a:r>
              <a:rPr lang="vi-VN" dirty="0" err="1"/>
              <a:t>Areas</a:t>
            </a:r>
            <a:r>
              <a:rPr lang="vi-VN" dirty="0"/>
              <a:t> in </a:t>
            </a:r>
            <a:r>
              <a:rPr lang="vi-VN" dirty="0" err="1"/>
              <a:t>Communications</a:t>
            </a:r>
            <a:r>
              <a:rPr lang="vi-VN" dirty="0"/>
              <a:t>, IEEE </a:t>
            </a:r>
            <a:r>
              <a:rPr lang="vi-VN" dirty="0" err="1"/>
              <a:t>Journal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, </a:t>
            </a:r>
            <a:r>
              <a:rPr lang="vi-VN" dirty="0" err="1"/>
              <a:t>vol</a:t>
            </a:r>
            <a:r>
              <a:rPr lang="vi-VN" dirty="0"/>
              <a:t>. 18, no. 12, </a:t>
            </a:r>
            <a:r>
              <a:rPr lang="vi-VN" dirty="0" err="1"/>
              <a:t>pp</a:t>
            </a:r>
            <a:r>
              <a:rPr lang="vi-VN" dirty="0"/>
              <a:t>. 2566 - 2579, 2000. </a:t>
            </a:r>
          </a:p>
          <a:p>
            <a:pPr algn="just"/>
            <a:r>
              <a:rPr lang="vi-VN" dirty="0"/>
              <a:t>[4] A. </a:t>
            </a:r>
            <a:r>
              <a:rPr lang="vi-VN" dirty="0" err="1"/>
              <a:t>Kotti</a:t>
            </a:r>
            <a:r>
              <a:rPr lang="vi-VN" dirty="0"/>
              <a:t>, R. </a:t>
            </a:r>
            <a:r>
              <a:rPr lang="vi-VN" dirty="0" err="1"/>
              <a:t>Hamza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K. </a:t>
            </a:r>
            <a:r>
              <a:rPr lang="vi-VN" dirty="0" err="1"/>
              <a:t>Bouleimen</a:t>
            </a:r>
            <a:r>
              <a:rPr lang="vi-VN" dirty="0"/>
              <a:t>, "</a:t>
            </a:r>
            <a:r>
              <a:rPr lang="vi-VN" dirty="0" err="1"/>
              <a:t>Bandwidth</a:t>
            </a:r>
            <a:r>
              <a:rPr lang="vi-VN" dirty="0"/>
              <a:t> </a:t>
            </a:r>
            <a:r>
              <a:rPr lang="vi-VN" dirty="0" err="1"/>
              <a:t>Constrained</a:t>
            </a:r>
            <a:r>
              <a:rPr lang="vi-VN" dirty="0"/>
              <a:t> 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Algorithm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MPLS </a:t>
            </a:r>
            <a:r>
              <a:rPr lang="vi-VN" dirty="0" err="1"/>
              <a:t>Traffic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," </a:t>
            </a:r>
            <a:r>
              <a:rPr lang="vi-VN" dirty="0" err="1"/>
              <a:t>Networking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Services</a:t>
            </a:r>
            <a:r>
              <a:rPr lang="vi-VN" dirty="0"/>
              <a:t>, 2007. ICNS. </a:t>
            </a:r>
            <a:r>
              <a:rPr lang="vi-VN" dirty="0" err="1"/>
              <a:t>Third</a:t>
            </a:r>
            <a:r>
              <a:rPr lang="vi-VN" dirty="0"/>
              <a:t>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, </a:t>
            </a:r>
            <a:r>
              <a:rPr lang="vi-VN" dirty="0" err="1"/>
              <a:t>pp</a:t>
            </a:r>
            <a:r>
              <a:rPr lang="vi-VN" dirty="0"/>
              <a:t>. 20-20, 2007. </a:t>
            </a:r>
          </a:p>
          <a:p>
            <a:pPr algn="just"/>
            <a:r>
              <a:rPr lang="vi-VN" dirty="0"/>
              <a:t>[5] Z. </a:t>
            </a:r>
            <a:r>
              <a:rPr lang="vi-VN" dirty="0" err="1"/>
              <a:t>Wang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J. </a:t>
            </a:r>
            <a:r>
              <a:rPr lang="vi-VN" dirty="0" err="1"/>
              <a:t>Crowcroft</a:t>
            </a:r>
            <a:r>
              <a:rPr lang="vi-VN" dirty="0"/>
              <a:t>, "</a:t>
            </a:r>
            <a:r>
              <a:rPr lang="vi-VN" dirty="0" err="1"/>
              <a:t>Bandwidth-Delay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Algorithms</a:t>
            </a:r>
            <a:r>
              <a:rPr lang="vi-VN" dirty="0"/>
              <a:t>," </a:t>
            </a:r>
            <a:r>
              <a:rPr lang="vi-VN" dirty="0" err="1"/>
              <a:t>Global</a:t>
            </a:r>
            <a:r>
              <a:rPr lang="vi-VN" dirty="0"/>
              <a:t> </a:t>
            </a:r>
            <a:r>
              <a:rPr lang="vi-VN" dirty="0" err="1"/>
              <a:t>Telecommunications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, 1995. GLOBECOM '95., IEEE , </a:t>
            </a:r>
            <a:r>
              <a:rPr lang="vi-VN" dirty="0" err="1"/>
              <a:t>vol</a:t>
            </a:r>
            <a:r>
              <a:rPr lang="vi-VN" dirty="0"/>
              <a:t>. 3, </a:t>
            </a:r>
            <a:r>
              <a:rPr lang="vi-VN" dirty="0" err="1"/>
              <a:t>pp</a:t>
            </a:r>
            <a:r>
              <a:rPr lang="vi-VN" dirty="0"/>
              <a:t>. 2129 - 2133, 1995. </a:t>
            </a:r>
          </a:p>
          <a:p>
            <a:pPr algn="just"/>
            <a:r>
              <a:rPr lang="vi-VN" dirty="0"/>
              <a:t>[6] A. </a:t>
            </a:r>
            <a:r>
              <a:rPr lang="vi-VN" dirty="0" err="1"/>
              <a:t>Kotti</a:t>
            </a:r>
            <a:r>
              <a:rPr lang="vi-VN" dirty="0"/>
              <a:t>, R. </a:t>
            </a:r>
            <a:r>
              <a:rPr lang="vi-VN" dirty="0" err="1"/>
              <a:t>Hamza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K. </a:t>
            </a:r>
            <a:r>
              <a:rPr lang="vi-VN" dirty="0" err="1"/>
              <a:t>Bouleimen</a:t>
            </a:r>
            <a:r>
              <a:rPr lang="vi-VN" dirty="0"/>
              <a:t>, "</a:t>
            </a:r>
            <a:r>
              <a:rPr lang="vi-VN" dirty="0" err="1"/>
              <a:t>Bandwidth</a:t>
            </a:r>
            <a:r>
              <a:rPr lang="vi-VN" dirty="0"/>
              <a:t> </a:t>
            </a:r>
            <a:r>
              <a:rPr lang="vi-VN" dirty="0" err="1"/>
              <a:t>Constrained</a:t>
            </a:r>
            <a:r>
              <a:rPr lang="vi-VN" dirty="0"/>
              <a:t> </a:t>
            </a:r>
            <a:r>
              <a:rPr lang="vi-VN" dirty="0" err="1"/>
              <a:t>Least</a:t>
            </a:r>
            <a:r>
              <a:rPr lang="vi-VN" dirty="0"/>
              <a:t> </a:t>
            </a:r>
            <a:r>
              <a:rPr lang="vi-VN" dirty="0" err="1"/>
              <a:t>Delay</a:t>
            </a:r>
            <a:r>
              <a:rPr lang="vi-VN" dirty="0"/>
              <a:t> </a:t>
            </a:r>
            <a:r>
              <a:rPr lang="vi-VN" dirty="0" err="1"/>
              <a:t>Least</a:t>
            </a:r>
            <a:r>
              <a:rPr lang="vi-VN" dirty="0"/>
              <a:t> </a:t>
            </a:r>
            <a:r>
              <a:rPr lang="vi-VN" dirty="0" err="1"/>
              <a:t>Cost</a:t>
            </a:r>
            <a:r>
              <a:rPr lang="vi-VN" dirty="0"/>
              <a:t> 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Algorithm</a:t>
            </a:r>
            <a:r>
              <a:rPr lang="vi-VN" dirty="0"/>
              <a:t>," EUROCON, 2007. The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"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 a </a:t>
            </a:r>
            <a:r>
              <a:rPr lang="vi-VN" dirty="0" err="1"/>
              <a:t>Tool</a:t>
            </a:r>
            <a:r>
              <a:rPr lang="vi-VN" dirty="0"/>
              <a:t>" , </a:t>
            </a:r>
            <a:r>
              <a:rPr lang="vi-VN" dirty="0" err="1"/>
              <a:t>pp</a:t>
            </a:r>
            <a:r>
              <a:rPr lang="vi-VN" dirty="0"/>
              <a:t>. 1005-1008, 2007. </a:t>
            </a:r>
          </a:p>
          <a:p>
            <a:pPr algn="just"/>
            <a:r>
              <a:rPr lang="vi-VN" dirty="0"/>
              <a:t>[7] Y. </a:t>
            </a:r>
            <a:r>
              <a:rPr lang="vi-VN" dirty="0" err="1"/>
              <a:t>Yang</a:t>
            </a:r>
            <a:r>
              <a:rPr lang="vi-VN" dirty="0"/>
              <a:t>, L. </a:t>
            </a:r>
            <a:r>
              <a:rPr lang="vi-VN" dirty="0" err="1"/>
              <a:t>Zhang</a:t>
            </a:r>
            <a:r>
              <a:rPr lang="vi-VN" dirty="0"/>
              <a:t>, J. K. </a:t>
            </a:r>
            <a:r>
              <a:rPr lang="vi-VN" dirty="0" err="1"/>
              <a:t>Muppala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S. T. </a:t>
            </a:r>
            <a:r>
              <a:rPr lang="vi-VN" dirty="0" err="1"/>
              <a:t>Chanson</a:t>
            </a:r>
            <a:r>
              <a:rPr lang="vi-VN" dirty="0"/>
              <a:t>, "</a:t>
            </a:r>
            <a:r>
              <a:rPr lang="vi-VN" dirty="0" err="1"/>
              <a:t>Bandwidth-Delay</a:t>
            </a:r>
            <a:r>
              <a:rPr lang="vi-VN" dirty="0"/>
              <a:t> </a:t>
            </a:r>
            <a:r>
              <a:rPr lang="vi-VN" dirty="0" err="1"/>
              <a:t>Constrained</a:t>
            </a:r>
            <a:r>
              <a:rPr lang="vi-VN" dirty="0"/>
              <a:t> 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Algorithms</a:t>
            </a:r>
            <a:r>
              <a:rPr lang="vi-VN" dirty="0"/>
              <a:t>,"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: The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Journal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Telecommunications</a:t>
            </a:r>
            <a:r>
              <a:rPr lang="vi-VN" dirty="0"/>
              <a:t> </a:t>
            </a:r>
            <a:r>
              <a:rPr lang="vi-VN" dirty="0" err="1"/>
              <a:t>Networking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42, no. 4, </a:t>
            </a:r>
            <a:r>
              <a:rPr lang="vi-VN" dirty="0" err="1"/>
              <a:t>pp</a:t>
            </a:r>
            <a:r>
              <a:rPr lang="vi-VN" dirty="0"/>
              <a:t>. 503-520, 15 </a:t>
            </a:r>
            <a:r>
              <a:rPr lang="vi-VN" dirty="0" err="1"/>
              <a:t>July</a:t>
            </a:r>
            <a:r>
              <a:rPr lang="vi-VN" dirty="0"/>
              <a:t> 2003. </a:t>
            </a:r>
          </a:p>
        </p:txBody>
      </p:sp>
    </p:spTree>
    <p:extLst>
      <p:ext uri="{BB962C8B-B14F-4D97-AF65-F5344CB8AC3E}">
        <p14:creationId xmlns:p14="http://schemas.microsoft.com/office/powerpoint/2010/main" val="36918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TÀI LIỆU THAM KHẢO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58</a:t>
            </a:fld>
            <a:endParaRPr lang="vi-V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vi-VN" dirty="0"/>
              <a:t>[8] M. </a:t>
            </a:r>
            <a:r>
              <a:rPr lang="vi-VN" dirty="0" err="1"/>
              <a:t>Kodialam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Lakshman</a:t>
            </a:r>
            <a:r>
              <a:rPr lang="vi-VN" dirty="0"/>
              <a:t>, "</a:t>
            </a:r>
            <a:r>
              <a:rPr lang="vi-VN" dirty="0" err="1"/>
              <a:t>Minimum</a:t>
            </a:r>
            <a:r>
              <a:rPr lang="vi-VN" dirty="0"/>
              <a:t> </a:t>
            </a:r>
            <a:r>
              <a:rPr lang="vi-VN" dirty="0" err="1"/>
              <a:t>interference</a:t>
            </a:r>
            <a:r>
              <a:rPr lang="vi-VN" dirty="0"/>
              <a:t> 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 to MPLS </a:t>
            </a:r>
            <a:r>
              <a:rPr lang="vi-VN" dirty="0" err="1"/>
              <a:t>traffic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," INFOCOM 2000. </a:t>
            </a:r>
            <a:r>
              <a:rPr lang="vi-VN" dirty="0" err="1"/>
              <a:t>Nineteenth</a:t>
            </a:r>
            <a:r>
              <a:rPr lang="vi-VN" dirty="0"/>
              <a:t> </a:t>
            </a:r>
            <a:r>
              <a:rPr lang="vi-VN" dirty="0" err="1"/>
              <a:t>Annual</a:t>
            </a:r>
            <a:r>
              <a:rPr lang="vi-VN" dirty="0"/>
              <a:t> </a:t>
            </a:r>
            <a:r>
              <a:rPr lang="vi-VN" dirty="0" err="1"/>
              <a:t>Joint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IEEE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Communications</a:t>
            </a:r>
            <a:r>
              <a:rPr lang="vi-VN" dirty="0"/>
              <a:t> </a:t>
            </a:r>
            <a:r>
              <a:rPr lang="vi-VN" dirty="0" err="1"/>
              <a:t>Societies</a:t>
            </a:r>
            <a:r>
              <a:rPr lang="vi-VN" dirty="0"/>
              <a:t>. </a:t>
            </a:r>
            <a:r>
              <a:rPr lang="vi-VN" dirty="0" err="1"/>
              <a:t>Proceedings</a:t>
            </a:r>
            <a:r>
              <a:rPr lang="vi-VN" dirty="0"/>
              <a:t>. IEEE , </a:t>
            </a:r>
            <a:r>
              <a:rPr lang="vi-VN" dirty="0" err="1"/>
              <a:t>vol</a:t>
            </a:r>
            <a:r>
              <a:rPr lang="vi-VN" dirty="0"/>
              <a:t>. 2, </a:t>
            </a:r>
            <a:r>
              <a:rPr lang="vi-VN" dirty="0" err="1"/>
              <a:t>pp</a:t>
            </a:r>
            <a:r>
              <a:rPr lang="vi-VN" dirty="0"/>
              <a:t>. 884 - 893, 2000. </a:t>
            </a:r>
          </a:p>
          <a:p>
            <a:pPr algn="just"/>
            <a:r>
              <a:rPr lang="vi-VN" dirty="0"/>
              <a:t>[9] S. Chen, "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Support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Providing</a:t>
            </a:r>
            <a:r>
              <a:rPr lang="vi-VN" dirty="0"/>
              <a:t> </a:t>
            </a:r>
            <a:r>
              <a:rPr lang="vi-VN" dirty="0" err="1"/>
              <a:t>Guaranteed</a:t>
            </a:r>
            <a:r>
              <a:rPr lang="vi-VN" dirty="0"/>
              <a:t> </a:t>
            </a:r>
            <a:r>
              <a:rPr lang="vi-VN" dirty="0" err="1"/>
              <a:t>End</a:t>
            </a:r>
            <a:r>
              <a:rPr lang="vi-VN" dirty="0"/>
              <a:t>-To-</a:t>
            </a:r>
            <a:r>
              <a:rPr lang="vi-VN" dirty="0" err="1"/>
              <a:t>End</a:t>
            </a:r>
            <a:r>
              <a:rPr lang="vi-VN" dirty="0"/>
              <a:t> </a:t>
            </a:r>
            <a:r>
              <a:rPr lang="vi-VN" dirty="0" err="1"/>
              <a:t>Quality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Service</a:t>
            </a:r>
            <a:r>
              <a:rPr lang="vi-VN" dirty="0"/>
              <a:t>," 1999.</a:t>
            </a:r>
          </a:p>
          <a:p>
            <a:pPr algn="just"/>
            <a:r>
              <a:rPr lang="vi-VN" dirty="0"/>
              <a:t>[10] B. </a:t>
            </a:r>
            <a:r>
              <a:rPr lang="vi-VN" dirty="0" err="1"/>
              <a:t>Waxman</a:t>
            </a:r>
            <a:r>
              <a:rPr lang="vi-VN" dirty="0"/>
              <a:t>, "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Multipoint</a:t>
            </a:r>
            <a:r>
              <a:rPr lang="vi-VN" dirty="0"/>
              <a:t> </a:t>
            </a:r>
            <a:r>
              <a:rPr lang="vi-VN" dirty="0" err="1"/>
              <a:t>Connections</a:t>
            </a:r>
            <a:r>
              <a:rPr lang="vi-VN" dirty="0"/>
              <a:t>," </a:t>
            </a:r>
            <a:r>
              <a:rPr lang="vi-VN" dirty="0" err="1"/>
              <a:t>Selected</a:t>
            </a:r>
            <a:r>
              <a:rPr lang="vi-VN" dirty="0"/>
              <a:t> </a:t>
            </a:r>
            <a:r>
              <a:rPr lang="vi-VN" dirty="0" err="1"/>
              <a:t>Areas</a:t>
            </a:r>
            <a:r>
              <a:rPr lang="vi-VN" dirty="0"/>
              <a:t> in </a:t>
            </a:r>
            <a:r>
              <a:rPr lang="vi-VN" dirty="0" err="1"/>
              <a:t>Communications</a:t>
            </a:r>
            <a:r>
              <a:rPr lang="vi-VN" dirty="0"/>
              <a:t>, IEEE </a:t>
            </a:r>
            <a:r>
              <a:rPr lang="vi-VN" dirty="0" err="1"/>
              <a:t>Journal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, </a:t>
            </a:r>
            <a:r>
              <a:rPr lang="vi-VN" dirty="0" err="1"/>
              <a:t>vol</a:t>
            </a:r>
            <a:r>
              <a:rPr lang="vi-VN" dirty="0"/>
              <a:t>. 6, no. 9, </a:t>
            </a:r>
            <a:r>
              <a:rPr lang="vi-VN" dirty="0" err="1"/>
              <a:t>pp</a:t>
            </a:r>
            <a:r>
              <a:rPr lang="vi-VN" dirty="0"/>
              <a:t>. 1617- 1622 , 1988 . </a:t>
            </a:r>
          </a:p>
          <a:p>
            <a:pPr algn="just"/>
            <a:r>
              <a:rPr lang="vi-VN" dirty="0"/>
              <a:t>[11] J. </a:t>
            </a:r>
            <a:r>
              <a:rPr lang="vi-VN" dirty="0" err="1"/>
              <a:t>Zhou</a:t>
            </a:r>
            <a:r>
              <a:rPr lang="vi-VN" dirty="0"/>
              <a:t>, "A </a:t>
            </a:r>
            <a:r>
              <a:rPr lang="vi-VN" dirty="0" err="1"/>
              <a:t>new</a:t>
            </a:r>
            <a:r>
              <a:rPr lang="vi-VN" dirty="0"/>
              <a:t> </a:t>
            </a:r>
            <a:r>
              <a:rPr lang="vi-VN" dirty="0" err="1"/>
              <a:t>distributed</a:t>
            </a:r>
            <a:r>
              <a:rPr lang="vi-VN" dirty="0"/>
              <a:t> 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algorithm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supporting</a:t>
            </a:r>
            <a:r>
              <a:rPr lang="vi-VN" dirty="0"/>
              <a:t> </a:t>
            </a:r>
            <a:r>
              <a:rPr lang="vi-VN" dirty="0" err="1"/>
              <a:t>delay-sensitive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," </a:t>
            </a:r>
            <a:r>
              <a:rPr lang="vi-VN" dirty="0" err="1"/>
              <a:t>Communication</a:t>
            </a:r>
            <a:r>
              <a:rPr lang="vi-VN" dirty="0"/>
              <a:t> </a:t>
            </a:r>
            <a:r>
              <a:rPr lang="vi-VN" dirty="0" err="1"/>
              <a:t>Technology</a:t>
            </a:r>
            <a:r>
              <a:rPr lang="vi-VN" dirty="0"/>
              <a:t> </a:t>
            </a:r>
            <a:r>
              <a:rPr lang="vi-VN" dirty="0" err="1"/>
              <a:t>Proceedings</a:t>
            </a:r>
            <a:r>
              <a:rPr lang="vi-VN" dirty="0"/>
              <a:t>, 1998. ICCT '98. 1998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, </a:t>
            </a:r>
            <a:r>
              <a:rPr lang="vi-VN" dirty="0" err="1"/>
              <a:t>vol</a:t>
            </a:r>
            <a:r>
              <a:rPr lang="vi-VN" dirty="0"/>
              <a:t>. 2, 1998. </a:t>
            </a:r>
          </a:p>
          <a:p>
            <a:pPr algn="just"/>
            <a:r>
              <a:rPr lang="vi-VN" dirty="0"/>
              <a:t>[12] D. </a:t>
            </a:r>
            <a:r>
              <a:rPr lang="vi-VN" dirty="0" err="1"/>
              <a:t>Reeves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H. </a:t>
            </a:r>
            <a:r>
              <a:rPr lang="vi-VN" dirty="0" err="1"/>
              <a:t>Salama</a:t>
            </a:r>
            <a:r>
              <a:rPr lang="vi-VN" dirty="0"/>
              <a:t>, "A </a:t>
            </a:r>
            <a:r>
              <a:rPr lang="vi-VN" dirty="0" err="1"/>
              <a:t>Distributed</a:t>
            </a:r>
            <a:r>
              <a:rPr lang="vi-VN" dirty="0"/>
              <a:t> </a:t>
            </a:r>
            <a:r>
              <a:rPr lang="vi-VN" dirty="0" err="1"/>
              <a:t>Algorithm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Delay-Constrained</a:t>
            </a:r>
            <a:r>
              <a:rPr lang="vi-VN" dirty="0"/>
              <a:t>," </a:t>
            </a:r>
            <a:r>
              <a:rPr lang="vi-VN" dirty="0" err="1"/>
              <a:t>Networking</a:t>
            </a:r>
            <a:r>
              <a:rPr lang="vi-VN" dirty="0"/>
              <a:t>, IEEE/ACM </a:t>
            </a:r>
            <a:r>
              <a:rPr lang="vi-VN" dirty="0" err="1"/>
              <a:t>Transactions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, </a:t>
            </a:r>
            <a:r>
              <a:rPr lang="vi-VN" dirty="0" err="1"/>
              <a:t>vol</a:t>
            </a:r>
            <a:r>
              <a:rPr lang="vi-VN" dirty="0"/>
              <a:t>. 8, no. 2, </a:t>
            </a:r>
            <a:r>
              <a:rPr lang="vi-VN" dirty="0" err="1"/>
              <a:t>pp</a:t>
            </a:r>
            <a:r>
              <a:rPr lang="vi-VN" dirty="0"/>
              <a:t>. 239- 250 , 2000. </a:t>
            </a:r>
          </a:p>
          <a:p>
            <a:pPr algn="just"/>
            <a:r>
              <a:rPr lang="vi-VN" dirty="0"/>
              <a:t>[13] A. A. </a:t>
            </a:r>
            <a:r>
              <a:rPr lang="vi-VN" dirty="0" err="1"/>
              <a:t>Turky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Mitschele-Thiel</a:t>
            </a:r>
            <a:r>
              <a:rPr lang="vi-VN" dirty="0"/>
              <a:t>, "MPLS </a:t>
            </a:r>
            <a:r>
              <a:rPr lang="vi-VN" dirty="0" err="1"/>
              <a:t>Online</a:t>
            </a:r>
            <a:r>
              <a:rPr lang="vi-VN" dirty="0"/>
              <a:t> 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Optimization</a:t>
            </a:r>
            <a:r>
              <a:rPr lang="vi-VN" dirty="0"/>
              <a:t> </a:t>
            </a:r>
            <a:r>
              <a:rPr lang="vi-VN" dirty="0" err="1"/>
              <a:t>Using</a:t>
            </a:r>
            <a:r>
              <a:rPr lang="vi-VN" dirty="0"/>
              <a:t> </a:t>
            </a:r>
            <a:r>
              <a:rPr lang="vi-VN" dirty="0" err="1"/>
              <a:t>Prediction</a:t>
            </a:r>
            <a:r>
              <a:rPr lang="vi-VN" dirty="0"/>
              <a:t>," </a:t>
            </a:r>
            <a:r>
              <a:rPr lang="vi-VN" dirty="0" err="1"/>
              <a:t>Lecture</a:t>
            </a:r>
            <a:r>
              <a:rPr lang="vi-VN" dirty="0"/>
              <a:t> </a:t>
            </a:r>
            <a:r>
              <a:rPr lang="vi-VN" dirty="0" err="1"/>
              <a:t>Notes</a:t>
            </a:r>
            <a:r>
              <a:rPr lang="vi-VN" dirty="0"/>
              <a:t> in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Science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5425 , </a:t>
            </a:r>
            <a:r>
              <a:rPr lang="vi-VN" dirty="0" err="1"/>
              <a:t>pp</a:t>
            </a:r>
            <a:r>
              <a:rPr lang="vi-VN" dirty="0"/>
              <a:t>. 45-52, 2008. </a:t>
            </a:r>
          </a:p>
          <a:p>
            <a:pPr algn="just"/>
            <a:r>
              <a:rPr lang="vi-VN" dirty="0"/>
              <a:t>[14] P.-T. C. Thai </a:t>
            </a:r>
            <a:r>
              <a:rPr lang="vi-VN" dirty="0" err="1"/>
              <a:t>and</a:t>
            </a:r>
            <a:r>
              <a:rPr lang="vi-VN" dirty="0"/>
              <a:t> H. T. Cong, "A </a:t>
            </a:r>
            <a:r>
              <a:rPr lang="vi-VN" dirty="0" err="1"/>
              <a:t>Study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Bandwidth</a:t>
            </a:r>
            <a:r>
              <a:rPr lang="vi-VN" dirty="0"/>
              <a:t> </a:t>
            </a:r>
            <a:r>
              <a:rPr lang="vi-VN" dirty="0" err="1"/>
              <a:t>Guaranteed</a:t>
            </a:r>
            <a:r>
              <a:rPr lang="vi-VN" dirty="0"/>
              <a:t> </a:t>
            </a:r>
            <a:r>
              <a:rPr lang="vi-VN" dirty="0" err="1"/>
              <a:t>Routing</a:t>
            </a:r>
            <a:r>
              <a:rPr lang="vi-VN" dirty="0"/>
              <a:t> </a:t>
            </a:r>
            <a:r>
              <a:rPr lang="vi-VN" dirty="0" err="1"/>
              <a:t>Algorithms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Traffic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," </a:t>
            </a:r>
            <a:r>
              <a:rPr lang="vi-VN" dirty="0" err="1"/>
              <a:t>Advanced</a:t>
            </a:r>
            <a:r>
              <a:rPr lang="vi-VN" dirty="0"/>
              <a:t> </a:t>
            </a:r>
            <a:r>
              <a:rPr lang="vi-VN" dirty="0" err="1"/>
              <a:t>Methods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Computational</a:t>
            </a:r>
            <a:r>
              <a:rPr lang="vi-VN" dirty="0"/>
              <a:t> </a:t>
            </a:r>
            <a:r>
              <a:rPr lang="vi-VN" dirty="0" err="1"/>
              <a:t>Collective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457, </a:t>
            </a:r>
            <a:r>
              <a:rPr lang="vi-VN" dirty="0" err="1"/>
              <a:t>pp</a:t>
            </a:r>
            <a:r>
              <a:rPr lang="vi-VN" dirty="0"/>
              <a:t>. 313-322, 2013.</a:t>
            </a:r>
          </a:p>
        </p:txBody>
      </p:sp>
    </p:spTree>
    <p:extLst>
      <p:ext uri="{BB962C8B-B14F-4D97-AF65-F5344CB8AC3E}">
        <p14:creationId xmlns:p14="http://schemas.microsoft.com/office/powerpoint/2010/main" val="38400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KẾT THÚC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59</a:t>
            </a:fld>
            <a:endParaRPr lang="vi-V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1925512" y="3151163"/>
            <a:ext cx="5793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Cám</a:t>
            </a:r>
            <a:r>
              <a:rPr lang="vi-V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Ơn </a:t>
            </a:r>
            <a:r>
              <a:rPr lang="vi-VN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Quý</a:t>
            </a:r>
            <a:r>
              <a:rPr lang="vi-V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Thầy</a:t>
            </a:r>
            <a:r>
              <a:rPr lang="vi-V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Cô </a:t>
            </a:r>
          </a:p>
          <a:p>
            <a:r>
              <a:rPr lang="vi-VN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Lắng</a:t>
            </a:r>
            <a:r>
              <a:rPr lang="vi-VN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Nghe</a:t>
            </a:r>
            <a:endParaRPr lang="vi-VN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GIỚI THIỆU ĐỀ TÀI</a:t>
            </a:r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2248279"/>
            <a:ext cx="7886700" cy="3766272"/>
          </a:xfrm>
        </p:spPr>
        <p:txBody>
          <a:bodyPr>
            <a:normAutofit/>
          </a:bodyPr>
          <a:lstStyle/>
          <a:p>
            <a:pPr algn="just"/>
            <a:r>
              <a:rPr lang="vi-VN" sz="1900" dirty="0"/>
              <a:t>Cho </a:t>
            </a:r>
            <a:r>
              <a:rPr lang="vi-VN" sz="1900" i="1" dirty="0"/>
              <a:t>R = (r</a:t>
            </a:r>
            <a:r>
              <a:rPr lang="vi-VN" sz="1900" i="1" baseline="-25000" dirty="0"/>
              <a:t>0</a:t>
            </a:r>
            <a:r>
              <a:rPr lang="vi-VN" sz="1900" i="1" dirty="0"/>
              <a:t>, …, r</a:t>
            </a:r>
            <a:r>
              <a:rPr lang="vi-VN" sz="1900" i="1" baseline="-25000" dirty="0"/>
              <a:t>i</a:t>
            </a:r>
            <a:r>
              <a:rPr lang="vi-VN" sz="1900" i="1" dirty="0"/>
              <a:t>, …) </a:t>
            </a:r>
            <a:r>
              <a:rPr lang="vi-VN" sz="1900" dirty="0" err="1"/>
              <a:t>là</a:t>
            </a:r>
            <a:r>
              <a:rPr lang="vi-VN" sz="1900" dirty="0"/>
              <a:t> </a:t>
            </a:r>
            <a:r>
              <a:rPr lang="vi-VN" sz="1900" dirty="0" err="1"/>
              <a:t>một</a:t>
            </a:r>
            <a:r>
              <a:rPr lang="vi-VN" sz="1900" dirty="0"/>
              <a:t> </a:t>
            </a:r>
            <a:r>
              <a:rPr lang="vi-VN" sz="1900" dirty="0" err="1"/>
              <a:t>dãy</a:t>
            </a:r>
            <a:r>
              <a:rPr lang="vi-VN" sz="1900" dirty="0"/>
              <a:t> </a:t>
            </a:r>
            <a:r>
              <a:rPr lang="vi-VN" sz="1900" dirty="0" err="1"/>
              <a:t>các</a:t>
            </a:r>
            <a:r>
              <a:rPr lang="vi-VN" sz="1900" dirty="0"/>
              <a:t> yêu </a:t>
            </a:r>
            <a:r>
              <a:rPr lang="vi-VN" sz="1900" dirty="0" err="1"/>
              <a:t>cầu</a:t>
            </a:r>
            <a:r>
              <a:rPr lang="vi-VN" sz="1900" dirty="0"/>
              <a:t> </a:t>
            </a:r>
            <a:r>
              <a:rPr lang="vi-VN" sz="1900" dirty="0" err="1"/>
              <a:t>kết</a:t>
            </a:r>
            <a:r>
              <a:rPr lang="vi-VN" sz="1900" dirty="0"/>
              <a:t> </a:t>
            </a:r>
            <a:r>
              <a:rPr lang="vi-VN" sz="1900" dirty="0" err="1"/>
              <a:t>nối</a:t>
            </a:r>
            <a:r>
              <a:rPr lang="vi-VN" sz="1900" dirty="0"/>
              <a:t>, </a:t>
            </a:r>
            <a:r>
              <a:rPr lang="vi-VN" sz="1900" dirty="0" err="1"/>
              <a:t>với</a:t>
            </a:r>
            <a:r>
              <a:rPr lang="vi-VN" sz="1900" dirty="0"/>
              <a:t> </a:t>
            </a:r>
            <a:r>
              <a:rPr lang="vi-VN" sz="1900" dirty="0" err="1"/>
              <a:t>mỗi</a:t>
            </a:r>
            <a:r>
              <a:rPr lang="vi-VN" sz="1900" dirty="0"/>
              <a:t> yêu </a:t>
            </a:r>
            <a:r>
              <a:rPr lang="vi-VN" sz="1900" dirty="0" err="1"/>
              <a:t>cầu</a:t>
            </a:r>
            <a:r>
              <a:rPr lang="vi-VN" sz="1900" dirty="0"/>
              <a:t> </a:t>
            </a:r>
            <a:r>
              <a:rPr lang="vi-VN" sz="1900" i="1" dirty="0"/>
              <a:t>r</a:t>
            </a:r>
            <a:r>
              <a:rPr lang="vi-VN" sz="1900" i="1" baseline="-25000" dirty="0"/>
              <a:t>i</a:t>
            </a:r>
            <a:r>
              <a:rPr lang="vi-VN" sz="1900" i="1" dirty="0"/>
              <a:t> = (s, d, b, ∆</a:t>
            </a:r>
            <a:r>
              <a:rPr lang="vi-VN" sz="1900" i="1" baseline="-25000" dirty="0"/>
              <a:t>d</a:t>
            </a:r>
            <a:r>
              <a:rPr lang="vi-VN" sz="1900" i="1" dirty="0"/>
              <a:t>)</a:t>
            </a:r>
            <a:r>
              <a:rPr lang="vi-VN" sz="1900" dirty="0"/>
              <a:t> </a:t>
            </a:r>
            <a:r>
              <a:rPr lang="vi-VN" sz="1900" dirty="0" err="1"/>
              <a:t>được</a:t>
            </a:r>
            <a:r>
              <a:rPr lang="vi-VN" sz="1900" dirty="0"/>
              <a:t> </a:t>
            </a:r>
            <a:r>
              <a:rPr lang="vi-VN" sz="1900" dirty="0" err="1"/>
              <a:t>gửi</a:t>
            </a:r>
            <a:r>
              <a:rPr lang="vi-VN" sz="1900" dirty="0"/>
              <a:t> </a:t>
            </a:r>
            <a:r>
              <a:rPr lang="vi-VN" sz="1900" dirty="0" err="1"/>
              <a:t>từ</a:t>
            </a:r>
            <a:r>
              <a:rPr lang="vi-VN" sz="1900" dirty="0"/>
              <a:t> </a:t>
            </a:r>
            <a:r>
              <a:rPr lang="vi-VN" sz="1900" dirty="0" err="1"/>
              <a:t>nút</a:t>
            </a:r>
            <a:r>
              <a:rPr lang="vi-VN" sz="1900" dirty="0"/>
              <a:t> </a:t>
            </a:r>
            <a:r>
              <a:rPr lang="vi-VN" sz="1900" dirty="0" err="1"/>
              <a:t>nguồn</a:t>
            </a:r>
            <a:r>
              <a:rPr lang="vi-VN" sz="1900" dirty="0"/>
              <a:t> </a:t>
            </a:r>
            <a:r>
              <a:rPr lang="vi-VN" sz="1900" i="1" dirty="0"/>
              <a:t>s ∈ N</a:t>
            </a:r>
            <a:r>
              <a:rPr lang="vi-VN" sz="1900" dirty="0"/>
              <a:t>,</a:t>
            </a:r>
            <a:r>
              <a:rPr lang="vi-VN" sz="1900" i="1" dirty="0"/>
              <a:t> </a:t>
            </a:r>
            <a:r>
              <a:rPr lang="vi-VN" sz="1900" dirty="0" err="1"/>
              <a:t>đến</a:t>
            </a:r>
            <a:r>
              <a:rPr lang="vi-VN" sz="1900" i="1" dirty="0"/>
              <a:t> </a:t>
            </a:r>
            <a:r>
              <a:rPr lang="vi-VN" sz="1900" dirty="0" err="1"/>
              <a:t>nút</a:t>
            </a:r>
            <a:r>
              <a:rPr lang="vi-VN" sz="1900" dirty="0"/>
              <a:t> </a:t>
            </a:r>
            <a:r>
              <a:rPr lang="vi-VN" sz="1900" dirty="0" err="1"/>
              <a:t>đích</a:t>
            </a:r>
            <a:r>
              <a:rPr lang="vi-VN" sz="1900" dirty="0"/>
              <a:t> </a:t>
            </a:r>
            <a:r>
              <a:rPr lang="vi-VN" sz="1900" i="1" dirty="0"/>
              <a:t>d ∈ N, </a:t>
            </a:r>
            <a:r>
              <a:rPr lang="vi-VN" sz="1900" dirty="0"/>
              <a:t>băng thông yêu </a:t>
            </a:r>
            <a:r>
              <a:rPr lang="vi-VN" sz="1900" dirty="0" err="1"/>
              <a:t>cầu</a:t>
            </a:r>
            <a:r>
              <a:rPr lang="vi-VN" sz="1900" dirty="0"/>
              <a:t> </a:t>
            </a:r>
            <a:r>
              <a:rPr lang="vi-VN" sz="1900" i="1" dirty="0"/>
              <a:t>b ∈  ℝ</a:t>
            </a:r>
            <a:r>
              <a:rPr lang="vi-VN" sz="1900" i="1" baseline="30000" dirty="0"/>
              <a:t>+</a:t>
            </a:r>
            <a:r>
              <a:rPr lang="vi-VN" sz="1900" dirty="0"/>
              <a:t> </a:t>
            </a:r>
            <a:r>
              <a:rPr lang="vi-VN" sz="1900" dirty="0" err="1"/>
              <a:t>và</a:t>
            </a:r>
            <a:r>
              <a:rPr lang="vi-VN" sz="1900" dirty="0"/>
              <a:t> </a:t>
            </a:r>
            <a:r>
              <a:rPr lang="vi-VN" sz="1900" dirty="0" err="1"/>
              <a:t>giới</a:t>
            </a:r>
            <a:r>
              <a:rPr lang="vi-VN" sz="1900" dirty="0"/>
              <a:t> </a:t>
            </a:r>
            <a:r>
              <a:rPr lang="vi-VN" sz="1900" dirty="0" err="1"/>
              <a:t>hạn</a:t>
            </a:r>
            <a:r>
              <a:rPr lang="vi-VN" sz="1900" dirty="0"/>
              <a:t> </a:t>
            </a:r>
            <a:r>
              <a:rPr lang="vi-VN" sz="1900" dirty="0" err="1"/>
              <a:t>độ</a:t>
            </a:r>
            <a:r>
              <a:rPr lang="vi-VN" sz="1900" dirty="0"/>
              <a:t> </a:t>
            </a:r>
            <a:r>
              <a:rPr lang="vi-VN" sz="1900" dirty="0" err="1"/>
              <a:t>trễ</a:t>
            </a:r>
            <a:r>
              <a:rPr lang="vi-VN" sz="1900" dirty="0"/>
              <a:t> </a:t>
            </a:r>
            <a:r>
              <a:rPr lang="vi-VN" sz="1900" dirty="0" err="1"/>
              <a:t>tối</a:t>
            </a:r>
            <a:r>
              <a:rPr lang="vi-VN" sz="1900" dirty="0"/>
              <a:t> đa </a:t>
            </a:r>
            <a:r>
              <a:rPr lang="vi-VN" sz="1900" i="1" dirty="0"/>
              <a:t>∆</a:t>
            </a:r>
            <a:r>
              <a:rPr lang="vi-VN" sz="1900" i="1" baseline="-25000" dirty="0"/>
              <a:t>d</a:t>
            </a:r>
            <a:r>
              <a:rPr lang="vi-VN" sz="1900" i="1" dirty="0"/>
              <a:t> ∈  ℝ</a:t>
            </a:r>
            <a:r>
              <a:rPr lang="vi-VN" sz="1900" i="1" baseline="30000" dirty="0"/>
              <a:t>+</a:t>
            </a:r>
            <a:r>
              <a:rPr lang="vi-VN" sz="1900" i="1" dirty="0"/>
              <a:t>.</a:t>
            </a:r>
            <a:r>
              <a:rPr lang="vi-VN" sz="1900" dirty="0"/>
              <a:t> </a:t>
            </a:r>
          </a:p>
          <a:p>
            <a:pPr algn="just"/>
            <a:endParaRPr lang="vi-VN" sz="1900" dirty="0"/>
          </a:p>
          <a:p>
            <a:pPr algn="just"/>
            <a:r>
              <a:rPr lang="vi-VN" sz="1900" dirty="0" err="1"/>
              <a:t>Với</a:t>
            </a:r>
            <a:r>
              <a:rPr lang="vi-VN" sz="1900" dirty="0"/>
              <a:t> </a:t>
            </a:r>
            <a:r>
              <a:rPr lang="vi-VN" sz="1900" i="1" dirty="0" err="1"/>
              <a:t>P</a:t>
            </a:r>
            <a:r>
              <a:rPr lang="vi-VN" sz="1900" i="1" baseline="-25000" dirty="0" err="1"/>
              <a:t>sd</a:t>
            </a:r>
            <a:r>
              <a:rPr lang="vi-VN" sz="1900" dirty="0"/>
              <a:t> </a:t>
            </a:r>
            <a:r>
              <a:rPr lang="vi-VN" sz="1900" dirty="0" err="1"/>
              <a:t>là</a:t>
            </a:r>
            <a:r>
              <a:rPr lang="vi-VN" sz="1900" dirty="0"/>
              <a:t> </a:t>
            </a:r>
            <a:r>
              <a:rPr lang="vi-VN" sz="1900" dirty="0" err="1"/>
              <a:t>tập</a:t>
            </a:r>
            <a:r>
              <a:rPr lang="vi-VN" sz="1900" dirty="0"/>
              <a:t> </a:t>
            </a:r>
            <a:r>
              <a:rPr lang="vi-VN" sz="1900" dirty="0" err="1"/>
              <a:t>các</a:t>
            </a:r>
            <a:r>
              <a:rPr lang="vi-VN" sz="1900" dirty="0"/>
              <a:t> </a:t>
            </a:r>
            <a:r>
              <a:rPr lang="vi-VN" sz="1900" dirty="0" err="1"/>
              <a:t>đường</a:t>
            </a:r>
            <a:r>
              <a:rPr lang="vi-VN" sz="1900" dirty="0"/>
              <a:t> đi </a:t>
            </a:r>
            <a:r>
              <a:rPr lang="vi-VN" sz="1900" dirty="0" err="1"/>
              <a:t>từ</a:t>
            </a:r>
            <a:r>
              <a:rPr lang="vi-VN" sz="1900" dirty="0"/>
              <a:t> </a:t>
            </a:r>
            <a:r>
              <a:rPr lang="vi-VN" sz="1900" dirty="0" err="1"/>
              <a:t>nút</a:t>
            </a:r>
            <a:r>
              <a:rPr lang="vi-VN" sz="1900" dirty="0"/>
              <a:t> </a:t>
            </a:r>
            <a:r>
              <a:rPr lang="vi-VN" sz="1900" i="1" dirty="0"/>
              <a:t>s</a:t>
            </a:r>
            <a:r>
              <a:rPr lang="vi-VN" sz="1900" dirty="0"/>
              <a:t> </a:t>
            </a:r>
            <a:r>
              <a:rPr lang="vi-VN" sz="1900" dirty="0" err="1"/>
              <a:t>đến</a:t>
            </a:r>
            <a:r>
              <a:rPr lang="vi-VN" sz="1900" dirty="0"/>
              <a:t> </a:t>
            </a:r>
            <a:r>
              <a:rPr lang="vi-VN" sz="1900" dirty="0" err="1"/>
              <a:t>nút</a:t>
            </a:r>
            <a:r>
              <a:rPr lang="vi-VN" sz="1900" dirty="0"/>
              <a:t> </a:t>
            </a:r>
            <a:r>
              <a:rPr lang="vi-VN" sz="1900" i="1" dirty="0"/>
              <a:t>d</a:t>
            </a:r>
            <a:r>
              <a:rPr lang="vi-VN" sz="1900" dirty="0"/>
              <a:t>, </a:t>
            </a:r>
            <a:r>
              <a:rPr lang="vi-VN" sz="1900" dirty="0" err="1"/>
              <a:t>thuật</a:t>
            </a:r>
            <a:r>
              <a:rPr lang="vi-VN" sz="1900" dirty="0"/>
              <a:t> </a:t>
            </a:r>
            <a:r>
              <a:rPr lang="vi-VN" sz="1900" dirty="0" err="1"/>
              <a:t>toán</a:t>
            </a:r>
            <a:r>
              <a:rPr lang="vi-VN" sz="1900" dirty="0"/>
              <a:t> </a:t>
            </a:r>
            <a:r>
              <a:rPr lang="vi-VN" sz="1900" dirty="0" err="1"/>
              <a:t>định</a:t>
            </a:r>
            <a:r>
              <a:rPr lang="vi-VN" sz="1900" dirty="0"/>
              <a:t> </a:t>
            </a:r>
            <a:r>
              <a:rPr lang="vi-VN" sz="1900" dirty="0" err="1"/>
              <a:t>tuyến</a:t>
            </a:r>
            <a:r>
              <a:rPr lang="vi-VN" sz="1900" dirty="0"/>
              <a:t> </a:t>
            </a:r>
            <a:r>
              <a:rPr lang="vi-VN" sz="1900" dirty="0" err="1"/>
              <a:t>QoS</a:t>
            </a:r>
            <a:r>
              <a:rPr lang="vi-VN" sz="1900" dirty="0"/>
              <a:t> </a:t>
            </a:r>
            <a:r>
              <a:rPr lang="vi-VN" sz="1900" dirty="0" err="1"/>
              <a:t>phải</a:t>
            </a:r>
            <a:r>
              <a:rPr lang="vi-VN" sz="1900" dirty="0"/>
              <a:t> </a:t>
            </a:r>
            <a:r>
              <a:rPr lang="vi-VN" sz="1900" dirty="0" err="1"/>
              <a:t>tìm</a:t>
            </a:r>
            <a:r>
              <a:rPr lang="vi-VN" sz="1900" dirty="0"/>
              <a:t> </a:t>
            </a:r>
            <a:r>
              <a:rPr lang="vi-VN" sz="1900" dirty="0" err="1"/>
              <a:t>đường</a:t>
            </a:r>
            <a:r>
              <a:rPr lang="vi-VN" sz="1900" dirty="0"/>
              <a:t> đi </a:t>
            </a:r>
            <a:r>
              <a:rPr lang="vi-VN" sz="1900" dirty="0" err="1"/>
              <a:t>thích</a:t>
            </a:r>
            <a:r>
              <a:rPr lang="vi-VN" sz="1900" dirty="0"/>
              <a:t> </a:t>
            </a:r>
            <a:r>
              <a:rPr lang="vi-VN" sz="1900" dirty="0" err="1"/>
              <a:t>hợp</a:t>
            </a:r>
            <a:r>
              <a:rPr lang="vi-VN" sz="1900" dirty="0"/>
              <a:t> </a:t>
            </a:r>
            <a:r>
              <a:rPr lang="vi-VN" sz="1900" i="1" dirty="0" err="1"/>
              <a:t>p</a:t>
            </a:r>
            <a:r>
              <a:rPr lang="vi-VN" sz="1900" i="1" baseline="-25000" dirty="0" err="1"/>
              <a:t>sd</a:t>
            </a:r>
            <a:r>
              <a:rPr lang="vi-VN" sz="1900" i="1" dirty="0"/>
              <a:t> = (l</a:t>
            </a:r>
            <a:r>
              <a:rPr lang="vi-VN" sz="1900" i="1" baseline="-25000" dirty="0"/>
              <a:t>1</a:t>
            </a:r>
            <a:r>
              <a:rPr lang="vi-VN" sz="1900" i="1" dirty="0"/>
              <a:t>, l</a:t>
            </a:r>
            <a:r>
              <a:rPr lang="vi-VN" sz="1900" i="1" baseline="-25000" dirty="0"/>
              <a:t>2</a:t>
            </a:r>
            <a:r>
              <a:rPr lang="vi-VN" sz="1900" i="1" dirty="0"/>
              <a:t>, …, </a:t>
            </a:r>
            <a:r>
              <a:rPr lang="vi-VN" sz="1900" i="1" dirty="0" err="1"/>
              <a:t>l</a:t>
            </a:r>
            <a:r>
              <a:rPr lang="vi-VN" sz="1900" i="1" baseline="-25000" dirty="0" err="1"/>
              <a:t>k</a:t>
            </a:r>
            <a:r>
              <a:rPr lang="vi-VN" sz="1900" i="1" dirty="0"/>
              <a:t>) </a:t>
            </a:r>
            <a:r>
              <a:rPr lang="vi-VN" sz="1900" dirty="0" err="1"/>
              <a:t>với</a:t>
            </a:r>
            <a:r>
              <a:rPr lang="vi-VN" sz="1900" dirty="0"/>
              <a:t> </a:t>
            </a:r>
            <a:r>
              <a:rPr lang="vi-VN" sz="1900" i="1" dirty="0"/>
              <a:t>p ∈ </a:t>
            </a:r>
            <a:r>
              <a:rPr lang="vi-VN" sz="1900" i="1" dirty="0" err="1"/>
              <a:t>P</a:t>
            </a:r>
            <a:r>
              <a:rPr lang="vi-VN" sz="1900" i="1" baseline="-25000" dirty="0" err="1"/>
              <a:t>sd</a:t>
            </a:r>
            <a:r>
              <a:rPr lang="vi-VN" sz="1900" dirty="0"/>
              <a:t> </a:t>
            </a:r>
            <a:r>
              <a:rPr lang="vi-VN" sz="1900" dirty="0" err="1"/>
              <a:t>và</a:t>
            </a:r>
            <a:r>
              <a:rPr lang="vi-VN" sz="1900" dirty="0"/>
              <a:t> </a:t>
            </a:r>
            <a:r>
              <a:rPr lang="vi-VN" sz="1900" dirty="0" err="1"/>
              <a:t>đáp</a:t>
            </a:r>
            <a:r>
              <a:rPr lang="vi-VN" sz="1900" dirty="0"/>
              <a:t> </a:t>
            </a:r>
            <a:r>
              <a:rPr lang="vi-VN" sz="1900" dirty="0" err="1"/>
              <a:t>ứng</a:t>
            </a:r>
            <a:r>
              <a:rPr lang="vi-VN" sz="1900" dirty="0"/>
              <a:t> </a:t>
            </a:r>
            <a:r>
              <a:rPr lang="vi-VN" sz="1900" dirty="0" err="1"/>
              <a:t>các</a:t>
            </a:r>
            <a:r>
              <a:rPr lang="vi-VN" sz="1900" dirty="0"/>
              <a:t> yêu </a:t>
            </a:r>
            <a:r>
              <a:rPr lang="vi-VN" sz="1900" dirty="0" err="1"/>
              <a:t>cầu</a:t>
            </a:r>
            <a:r>
              <a:rPr lang="vi-VN" sz="1900" dirty="0"/>
              <a:t> </a:t>
            </a:r>
            <a:r>
              <a:rPr lang="vi-VN" sz="1900" dirty="0" smtClean="0"/>
              <a:t>sau: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vi-VN" sz="1900" dirty="0" err="1" smtClean="0"/>
              <a:t>Thỏa</a:t>
            </a:r>
            <a:r>
              <a:rPr lang="vi-VN" sz="1900" dirty="0" smtClean="0"/>
              <a:t> </a:t>
            </a:r>
            <a:r>
              <a:rPr lang="vi-VN" sz="1900" dirty="0" err="1" smtClean="0"/>
              <a:t>mãn</a:t>
            </a:r>
            <a:r>
              <a:rPr lang="vi-VN" sz="1900" dirty="0" smtClean="0"/>
              <a:t> băng thông</a:t>
            </a:r>
          </a:p>
          <a:p>
            <a:pPr marL="685800" lvl="1" indent="-342900" algn="just">
              <a:buFont typeface="+mj-lt"/>
              <a:buAutoNum type="arabicPeriod"/>
            </a:pPr>
            <a:endParaRPr lang="vi-VN" sz="1900" dirty="0" smtClean="0"/>
          </a:p>
          <a:p>
            <a:pPr marL="685800" lvl="1" indent="-342900" algn="just">
              <a:buFont typeface="+mj-lt"/>
              <a:buAutoNum type="arabicPeriod"/>
            </a:pPr>
            <a:endParaRPr lang="vi-VN" sz="1900" dirty="0"/>
          </a:p>
          <a:p>
            <a:pPr marL="685800" lvl="1" indent="-342900" algn="just">
              <a:buFont typeface="+mj-lt"/>
              <a:buAutoNum type="arabicPeriod"/>
            </a:pPr>
            <a:r>
              <a:rPr lang="vi-VN" sz="1900" dirty="0" err="1" smtClean="0"/>
              <a:t>Thỏa</a:t>
            </a:r>
            <a:r>
              <a:rPr lang="vi-VN" sz="1900" dirty="0" smtClean="0"/>
              <a:t> </a:t>
            </a:r>
            <a:r>
              <a:rPr lang="vi-VN" sz="1900" dirty="0" err="1" smtClean="0"/>
              <a:t>mãn</a:t>
            </a:r>
            <a:r>
              <a:rPr lang="vi-VN" sz="1900" dirty="0" smtClean="0"/>
              <a:t> </a:t>
            </a:r>
            <a:r>
              <a:rPr lang="vi-VN" sz="1900" dirty="0" err="1" smtClean="0"/>
              <a:t>độ</a:t>
            </a:r>
            <a:r>
              <a:rPr lang="vi-VN" sz="1900" dirty="0" smtClean="0"/>
              <a:t> </a:t>
            </a:r>
            <a:r>
              <a:rPr lang="vi-VN" sz="1900" dirty="0" err="1" smtClean="0"/>
              <a:t>trễ</a:t>
            </a:r>
            <a:endParaRPr lang="vi-VN" sz="190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pPr/>
              <a:t>6</a:t>
            </a:fld>
            <a:endParaRPr lang="vi-VN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521916"/>
              </p:ext>
            </p:extLst>
          </p:nvPr>
        </p:nvGraphicFramePr>
        <p:xfrm>
          <a:off x="4514850" y="3314700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" name="Equation" r:id="rId4" imgW="114120" imgH="228600" progId="Equation.3">
                  <p:embed/>
                </p:oleObj>
              </mc:Choice>
              <mc:Fallback>
                <p:oleObj name="Equation" r:id="rId4" imgW="114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14700"/>
                        <a:ext cx="114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8650" y="1678935"/>
            <a:ext cx="60500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ấn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tuyến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thỏa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mãn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băng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thông-độ</a:t>
            </a:r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3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91" y="1113997"/>
            <a:ext cx="42696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1.2. XÁC ĐỊNH VẤN ĐỀ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951679"/>
              </p:ext>
            </p:extLst>
          </p:nvPr>
        </p:nvGraphicFramePr>
        <p:xfrm>
          <a:off x="4137846" y="4772518"/>
          <a:ext cx="1416782" cy="51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" name="Equation" r:id="rId6" imgW="990170" imgH="330057" progId="Equation.3">
                  <p:embed/>
                </p:oleObj>
              </mc:Choice>
              <mc:Fallback>
                <p:oleObj name="Equation" r:id="rId6" imgW="990170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846" y="4772518"/>
                        <a:ext cx="1416782" cy="513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813522"/>
              </p:ext>
            </p:extLst>
          </p:nvPr>
        </p:nvGraphicFramePr>
        <p:xfrm>
          <a:off x="4010165" y="5660840"/>
          <a:ext cx="1672144" cy="64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" name="Equation" r:id="rId8" imgW="965160" imgH="406080" progId="Equation.3">
                  <p:embed/>
                </p:oleObj>
              </mc:Choice>
              <mc:Fallback>
                <p:oleObj name="Equation" r:id="rId8" imgW="965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165" y="5660840"/>
                        <a:ext cx="1672144" cy="640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6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2. CÁC CÔNG TRÌNH LIÊN QUAN</a:t>
            </a:r>
            <a:endParaRPr lang="vi-VN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330960"/>
              </p:ext>
            </p:extLst>
          </p:nvPr>
        </p:nvGraphicFramePr>
        <p:xfrm>
          <a:off x="688975" y="1501255"/>
          <a:ext cx="7766050" cy="488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7</a:t>
            </a:fld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46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2. CÁC CÔNG TRÌNH LIÊN QUAN</a:t>
            </a:r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vi-VN" sz="1800" b="1" dirty="0" smtClean="0">
                <a:ea typeface="Arial" panose="020B0604020202020204" pitchFamily="34" charset="0"/>
              </a:rPr>
              <a:t>ĐẦU VÀO:</a:t>
            </a:r>
          </a:p>
          <a:p>
            <a:pPr marL="342900" lvl="1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vi-VN" dirty="0" err="1" smtClean="0">
                <a:ea typeface="Times New Roman" panose="02020603050405020304" pitchFamily="18" charset="0"/>
              </a:rPr>
              <a:t>Đồ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thị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i="1" dirty="0" smtClean="0">
                <a:ea typeface="Times New Roman" panose="02020603050405020304" pitchFamily="18" charset="0"/>
              </a:rPr>
              <a:t>G = (N, L, D)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và</a:t>
            </a:r>
            <a:r>
              <a:rPr lang="vi-VN" dirty="0" smtClean="0">
                <a:ea typeface="Times New Roman" panose="02020603050405020304" pitchFamily="18" charset="0"/>
              </a:rPr>
              <a:t> yêu </a:t>
            </a:r>
            <a:r>
              <a:rPr lang="vi-VN" dirty="0" err="1" smtClean="0">
                <a:ea typeface="Times New Roman" panose="02020603050405020304" pitchFamily="18" charset="0"/>
              </a:rPr>
              <a:t>cầu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định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tuyến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i="1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từ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nút</a:t>
            </a:r>
            <a:r>
              <a:rPr lang="vi-VN" dirty="0" smtClean="0">
                <a:ea typeface="Times New Roman" panose="02020603050405020304" pitchFamily="18" charset="0"/>
              </a:rPr>
              <a:t> s </a:t>
            </a:r>
            <a:r>
              <a:rPr lang="vi-VN" dirty="0" err="1" smtClean="0">
                <a:ea typeface="Times New Roman" panose="02020603050405020304" pitchFamily="18" charset="0"/>
              </a:rPr>
              <a:t>đến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nút</a:t>
            </a:r>
            <a:r>
              <a:rPr lang="vi-VN" dirty="0" smtClean="0">
                <a:ea typeface="Times New Roman" panose="02020603050405020304" pitchFamily="18" charset="0"/>
              </a:rPr>
              <a:t> d </a:t>
            </a:r>
            <a:r>
              <a:rPr lang="vi-VN" dirty="0" err="1" smtClean="0">
                <a:ea typeface="Times New Roman" panose="02020603050405020304" pitchFamily="18" charset="0"/>
              </a:rPr>
              <a:t>với</a:t>
            </a:r>
            <a:r>
              <a:rPr lang="vi-VN" dirty="0" smtClean="0">
                <a:ea typeface="Times New Roman" panose="02020603050405020304" pitchFamily="18" charset="0"/>
              </a:rPr>
              <a:t> băng thông yêu </a:t>
            </a:r>
            <a:r>
              <a:rPr lang="vi-VN" dirty="0" err="1" smtClean="0">
                <a:ea typeface="Times New Roman" panose="02020603050405020304" pitchFamily="18" charset="0"/>
              </a:rPr>
              <a:t>cầu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là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i="1" dirty="0" smtClean="0">
                <a:ea typeface="Times New Roman" panose="02020603050405020304" pitchFamily="18" charset="0"/>
              </a:rPr>
              <a:t>b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và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giới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hạn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độ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trễ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là</a:t>
            </a:r>
            <a:r>
              <a:rPr lang="vi-VN" dirty="0" smtClean="0"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vi-VN" sz="1800" b="1" dirty="0" smtClean="0">
                <a:ea typeface="Arial" panose="020B0604020202020204" pitchFamily="34" charset="0"/>
              </a:rPr>
              <a:t>ĐẦU RA:</a:t>
            </a:r>
            <a:endParaRPr lang="vi-VN" sz="1800" dirty="0" smtClean="0">
              <a:ea typeface="Arial" panose="020B0604020202020204" pitchFamily="34" charset="0"/>
            </a:endParaRPr>
          </a:p>
          <a:p>
            <a:pPr marL="342900" lvl="1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vi-VN" dirty="0" err="1" smtClean="0">
                <a:ea typeface="Times New Roman" panose="02020603050405020304" pitchFamily="18" charset="0"/>
              </a:rPr>
              <a:t>Một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tuyến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đường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từ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i="1" dirty="0" err="1" smtClean="0">
                <a:ea typeface="Times New Roman" panose="02020603050405020304" pitchFamily="18" charset="0"/>
              </a:rPr>
              <a:t>p</a:t>
            </a:r>
            <a:r>
              <a:rPr lang="vi-VN" i="1" baseline="-25000" dirty="0" err="1" smtClean="0">
                <a:ea typeface="Times New Roman" panose="02020603050405020304" pitchFamily="18" charset="0"/>
              </a:rPr>
              <a:t>sd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thỏa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mãn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cả</a:t>
            </a:r>
            <a:r>
              <a:rPr lang="vi-VN" dirty="0" smtClean="0">
                <a:ea typeface="Times New Roman" panose="02020603050405020304" pitchFamily="18" charset="0"/>
              </a:rPr>
              <a:t> băng thông yêu </a:t>
            </a:r>
            <a:r>
              <a:rPr lang="vi-VN" dirty="0" err="1" smtClean="0">
                <a:ea typeface="Times New Roman" panose="02020603050405020304" pitchFamily="18" charset="0"/>
              </a:rPr>
              <a:t>cầu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và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độ</a:t>
            </a:r>
            <a:r>
              <a:rPr lang="vi-VN" dirty="0" smtClean="0">
                <a:ea typeface="Times New Roman" panose="02020603050405020304" pitchFamily="18" charset="0"/>
              </a:rPr>
              <a:t> </a:t>
            </a:r>
            <a:r>
              <a:rPr lang="vi-VN" dirty="0" err="1" smtClean="0">
                <a:ea typeface="Times New Roman" panose="02020603050405020304" pitchFamily="18" charset="0"/>
              </a:rPr>
              <a:t>trễ</a:t>
            </a:r>
            <a:r>
              <a:rPr lang="vi-VN" dirty="0" smtClean="0">
                <a:ea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vi-VN" sz="1800" b="1" dirty="0" smtClean="0">
                <a:ea typeface="Times New Roman" panose="02020603050405020304" pitchFamily="18" charset="0"/>
              </a:rPr>
              <a:t>GIẢI PHÁP CHUNG:</a:t>
            </a:r>
          </a:p>
          <a:p>
            <a:pPr marL="342900" lvl="1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vi-VN" dirty="0" smtClean="0"/>
              <a:t>1. </a:t>
            </a:r>
            <a:r>
              <a:rPr lang="vi-VN" dirty="0" err="1" smtClean="0"/>
              <a:t>Loại</a:t>
            </a:r>
            <a:r>
              <a:rPr lang="vi-VN" dirty="0" smtClean="0"/>
              <a:t> </a:t>
            </a:r>
            <a:r>
              <a:rPr lang="vi-VN" dirty="0" err="1" smtClean="0"/>
              <a:t>bỏ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liên </a:t>
            </a:r>
            <a:r>
              <a:rPr lang="vi-VN" dirty="0" err="1" smtClean="0"/>
              <a:t>kết</a:t>
            </a:r>
            <a:r>
              <a:rPr lang="vi-VN" dirty="0" smtClean="0"/>
              <a:t> không </a:t>
            </a:r>
            <a:r>
              <a:rPr lang="vi-VN" dirty="0" err="1" smtClean="0"/>
              <a:t>thỏa</a:t>
            </a:r>
            <a:r>
              <a:rPr lang="vi-VN" dirty="0" smtClean="0"/>
              <a:t> băng thông trong </a:t>
            </a:r>
            <a:r>
              <a:rPr lang="vi-VN" dirty="0" err="1" smtClean="0"/>
              <a:t>đồ</a:t>
            </a:r>
            <a:r>
              <a:rPr lang="vi-VN" dirty="0" smtClean="0"/>
              <a:t> </a:t>
            </a:r>
            <a:r>
              <a:rPr lang="vi-VN" dirty="0" err="1" smtClean="0"/>
              <a:t>thị</a:t>
            </a:r>
            <a:r>
              <a:rPr lang="vi-VN" dirty="0" smtClean="0"/>
              <a:t> G.</a:t>
            </a:r>
          </a:p>
          <a:p>
            <a:pPr marL="342900" lvl="1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vi-VN" dirty="0"/>
              <a:t>2</a:t>
            </a:r>
            <a:r>
              <a:rPr lang="vi-VN" dirty="0" smtClean="0"/>
              <a:t>.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đường</a:t>
            </a:r>
            <a:r>
              <a:rPr lang="vi-VN" dirty="0" smtClean="0"/>
              <a:t> đi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ràng</a:t>
            </a:r>
            <a:r>
              <a:rPr lang="vi-VN" dirty="0" smtClean="0"/>
              <a:t> </a:t>
            </a:r>
            <a:r>
              <a:rPr lang="vi-VN" dirty="0" err="1" smtClean="0"/>
              <a:t>buộc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trễ</a:t>
            </a:r>
            <a:r>
              <a:rPr lang="vi-VN" dirty="0" smtClean="0"/>
              <a:t> </a:t>
            </a:r>
            <a:r>
              <a:rPr lang="vi-VN" dirty="0" err="1" smtClean="0"/>
              <a:t>tối</a:t>
            </a:r>
            <a:r>
              <a:rPr lang="vi-VN" dirty="0" smtClean="0"/>
              <a:t> ưu theo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trọng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</a:t>
            </a:r>
          </a:p>
          <a:p>
            <a:pPr lvl="0" algn="just">
              <a:lnSpc>
                <a:spcPct val="100000"/>
              </a:lnSpc>
              <a:spcAft>
                <a:spcPts val="800"/>
              </a:spcAft>
            </a:pPr>
            <a:endParaRPr lang="vi-VN" sz="1800" b="1" dirty="0" smtClean="0"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vi-VN" sz="18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pPr/>
              <a:t>8</a:t>
            </a:fld>
            <a:endParaRPr lang="vi-VN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smtClean="0"/>
              <a:t>2. CÁC CÔNG TRÌNH LIÊN QUAN</a:t>
            </a:r>
            <a:endParaRPr lang="vi-VN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4800" y="2231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B8A8-8CBA-43DA-8AAA-1462F45999C1}" type="slidenum">
              <a:rPr lang="vi-VN" smtClean="0"/>
              <a:t>9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Đề Xuất Thuật Toán Định Tuyến Đảm Bảo Chất Lượng Dịch Vụ</a:t>
            </a:r>
            <a:endParaRPr lang="vi-V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73114"/>
              </p:ext>
            </p:extLst>
          </p:nvPr>
        </p:nvGraphicFramePr>
        <p:xfrm>
          <a:off x="1079500" y="1639967"/>
          <a:ext cx="7048500" cy="432376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048500"/>
              </a:tblGrid>
              <a:tr h="620633">
                <a:tc>
                  <a:txBody>
                    <a:bodyPr/>
                    <a:lstStyle/>
                    <a:p>
                      <a:pPr marL="342900" marR="0" lvl="3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vi-VN" sz="1800" b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Min-</a:t>
                      </a:r>
                      <a:r>
                        <a:rPr lang="vi-VN" sz="1800" b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Delay</a:t>
                      </a:r>
                      <a:r>
                        <a:rPr lang="vi-VN" sz="1800" b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(LDPRA – </a:t>
                      </a:r>
                      <a:r>
                        <a:rPr lang="vi-VN" sz="1800" b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Least</a:t>
                      </a:r>
                      <a:r>
                        <a:rPr lang="vi-VN" sz="1800" b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b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Delay</a:t>
                      </a:r>
                      <a:r>
                        <a:rPr lang="vi-VN" sz="1800" b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b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Path</a:t>
                      </a:r>
                      <a:r>
                        <a:rPr lang="vi-VN" sz="1800" b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b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Routing</a:t>
                      </a:r>
                      <a:r>
                        <a:rPr lang="vi-VN" sz="1800" b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b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  <a:r>
                        <a:rPr lang="vi-VN" sz="1800" b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vi-VN" sz="1800" b="0" kern="120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vi-VN" sz="18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BDCRA – </a:t>
                      </a:r>
                      <a:r>
                        <a:rPr lang="vi-VN" sz="180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Bandwidth</a:t>
                      </a:r>
                      <a:r>
                        <a:rPr lang="vi-VN" sz="18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Delay</a:t>
                      </a:r>
                      <a:r>
                        <a:rPr lang="vi-VN" sz="18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Constrained</a:t>
                      </a:r>
                      <a:r>
                        <a:rPr lang="vi-VN" sz="18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Routing</a:t>
                      </a:r>
                      <a:r>
                        <a:rPr lang="vi-VN" sz="18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sz="180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  <a:endParaRPr lang="vi-VN" sz="1800"/>
                    </a:p>
                  </a:txBody>
                  <a:tcPr anchor="ctr"/>
                </a:tc>
              </a:tr>
              <a:tr h="2483934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24394" y="2379634"/>
            <a:ext cx="2631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i="1" dirty="0" smtClean="0">
                <a:latin typeface="+mj-lt"/>
              </a:rPr>
              <a:t>w(l)=</a:t>
            </a:r>
            <a:r>
              <a:rPr lang="vi-VN" sz="2000" i="1" dirty="0" err="1" smtClean="0">
                <a:latin typeface="+mj-lt"/>
              </a:rPr>
              <a:t>dl</a:t>
            </a:r>
            <a:r>
              <a:rPr lang="vi-VN" sz="2000" i="1" dirty="0" smtClean="0">
                <a:latin typeface="+mj-lt"/>
              </a:rPr>
              <a:t>(l); Ɐl </a:t>
            </a:r>
            <a:r>
              <a:rPr lang="vi-VN" sz="2000" i="1" dirty="0" smtClean="0">
                <a:latin typeface="+mj-lt"/>
                <a:ea typeface="Yu Gothic" panose="020B0400000000000000" pitchFamily="34" charset="-128"/>
              </a:rPr>
              <a:t>∈ L</a:t>
            </a:r>
            <a:endParaRPr lang="vi-VN" sz="2000" i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3639" y="3538612"/>
            <a:ext cx="563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i="1" dirty="0" smtClean="0">
                <a:latin typeface="+mj-lt"/>
              </a:rPr>
              <a:t>w(l)=</a:t>
            </a:r>
            <a:r>
              <a:rPr lang="vi-VN" sz="2000" i="1" dirty="0" err="1" smtClean="0">
                <a:latin typeface="+mj-lt"/>
              </a:rPr>
              <a:t>load</a:t>
            </a:r>
            <a:r>
              <a:rPr lang="vi-VN" sz="2000" i="1" dirty="0" smtClean="0">
                <a:latin typeface="+mj-lt"/>
              </a:rPr>
              <a:t>(l) * </a:t>
            </a:r>
            <a:r>
              <a:rPr lang="vi-VN" sz="2000" i="1" dirty="0" err="1" smtClean="0">
                <a:latin typeface="+mj-lt"/>
              </a:rPr>
              <a:t>cost</a:t>
            </a:r>
            <a:r>
              <a:rPr lang="vi-VN" sz="2000" i="1" dirty="0" smtClean="0">
                <a:latin typeface="+mj-lt"/>
              </a:rPr>
              <a:t>(l) + 1; Ɐl </a:t>
            </a:r>
            <a:r>
              <a:rPr lang="vi-VN" sz="2000" i="1" dirty="0" smtClean="0">
                <a:latin typeface="+mj-lt"/>
                <a:ea typeface="Yu Gothic" panose="020B0400000000000000" pitchFamily="34" charset="-128"/>
              </a:rPr>
              <a:t>∈ L 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15881"/>
              </p:ext>
            </p:extLst>
          </p:nvPr>
        </p:nvGraphicFramePr>
        <p:xfrm>
          <a:off x="1763313" y="4234038"/>
          <a:ext cx="1710330" cy="61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Equation" r:id="rId3" imgW="1270000" imgH="457200" progId="Equation.3">
                  <p:embed/>
                </p:oleObj>
              </mc:Choice>
              <mc:Fallback>
                <p:oleObj name="Equation" r:id="rId3" imgW="1270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313" y="4234038"/>
                        <a:ext cx="1710330" cy="612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524448"/>
              </p:ext>
            </p:extLst>
          </p:nvPr>
        </p:nvGraphicFramePr>
        <p:xfrm>
          <a:off x="3757147" y="4225879"/>
          <a:ext cx="1951695" cy="65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" name="Equation" r:id="rId5" imgW="1345616" imgH="444307" progId="Equation.3">
                  <p:embed/>
                </p:oleObj>
              </mc:Choice>
              <mc:Fallback>
                <p:oleObj name="Equation" r:id="rId5" imgW="134561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147" y="4225879"/>
                        <a:ext cx="1951695" cy="650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37854" y="4339663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err="1" smtClean="0">
                <a:latin typeface="+mj-lt"/>
              </a:rPr>
              <a:t>Với</a:t>
            </a:r>
            <a:endParaRPr lang="vi-VN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192492"/>
              </p:ext>
            </p:extLst>
          </p:nvPr>
        </p:nvGraphicFramePr>
        <p:xfrm>
          <a:off x="1247775" y="4854129"/>
          <a:ext cx="3392487" cy="39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" name="Equation" r:id="rId7" imgW="2273040" imgH="266400" progId="Equation.3">
                  <p:embed/>
                </p:oleObj>
              </mc:Choice>
              <mc:Fallback>
                <p:oleObj name="Equation" r:id="rId7" imgW="227304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4854129"/>
                        <a:ext cx="3392487" cy="3969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15042"/>
              </p:ext>
            </p:extLst>
          </p:nvPr>
        </p:nvGraphicFramePr>
        <p:xfrm>
          <a:off x="1247775" y="5190316"/>
          <a:ext cx="6651625" cy="68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" name="Equation" r:id="rId9" imgW="4178160" imgH="444240" progId="Equation.3">
                  <p:embed/>
                </p:oleObj>
              </mc:Choice>
              <mc:Fallback>
                <p:oleObj name="Equation" r:id="rId9" imgW="4178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5190316"/>
                        <a:ext cx="6651625" cy="687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52400" y="1090046"/>
            <a:ext cx="63321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 TUYẾN THỎA MÃN BĂNG THÔNG-ĐỘ TRỄ</a:t>
            </a:r>
            <a:endParaRPr lang="vi-VN" sz="2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1923</TotalTime>
  <Words>4304</Words>
  <Application>Microsoft Office PowerPoint</Application>
  <PresentationFormat>On-screen Show (4:3)</PresentationFormat>
  <Paragraphs>617</Paragraphs>
  <Slides>59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Yu Gothic</vt:lpstr>
      <vt:lpstr>Arial</vt:lpstr>
      <vt:lpstr>Calibri</vt:lpstr>
      <vt:lpstr>Calibri Light</vt:lpstr>
      <vt:lpstr>Cambria Math</vt:lpstr>
      <vt:lpstr>Segoe UI</vt:lpstr>
      <vt:lpstr>Segoe UI Light</vt:lpstr>
      <vt:lpstr>Times New Roman</vt:lpstr>
      <vt:lpstr>Office Theme</vt:lpstr>
      <vt:lpstr>Equation</vt:lpstr>
      <vt:lpstr>ĐỀ XUẤT THUẬT TOÁN ĐỊNH TUYẾN ĐẢM BẢO CHẤT LƯỢNG DỊCH VỤ</vt:lpstr>
      <vt:lpstr>NỘI DUNG</vt:lpstr>
      <vt:lpstr>1. GIỚI THIỆU ĐỀ TÀI</vt:lpstr>
      <vt:lpstr>1. GIỚI THIỆU ĐỀ TÀI</vt:lpstr>
      <vt:lpstr>1. GIỚI THIỆU ĐỀ TÀI</vt:lpstr>
      <vt:lpstr>1. GIỚI THIỆU ĐỀ TÀI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2. CÁC CÔNG TRÌNH LIÊN QUAN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3. ĐỀ XUẤT THUẬT TOÁN MỚI</vt:lpstr>
      <vt:lpstr>4. KẾT QUẢ THỰC NGHIỆM</vt:lpstr>
      <vt:lpstr>4. KẾT QUẢ THỰC NGHIỆM</vt:lpstr>
      <vt:lpstr>4. KẾT QUẢ THỰC NGHIỆM</vt:lpstr>
      <vt:lpstr>4. KẾT QUẢ THỰC NGHIỆM</vt:lpstr>
      <vt:lpstr>4. KẾT QUẢ THỰC NGHIỆM</vt:lpstr>
      <vt:lpstr>4. KẾT QUẢ THỰC NGHIỆM</vt:lpstr>
      <vt:lpstr>4. KẾT QUẢ THỰC NGHIỆM</vt:lpstr>
      <vt:lpstr>4. KẾT QUẢ THỰC NGHIỆM</vt:lpstr>
      <vt:lpstr>4. KẾT QUẢ THỰC NGHIỆM</vt:lpstr>
      <vt:lpstr>4. KẾT QUẢ THỰC NGHIỆM</vt:lpstr>
      <vt:lpstr>4. KẾT QUẢ THỰC NGHIỆM</vt:lpstr>
      <vt:lpstr>4. KẾT QUẢ THỰC NGHIỆM</vt:lpstr>
      <vt:lpstr>5. KẾT LUẬN VÀ HƯỚNG PHÁT TRIỂN</vt:lpstr>
      <vt:lpstr>TÀI LIỆU THAM KHẢO</vt:lpstr>
      <vt:lpstr>TÀI LIỆU THAM KHẢO</vt:lpstr>
      <vt:lpstr>KẾT THÚC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xuất thuật toán định tuyến đam</dc:title>
  <dc:creator>Liep Nguyen</dc:creator>
  <cp:lastModifiedBy>Liep Nguyen</cp:lastModifiedBy>
  <cp:revision>172</cp:revision>
  <dcterms:created xsi:type="dcterms:W3CDTF">2013-10-23T03:16:33Z</dcterms:created>
  <dcterms:modified xsi:type="dcterms:W3CDTF">2013-10-26T16:26:19Z</dcterms:modified>
</cp:coreProperties>
</file>