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4" r:id="rId6"/>
    <p:sldId id="295" r:id="rId7"/>
    <p:sldId id="267" r:id="rId8"/>
    <p:sldId id="296" r:id="rId9"/>
    <p:sldId id="297" r:id="rId10"/>
    <p:sldId id="270" r:id="rId11"/>
    <p:sldId id="271" r:id="rId12"/>
    <p:sldId id="273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首頁" id="{9529B4D5-FDF2-4275-8E61-9C04F2B5C3F5}">
          <p14:sldIdLst>
            <p14:sldId id="256"/>
          </p14:sldIdLst>
        </p14:section>
        <p14:section name="控管紀錄(Git)" id="{CF3D9822-A4B9-4666-8B6B-EAF5F9AE6E9A}">
          <p14:sldIdLst>
            <p14:sldId id="259"/>
          </p14:sldIdLst>
        </p14:section>
        <p14:section name="進度統整" id="{C0C2370B-3C61-454D-9628-052A9CE3839A}">
          <p14:sldIdLst>
            <p14:sldId id="260"/>
          </p14:sldIdLst>
        </p14:section>
        <p14:section name="需求列表" id="{EB6A1F45-521F-4E84-984D-350F4C8A100C}">
          <p14:sldIdLst>
            <p14:sldId id="261"/>
          </p14:sldIdLst>
        </p14:section>
        <p14:section name="系統分析" id="{4CBDEEA8-29BD-487E-AA5B-1865BB00DD37}">
          <p14:sldIdLst>
            <p14:sldId id="264"/>
            <p14:sldId id="295"/>
          </p14:sldIdLst>
        </p14:section>
        <p14:section name="API" id="{B3734C23-97B0-4179-9767-DB6E9978CDA2}">
          <p14:sldIdLst>
            <p14:sldId id="267"/>
            <p14:sldId id="296"/>
            <p14:sldId id="297"/>
          </p14:sldIdLst>
        </p14:section>
        <p14:section name="問題紀錄" id="{55AD6E08-AD39-43BF-8547-58AD7C8F64EB}">
          <p14:sldIdLst>
            <p14:sldId id="270"/>
            <p14:sldId id="271"/>
          </p14:sldIdLst>
        </p14:section>
        <p14:section name="參考資料" id="{27119C38-4F22-4EDC-8E47-011C563D26CA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0269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3157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0427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aseline="0">
                <a:ea typeface="標楷體" panose="03000509000000000000" pitchFamily="65" charset="-120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>
                <a:ea typeface="標楷體" panose="03000509000000000000" pitchFamily="65" charset="-12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aseline="0"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>
                <a:ea typeface="標楷體" panose="03000509000000000000" pitchFamily="65" charset="-12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aseline="0"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>
                <a:ea typeface="標楷體" panose="03000509000000000000" pitchFamily="65" charset="-12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910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213658"/>
            <a:ext cx="10515600" cy="496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600" baseline="0"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 baseline="0">
                <a:solidFill>
                  <a:srgbClr val="888888"/>
                </a:solidFill>
                <a:ea typeface="標楷體" panose="03000509000000000000" pitchFamily="65" charset="-12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aseline="0"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aseline="0"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>
                <a:ea typeface="標楷體" panose="03000509000000000000" pitchFamily="65" charset="-12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baseline="0">
                <a:ea typeface="標楷體" panose="03000509000000000000" pitchFamily="65" charset="-12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aseline="0"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baseline="0">
                <a:ea typeface="標楷體" panose="03000509000000000000" pitchFamily="65" charset="-12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aseline="0"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>
                <a:ea typeface="標楷體" panose="03000509000000000000" pitchFamily="65" charset="-12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>
                <a:ea typeface="標楷體" panose="03000509000000000000" pitchFamily="65" charset="-12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aseline="0">
                <a:ea typeface="標楷體" panose="03000509000000000000" pitchFamily="65" charset="-120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aseline="0">
                <a:ea typeface="標楷體" panose="03000509000000000000" pitchFamily="65" charset="-12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>
                <a:ea typeface="標楷體" panose="03000509000000000000" pitchFamily="65" charset="-12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baseline="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aseline="0">
                <a:ea typeface="標楷體" panose="03000509000000000000" pitchFamily="65" charset="-12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>
                <a:ea typeface="標楷體" panose="03000509000000000000" pitchFamily="65" charset="-12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 baseline="0">
                <a:solidFill>
                  <a:srgbClr val="888888"/>
                </a:solidFill>
                <a:latin typeface="Times New Roman"/>
                <a:ea typeface="標楷體" panose="03000509000000000000" pitchFamily="65" charset="-120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zh-TW" altLang="en-US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 baseline="0">
                <a:solidFill>
                  <a:srgbClr val="888888"/>
                </a:solidFill>
                <a:latin typeface="Times New Roman"/>
                <a:ea typeface="標楷體" panose="03000509000000000000" pitchFamily="65" charset="-120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zh-TW" altLang="en-US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Times New Roman"/>
                <a:ea typeface="標楷體" panose="03000509000000000000" pitchFamily="65" charset="-120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rgbClr val="000000"/>
          </a:solidFill>
          <a:latin typeface="Arial"/>
          <a:ea typeface="標楷體" panose="03000509000000000000" pitchFamily="65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rgbClr val="000000"/>
          </a:solidFill>
          <a:latin typeface="Arial"/>
          <a:ea typeface="標楷體" panose="03000509000000000000" pitchFamily="65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xup6tp6u4/Image-process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838200" y="1900309"/>
            <a:ext cx="10515600" cy="2325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lnSpc>
                <a:spcPct val="125000"/>
              </a:lnSpc>
              <a:buSzPts val="4000"/>
            </a:pPr>
            <a:r>
              <a:rPr lang="zh-TW" altLang="en-US" sz="4000" b="1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嵌入式影像處理</a:t>
            </a:r>
            <a:br>
              <a:rPr lang="zh-TW" sz="40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</a:br>
            <a:r>
              <a:rPr lang="en-US" altLang="zh-TW" sz="40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 </a:t>
            </a:r>
            <a:r>
              <a:rPr lang="zh-TW" altLang="en-US" sz="4000" b="1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馬路分割</a:t>
            </a:r>
            <a:endParaRPr sz="4000" b="1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DFKai-SB"/>
              </a:rPr>
              <a:t>  班級  ：電子碩二甲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  <a:sym typeface="DFKai-SB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DFKai-SB"/>
              </a:rPr>
              <a:t>  學號  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DFKai-SB"/>
              </a:rPr>
              <a:t>F112112136</a:t>
            </a:r>
          </a:p>
          <a:p>
            <a:pPr marL="0" indent="0" algn="l">
              <a:buSzPts val="2000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DFKai-SB"/>
              </a:rPr>
              <a:t>目前成員：林宸毅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  <a:sym typeface="DFKai-SB"/>
            </a:endParaRPr>
          </a:p>
          <a:p>
            <a:pPr marL="0" indent="0" algn="l">
              <a:buSzPts val="2000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DFKai-SB"/>
              </a:rPr>
              <a:t>指導教授：陳朝烈 教授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  <a:sym typeface="DFKai-SB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DFKai-SB"/>
              </a:rPr>
              <a:t>報告日期：</a:t>
            </a: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11/07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b="1" dirty="0">
                <a:latin typeface="DFKai-SB"/>
                <a:ea typeface="DFKai-SB"/>
                <a:cs typeface="DFKai-SB"/>
                <a:sym typeface="DFKai-SB"/>
              </a:rPr>
              <a:t>問題記錄</a:t>
            </a:r>
            <a:r>
              <a:rPr lang="zh-TW" b="1" dirty="0"/>
              <a:t> (</a:t>
            </a:r>
            <a:r>
              <a:rPr lang="zh-TW" b="1" dirty="0">
                <a:solidFill>
                  <a:srgbClr val="FF0000"/>
                </a:solidFill>
                <a:highlight>
                  <a:srgbClr val="FFFF00"/>
                </a:highlight>
                <a:latin typeface="DFKai-SB"/>
                <a:ea typeface="DFKai-SB"/>
                <a:cs typeface="DFKai-SB"/>
                <a:sym typeface="DFKai-SB"/>
              </a:rPr>
              <a:t>軟體問題</a:t>
            </a:r>
            <a:r>
              <a:rPr lang="zh-TW" b="1" dirty="0"/>
              <a:t>)</a:t>
            </a:r>
            <a:endParaRPr b="1" dirty="0"/>
          </a:p>
        </p:txBody>
      </p:sp>
      <p:sp>
        <p:nvSpPr>
          <p:cNvPr id="3" name="Google Shape;121;p18">
            <a:extLst>
              <a:ext uri="{FF2B5EF4-FFF2-40B4-BE49-F238E27FC236}">
                <a16:creationId xmlns:a16="http://schemas.microsoft.com/office/drawing/2014/main" id="{58A7D45F-CE4B-4F76-92A6-8A56D25BDE2B}"/>
              </a:ext>
            </a:extLst>
          </p:cNvPr>
          <p:cNvSpPr txBox="1"/>
          <p:nvPr/>
        </p:nvSpPr>
        <p:spPr>
          <a:xfrm>
            <a:off x="838200" y="1195544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b="1">
                <a:latin typeface="DFKai-SB"/>
                <a:ea typeface="DFKai-SB"/>
                <a:cs typeface="DFKai-SB"/>
                <a:sym typeface="DFKai-SB"/>
              </a:rPr>
              <a:t>問題記錄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 (</a:t>
            </a:r>
            <a:r>
              <a:rPr lang="zh-TW" b="1">
                <a:solidFill>
                  <a:srgbClr val="FF0000"/>
                </a:solidFill>
                <a:highlight>
                  <a:srgbClr val="FFFF00"/>
                </a:highlight>
                <a:latin typeface="DFKai-SB"/>
                <a:ea typeface="DFKai-SB"/>
                <a:cs typeface="DFKai-SB"/>
                <a:sym typeface="DFKai-SB"/>
              </a:rPr>
              <a:t>系統環境問題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)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" name="Google Shape;121;p18">
            <a:extLst>
              <a:ext uri="{FF2B5EF4-FFF2-40B4-BE49-F238E27FC236}">
                <a16:creationId xmlns:a16="http://schemas.microsoft.com/office/drawing/2014/main" id="{AD7AB84A-5BF4-45B7-9586-D1D91A881BEF}"/>
              </a:ext>
            </a:extLst>
          </p:cNvPr>
          <p:cNvSpPr txBox="1"/>
          <p:nvPr/>
        </p:nvSpPr>
        <p:spPr>
          <a:xfrm>
            <a:off x="838200" y="1195544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/>
        </p:nvSpPr>
        <p:spPr>
          <a:xfrm>
            <a:off x="838200" y="1204421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44000" marR="0" lvl="0" indent="-4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xfrm>
            <a:off x="838200" y="339900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b="1">
                <a:latin typeface="DFKai-SB"/>
                <a:ea typeface="DFKai-SB"/>
                <a:cs typeface="DFKai-SB"/>
                <a:sym typeface="DFKai-SB"/>
              </a:rPr>
              <a:t>參考資料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47CEC9C-AFE6-48F2-B0E3-DF134E244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593388"/>
            <a:ext cx="10515600" cy="4638196"/>
          </a:xfrm>
          <a:prstGeom prst="rect">
            <a:avLst/>
          </a:prstGeom>
        </p:spPr>
      </p:pic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b="1" dirty="0">
                <a:latin typeface="DFKai-SB"/>
                <a:ea typeface="DFKai-SB"/>
                <a:cs typeface="DFKai-SB"/>
                <a:sym typeface="DFKai-SB"/>
              </a:rPr>
              <a:t>控管記錄</a:t>
            </a:r>
            <a:r>
              <a:rPr lang="zh-TW" b="1" dirty="0"/>
              <a:t> - Git</a:t>
            </a:r>
            <a:endParaRPr b="1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4FB61A5-A88B-4F92-8968-2CCE5B9791C2}"/>
              </a:ext>
            </a:extLst>
          </p:cNvPr>
          <p:cNvSpPr txBox="1"/>
          <p:nvPr/>
        </p:nvSpPr>
        <p:spPr>
          <a:xfrm>
            <a:off x="838200" y="1198486"/>
            <a:ext cx="5109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https://github.com/xup6tp6u4/Image-processing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Google Shape;121;p18">
            <a:extLst>
              <a:ext uri="{FF2B5EF4-FFF2-40B4-BE49-F238E27FC236}">
                <a16:creationId xmlns:a16="http://schemas.microsoft.com/office/drawing/2014/main" id="{10CCA739-0BA7-43E7-97A0-06A8FC9AC75C}"/>
              </a:ext>
            </a:extLst>
          </p:cNvPr>
          <p:cNvSpPr txBox="1"/>
          <p:nvPr/>
        </p:nvSpPr>
        <p:spPr>
          <a:xfrm>
            <a:off x="838200" y="1195544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b="1" dirty="0">
                <a:latin typeface="DFKai-SB"/>
                <a:ea typeface="DFKai-SB"/>
                <a:cs typeface="DFKai-SB"/>
                <a:sym typeface="DFKai-SB"/>
              </a:rPr>
              <a:t>進度統整</a:t>
            </a:r>
            <a:endParaRPr b="1" dirty="0"/>
          </a:p>
        </p:txBody>
      </p:sp>
      <p:sp>
        <p:nvSpPr>
          <p:cNvPr id="7" name="Google Shape;121;p18">
            <a:extLst>
              <a:ext uri="{FF2B5EF4-FFF2-40B4-BE49-F238E27FC236}">
                <a16:creationId xmlns:a16="http://schemas.microsoft.com/office/drawing/2014/main" id="{2C5779D6-F91E-40F4-BC9C-4CC239B45BB9}"/>
              </a:ext>
            </a:extLst>
          </p:cNvPr>
          <p:cNvSpPr txBox="1"/>
          <p:nvPr/>
        </p:nvSpPr>
        <p:spPr>
          <a:xfrm>
            <a:off x="838200" y="1195544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流程架構圖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API</a:t>
            </a:r>
            <a:endParaRPr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838200" y="1195544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題目：馬路分割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zh-TW" alt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功能：將影像的馬路部分，分割出來，並塗上顏色。</a:t>
            </a:r>
            <a:b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效能：無</a:t>
            </a:r>
            <a:b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介面：無</a:t>
            </a:r>
            <a:b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限制：</a:t>
            </a:r>
            <a:r>
              <a:rPr lang="en-US" altLang="zh-TW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版本：</a:t>
            </a:r>
            <a:r>
              <a:rPr lang="en-US" altLang="zh-TW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3.10.7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scikit-image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版本：</a:t>
            </a:r>
            <a:r>
              <a:rPr lang="en-US" altLang="zh-TW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0.19.3</a:t>
            </a:r>
            <a:b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驗收：需求之功能。</a:t>
            </a:r>
            <a:b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zh-TW" sz="4000" b="1" dirty="0">
                <a:latin typeface="DFKai-SB"/>
                <a:ea typeface="DFKai-SB"/>
                <a:cs typeface="DFKai-SB"/>
                <a:sym typeface="DFKai-SB"/>
              </a:rPr>
              <a:t>需求列表</a:t>
            </a:r>
            <a:endParaRPr sz="4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altLang="zh-TW" sz="4000" b="1" dirty="0">
                <a:latin typeface="DFKai-SB"/>
                <a:ea typeface="DFKai-SB"/>
                <a:cs typeface="DFKai-SB"/>
                <a:sym typeface="DFKai-SB"/>
              </a:rPr>
              <a:t>系統分析 – </a:t>
            </a:r>
            <a:r>
              <a:rPr lang="en-US" altLang="zh-TW" sz="4000" b="1" dirty="0">
                <a:ea typeface="DFKai-SB"/>
                <a:sym typeface="DFKai-SB"/>
              </a:rPr>
              <a:t>Breakdown</a:t>
            </a:r>
            <a:endParaRPr sz="4000" b="1" dirty="0"/>
          </a:p>
        </p:txBody>
      </p:sp>
      <p:sp>
        <p:nvSpPr>
          <p:cNvPr id="3" name="Google Shape;121;p18">
            <a:extLst>
              <a:ext uri="{FF2B5EF4-FFF2-40B4-BE49-F238E27FC236}">
                <a16:creationId xmlns:a16="http://schemas.microsoft.com/office/drawing/2014/main" id="{A35E6E0A-0E02-48FC-BFBA-D717E5C6D820}"/>
              </a:ext>
            </a:extLst>
          </p:cNvPr>
          <p:cNvSpPr txBox="1"/>
          <p:nvPr/>
        </p:nvSpPr>
        <p:spPr>
          <a:xfrm>
            <a:off x="838200" y="1195544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739BB56-935B-491F-ADD4-D8EEC06A88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9" t="15750" r="259" b="10793"/>
          <a:stretch/>
        </p:blipFill>
        <p:spPr>
          <a:xfrm>
            <a:off x="1331650" y="1195544"/>
            <a:ext cx="9046345" cy="50377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sz="4000" b="1" dirty="0">
                <a:latin typeface="DFKai-SB"/>
                <a:ea typeface="DFKai-SB"/>
                <a:cs typeface="DFKai-SB"/>
                <a:sym typeface="DFKai-SB"/>
              </a:rPr>
              <a:t>系統分析 – 流程圖</a:t>
            </a:r>
            <a:endParaRPr sz="4000" b="1" dirty="0"/>
          </a:p>
        </p:txBody>
      </p:sp>
      <p:sp>
        <p:nvSpPr>
          <p:cNvPr id="3" name="Google Shape;121;p18">
            <a:extLst>
              <a:ext uri="{FF2B5EF4-FFF2-40B4-BE49-F238E27FC236}">
                <a16:creationId xmlns:a16="http://schemas.microsoft.com/office/drawing/2014/main" id="{C88EEDAE-03F6-47A1-BEC7-568AE7C47935}"/>
              </a:ext>
            </a:extLst>
          </p:cNvPr>
          <p:cNvSpPr txBox="1"/>
          <p:nvPr/>
        </p:nvSpPr>
        <p:spPr>
          <a:xfrm>
            <a:off x="838200" y="1195544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ACB1E5B-8849-4C5D-8699-F7274B1698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79" t="27093" r="648" b="17029"/>
          <a:stretch/>
        </p:blipFill>
        <p:spPr>
          <a:xfrm>
            <a:off x="838200" y="1344531"/>
            <a:ext cx="10464183" cy="473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80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altLang="zh-TW" sz="4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API</a:t>
            </a:r>
            <a:endParaRPr sz="4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sp>
        <p:nvSpPr>
          <p:cNvPr id="48" name="Google Shape;121;p18">
            <a:extLst>
              <a:ext uri="{FF2B5EF4-FFF2-40B4-BE49-F238E27FC236}">
                <a16:creationId xmlns:a16="http://schemas.microsoft.com/office/drawing/2014/main" id="{F8F828CC-B0FE-424C-AECC-54D728B33A50}"/>
              </a:ext>
            </a:extLst>
          </p:cNvPr>
          <p:cNvSpPr txBox="1"/>
          <p:nvPr/>
        </p:nvSpPr>
        <p:spPr>
          <a:xfrm>
            <a:off x="838200" y="1195544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5BDA175A-E99E-42BB-8DB6-6CA6E8447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473308"/>
              </p:ext>
            </p:extLst>
          </p:nvPr>
        </p:nvGraphicFramePr>
        <p:xfrm>
          <a:off x="838200" y="1195544"/>
          <a:ext cx="10515600" cy="2106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186">
                  <a:extLst>
                    <a:ext uri="{9D8B030D-6E8A-4147-A177-3AD203B41FA5}">
                      <a16:colId xmlns:a16="http://schemas.microsoft.com/office/drawing/2014/main" val="2144424883"/>
                    </a:ext>
                  </a:extLst>
                </a:gridCol>
                <a:gridCol w="8421414">
                  <a:extLst>
                    <a:ext uri="{9D8B030D-6E8A-4147-A177-3AD203B41FA5}">
                      <a16:colId xmlns:a16="http://schemas.microsoft.com/office/drawing/2014/main" val="3707820108"/>
                    </a:ext>
                  </a:extLst>
                </a:gridCol>
              </a:tblGrid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cv2.cvtColor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灰階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94351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input_image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原始彩色影像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74029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gray_img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灰階影像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40004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src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輸入影像（原始彩色影像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660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OpenCV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顏色轉換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704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此函數將彩色影像轉換為灰階影像。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28921"/>
                  </a:ext>
                </a:extLst>
              </a:tr>
            </a:tbl>
          </a:graphicData>
        </a:graphic>
      </p:graphicFrame>
      <p:graphicFrame>
        <p:nvGraphicFramePr>
          <p:cNvPr id="50" name="表格 2">
            <a:extLst>
              <a:ext uri="{FF2B5EF4-FFF2-40B4-BE49-F238E27FC236}">
                <a16:creationId xmlns:a16="http://schemas.microsoft.com/office/drawing/2014/main" id="{431EC9A0-674E-4D1E-A257-FDE5EEB1D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977488"/>
              </p:ext>
            </p:extLst>
          </p:nvPr>
        </p:nvGraphicFramePr>
        <p:xfrm>
          <a:off x="838200" y="3960105"/>
          <a:ext cx="10515600" cy="227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186">
                  <a:extLst>
                    <a:ext uri="{9D8B030D-6E8A-4147-A177-3AD203B41FA5}">
                      <a16:colId xmlns:a16="http://schemas.microsoft.com/office/drawing/2014/main" val="2144424883"/>
                    </a:ext>
                  </a:extLst>
                </a:gridCol>
                <a:gridCol w="8421414">
                  <a:extLst>
                    <a:ext uri="{9D8B030D-6E8A-4147-A177-3AD203B41FA5}">
                      <a16:colId xmlns:a16="http://schemas.microsoft.com/office/drawing/2014/main" val="3707820108"/>
                    </a:ext>
                  </a:extLst>
                </a:gridCol>
              </a:tblGrid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cv2.Sobel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Sobel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邊緣檢測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94351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gray_img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灰階影像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74029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sobel_img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(Sobel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邊緣檢測結果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(X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和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方向的邊緣強度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40004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src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輸入影像（灰階影像）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ksize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輸入影像卷積核的大小（通常設為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660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Sobel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算法進行邊緣檢測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704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Sobel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算法用來檢測影像中的邊緣，通過計算水平與垂直方向的變化來檢測邊緣。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289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altLang="zh-TW" sz="4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API</a:t>
            </a:r>
            <a:endParaRPr sz="4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sp>
        <p:nvSpPr>
          <p:cNvPr id="48" name="Google Shape;121;p18">
            <a:extLst>
              <a:ext uri="{FF2B5EF4-FFF2-40B4-BE49-F238E27FC236}">
                <a16:creationId xmlns:a16="http://schemas.microsoft.com/office/drawing/2014/main" id="{F8F828CC-B0FE-424C-AECC-54D728B33A50}"/>
              </a:ext>
            </a:extLst>
          </p:cNvPr>
          <p:cNvSpPr txBox="1"/>
          <p:nvPr/>
        </p:nvSpPr>
        <p:spPr>
          <a:xfrm>
            <a:off x="838200" y="1195544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5BDA175A-E99E-42BB-8DB6-6CA6E8447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95703"/>
              </p:ext>
            </p:extLst>
          </p:nvPr>
        </p:nvGraphicFramePr>
        <p:xfrm>
          <a:off x="838200" y="1195946"/>
          <a:ext cx="10515600" cy="227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186">
                  <a:extLst>
                    <a:ext uri="{9D8B030D-6E8A-4147-A177-3AD203B41FA5}">
                      <a16:colId xmlns:a16="http://schemas.microsoft.com/office/drawing/2014/main" val="2144424883"/>
                    </a:ext>
                  </a:extLst>
                </a:gridCol>
                <a:gridCol w="8421414">
                  <a:extLst>
                    <a:ext uri="{9D8B030D-6E8A-4147-A177-3AD203B41FA5}">
                      <a16:colId xmlns:a16="http://schemas.microsoft.com/office/drawing/2014/main" val="3707820108"/>
                    </a:ext>
                  </a:extLst>
                </a:gridCol>
              </a:tblGrid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skimage.feature.local_binary_pattern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3x3 LBP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編碼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94351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sobel_img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(Sobel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邊緣檢測結果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通常為邊緣圖像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74029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lbp_img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(LBP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編碼影像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40004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P: LBP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編碼的點數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例如，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 * radius)</a:t>
                      </a:r>
                    </a:p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R: LBP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編碼的半徑（例如，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660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LBP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特徵提取，生成一個由二進位編碼組成的圖像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704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通過比較每個像素與其周圍像素的強度，來計算出二進位編碼。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28921"/>
                  </a:ext>
                </a:extLst>
              </a:tr>
            </a:tbl>
          </a:graphicData>
        </a:graphic>
      </p:graphicFrame>
      <p:graphicFrame>
        <p:nvGraphicFramePr>
          <p:cNvPr id="50" name="表格 2">
            <a:extLst>
              <a:ext uri="{FF2B5EF4-FFF2-40B4-BE49-F238E27FC236}">
                <a16:creationId xmlns:a16="http://schemas.microsoft.com/office/drawing/2014/main" id="{431EC9A0-674E-4D1E-A257-FDE5EEB1D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387106"/>
              </p:ext>
            </p:extLst>
          </p:nvPr>
        </p:nvGraphicFramePr>
        <p:xfrm>
          <a:off x="838200" y="3960105"/>
          <a:ext cx="10515600" cy="2106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186">
                  <a:extLst>
                    <a:ext uri="{9D8B030D-6E8A-4147-A177-3AD203B41FA5}">
                      <a16:colId xmlns:a16="http://schemas.microsoft.com/office/drawing/2014/main" val="2144424883"/>
                    </a:ext>
                  </a:extLst>
                </a:gridCol>
                <a:gridCol w="8421414">
                  <a:extLst>
                    <a:ext uri="{9D8B030D-6E8A-4147-A177-3AD203B41FA5}">
                      <a16:colId xmlns:a16="http://schemas.microsoft.com/office/drawing/2014/main" val="3707820108"/>
                    </a:ext>
                  </a:extLst>
                </a:gridCol>
              </a:tblGrid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numpy.histogram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histogram)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94351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lbp_img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(LBP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編碼影像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74029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histogram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直方圖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40004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range: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直方圖的數據範圍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(float[0, 256])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660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NumPy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函數計算數據的直方圖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704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計算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LBP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特徵的直方圖。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28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27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altLang="zh-TW" sz="4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API</a:t>
            </a:r>
            <a:endParaRPr sz="4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sp>
        <p:nvSpPr>
          <p:cNvPr id="48" name="Google Shape;121;p18">
            <a:extLst>
              <a:ext uri="{FF2B5EF4-FFF2-40B4-BE49-F238E27FC236}">
                <a16:creationId xmlns:a16="http://schemas.microsoft.com/office/drawing/2014/main" id="{F8F828CC-B0FE-424C-AECC-54D728B33A50}"/>
              </a:ext>
            </a:extLst>
          </p:cNvPr>
          <p:cNvSpPr txBox="1"/>
          <p:nvPr/>
        </p:nvSpPr>
        <p:spPr>
          <a:xfrm>
            <a:off x="838200" y="1195544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5BDA175A-E99E-42BB-8DB6-6CA6E8447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223485"/>
              </p:ext>
            </p:extLst>
          </p:nvPr>
        </p:nvGraphicFramePr>
        <p:xfrm>
          <a:off x="838200" y="1195544"/>
          <a:ext cx="10515600" cy="227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186">
                  <a:extLst>
                    <a:ext uri="{9D8B030D-6E8A-4147-A177-3AD203B41FA5}">
                      <a16:colId xmlns:a16="http://schemas.microsoft.com/office/drawing/2014/main" val="2144424883"/>
                    </a:ext>
                  </a:extLst>
                </a:gridCol>
                <a:gridCol w="8421414">
                  <a:extLst>
                    <a:ext uri="{9D8B030D-6E8A-4147-A177-3AD203B41FA5}">
                      <a16:colId xmlns:a16="http://schemas.microsoft.com/office/drawing/2014/main" val="3707820108"/>
                    </a:ext>
                  </a:extLst>
                </a:gridCol>
              </a:tblGrid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numpy.linalg.norm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(Distance measure)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94351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兩個直方圖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74029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兩個直方圖之間的歐氏距離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40004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x: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第一個直方圖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y: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第二個直方圖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660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使用歐氏距離計算兩個向量之間的相似度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704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歐氏距離用來衡量兩個直方圖之間的差異。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28921"/>
                  </a:ext>
                </a:extLst>
              </a:tr>
            </a:tbl>
          </a:graphicData>
        </a:graphic>
      </p:graphicFrame>
      <p:graphicFrame>
        <p:nvGraphicFramePr>
          <p:cNvPr id="50" name="表格 2">
            <a:extLst>
              <a:ext uri="{FF2B5EF4-FFF2-40B4-BE49-F238E27FC236}">
                <a16:creationId xmlns:a16="http://schemas.microsoft.com/office/drawing/2014/main" id="{431EC9A0-674E-4D1E-A257-FDE5EEB1D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151583"/>
              </p:ext>
            </p:extLst>
          </p:nvPr>
        </p:nvGraphicFramePr>
        <p:xfrm>
          <a:off x="838200" y="4127254"/>
          <a:ext cx="10515600" cy="2106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880">
                  <a:extLst>
                    <a:ext uri="{9D8B030D-6E8A-4147-A177-3AD203B41FA5}">
                      <a16:colId xmlns:a16="http://schemas.microsoft.com/office/drawing/2014/main" val="2144424883"/>
                    </a:ext>
                  </a:extLst>
                </a:gridCol>
                <a:gridCol w="8427720">
                  <a:extLst>
                    <a:ext uri="{9D8B030D-6E8A-4147-A177-3AD203B41FA5}">
                      <a16:colId xmlns:a16="http://schemas.microsoft.com/office/drawing/2014/main" val="3707820108"/>
                    </a:ext>
                  </a:extLst>
                </a:gridCol>
              </a:tblGrid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skimage.measure.label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(Labeling)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94351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搜尋結果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二值化圖像，顯示相似區域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74029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標註的影像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40004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image: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輸入的二值圖像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660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使用連通元件分析進行標註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704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對圖像中的連通區域進行標註，將每個區域標上唯一的標籤。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28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327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110732</TotalTime>
  <Words>588</Words>
  <Application>Microsoft Office PowerPoint</Application>
  <PresentationFormat>寬螢幕</PresentationFormat>
  <Paragraphs>103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DFKai-SB</vt:lpstr>
      <vt:lpstr>Arial</vt:lpstr>
      <vt:lpstr>Times New Roman</vt:lpstr>
      <vt:lpstr>Office 佈景主題</vt:lpstr>
      <vt:lpstr>嵌入式影像處理  馬路分割</vt:lpstr>
      <vt:lpstr>控管記錄 - Git</vt:lpstr>
      <vt:lpstr>進度統整</vt:lpstr>
      <vt:lpstr>需求列表</vt:lpstr>
      <vt:lpstr>系統分析 – Breakdown</vt:lpstr>
      <vt:lpstr>系統分析 – 流程圖</vt:lpstr>
      <vt:lpstr>PowerPoint 簡報</vt:lpstr>
      <vt:lpstr>PowerPoint 簡報</vt:lpstr>
      <vt:lpstr>PowerPoint 簡報</vt:lpstr>
      <vt:lpstr>問題記錄 (軟體問題)</vt:lpstr>
      <vt:lpstr>問題記錄 (系統環境問題)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基本練習</dc:title>
  <dc:creator>Ivan</dc:creator>
  <cp:lastModifiedBy>F112112136</cp:lastModifiedBy>
  <cp:revision>758</cp:revision>
  <dcterms:modified xsi:type="dcterms:W3CDTF">2024-11-07T04:30:46Z</dcterms:modified>
</cp:coreProperties>
</file>