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1" r:id="rId3"/>
    <p:sldId id="264" r:id="rId4"/>
    <p:sldId id="295" r:id="rId5"/>
    <p:sldId id="267" r:id="rId6"/>
    <p:sldId id="296" r:id="rId7"/>
    <p:sldId id="297" r:id="rId8"/>
    <p:sldId id="27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首頁" id="{9529B4D5-FDF2-4275-8E61-9C04F2B5C3F5}">
          <p14:sldIdLst>
            <p14:sldId id="256"/>
          </p14:sldIdLst>
        </p14:section>
        <p14:section name="需求列表" id="{EB6A1F45-521F-4E84-984D-350F4C8A100C}">
          <p14:sldIdLst>
            <p14:sldId id="261"/>
          </p14:sldIdLst>
        </p14:section>
        <p14:section name="系統分析" id="{4CBDEEA8-29BD-487E-AA5B-1865BB00DD37}">
          <p14:sldIdLst>
            <p14:sldId id="264"/>
            <p14:sldId id="295"/>
          </p14:sldIdLst>
        </p14:section>
        <p14:section name="API" id="{B3734C23-97B0-4179-9767-DB6E9978CDA2}">
          <p14:sldIdLst>
            <p14:sldId id="267"/>
            <p14:sldId id="296"/>
            <p14:sldId id="297"/>
          </p14:sldIdLst>
        </p14:section>
        <p14:section name="參考資料" id="{27119C38-4F22-4EDC-8E47-011C563D26CA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63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0269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3157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0427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aseline="0">
                <a:ea typeface="標楷體" panose="03000509000000000000" pitchFamily="65" charset="-120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aseline="0"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aseline="0"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910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213658"/>
            <a:ext cx="10515600" cy="496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600" baseline="0"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 baseline="0">
                <a:solidFill>
                  <a:srgbClr val="888888"/>
                </a:solidFill>
                <a:ea typeface="標楷體" panose="03000509000000000000" pitchFamily="65" charset="-12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aseline="0"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aseline="0"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baseline="0">
                <a:ea typeface="標楷體" panose="03000509000000000000" pitchFamily="65" charset="-12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aseline="0"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baseline="0">
                <a:ea typeface="標楷體" panose="03000509000000000000" pitchFamily="65" charset="-12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aseline="0"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aseline="0">
                <a:ea typeface="標楷體" panose="03000509000000000000" pitchFamily="65" charset="-120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aseline="0">
                <a:ea typeface="標楷體" panose="03000509000000000000" pitchFamily="65" charset="-12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baseline="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aseline="0">
                <a:ea typeface="標楷體" panose="03000509000000000000" pitchFamily="65" charset="-12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 baseline="0">
                <a:solidFill>
                  <a:srgbClr val="888888"/>
                </a:solidFill>
                <a:latin typeface="Times New Roman"/>
                <a:ea typeface="標楷體" panose="03000509000000000000" pitchFamily="65" charset="-120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zh-TW" altLang="en-US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 baseline="0">
                <a:solidFill>
                  <a:srgbClr val="888888"/>
                </a:solidFill>
                <a:latin typeface="Times New Roman"/>
                <a:ea typeface="標楷體" panose="03000509000000000000" pitchFamily="65" charset="-120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zh-TW" altLang="en-US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Times New Roman"/>
                <a:ea typeface="標楷體" panose="03000509000000000000" pitchFamily="65" charset="-120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Arial"/>
          <a:ea typeface="標楷體" panose="03000509000000000000" pitchFamily="65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Arial"/>
          <a:ea typeface="標楷體" panose="03000509000000000000" pitchFamily="65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838200" y="1900309"/>
            <a:ext cx="10515600" cy="232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lnSpc>
                <a:spcPct val="125000"/>
              </a:lnSpc>
              <a:buSzPts val="4000"/>
            </a:pPr>
            <a:r>
              <a:rPr lang="zh-TW" altLang="en-US" sz="4000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嵌入式影像處理</a:t>
            </a:r>
            <a:br>
              <a:rPr lang="zh-TW" sz="40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</a:br>
            <a:r>
              <a:rPr lang="en-US" altLang="zh-TW" sz="40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 </a:t>
            </a:r>
            <a:r>
              <a:rPr lang="zh-TW" altLang="en-US" sz="4000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馬路分割</a:t>
            </a:r>
            <a:endParaRPr sz="4000" b="1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DFKai-SB"/>
              </a:rPr>
              <a:t>  班級  ：電子碩二甲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sym typeface="DFKai-SB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DFKai-SB"/>
              </a:rPr>
              <a:t>  學號  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DFKai-SB"/>
              </a:rPr>
              <a:t>F112112136</a:t>
            </a:r>
          </a:p>
          <a:p>
            <a:pPr marL="0" indent="0" algn="l">
              <a:buSzPts val="2000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DFKai-SB"/>
              </a:rPr>
              <a:t>目前成員：林宸毅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sym typeface="DFKai-SB"/>
            </a:endParaRPr>
          </a:p>
          <a:p>
            <a:pPr marL="0" indent="0" algn="l">
              <a:buSzPts val="2000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DFKai-SB"/>
              </a:rPr>
              <a:t>指導教授：陳朝烈 教授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sym typeface="DFKai-SB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DFKai-SB"/>
              </a:rPr>
              <a:t>報告日期：</a:t>
            </a: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11/14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題目：馬路分割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zh-TW" alt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功能：將影像的馬路部分，分割出來，並塗上顏色。</a:t>
            </a:r>
            <a:b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效能：無</a:t>
            </a:r>
            <a:b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介面：無</a:t>
            </a:r>
            <a:b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限制：</a:t>
            </a: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版本：</a:t>
            </a: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3.10.7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scikit-image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版本：</a:t>
            </a: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0.19.3</a:t>
            </a:r>
            <a:b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驗收：需求之功能。</a:t>
            </a:r>
            <a:b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zh-TW" sz="4000" b="1" dirty="0">
                <a:latin typeface="DFKai-SB"/>
                <a:ea typeface="DFKai-SB"/>
                <a:cs typeface="DFKai-SB"/>
                <a:sym typeface="DFKai-SB"/>
              </a:rPr>
              <a:t>需求列表</a:t>
            </a:r>
            <a:endParaRPr sz="4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altLang="zh-TW" sz="4000" b="1" dirty="0">
                <a:latin typeface="DFKai-SB"/>
                <a:ea typeface="DFKai-SB"/>
                <a:cs typeface="DFKai-SB"/>
                <a:sym typeface="DFKai-SB"/>
              </a:rPr>
              <a:t>系統分析 – </a:t>
            </a:r>
            <a:r>
              <a:rPr lang="en-US" altLang="zh-TW" sz="4000" b="1" dirty="0">
                <a:ea typeface="DFKai-SB"/>
                <a:sym typeface="DFKai-SB"/>
              </a:rPr>
              <a:t>Breakdown</a:t>
            </a:r>
            <a:endParaRPr sz="4000" b="1" dirty="0"/>
          </a:p>
        </p:txBody>
      </p:sp>
      <p:sp>
        <p:nvSpPr>
          <p:cNvPr id="3" name="Google Shape;121;p18">
            <a:extLst>
              <a:ext uri="{FF2B5EF4-FFF2-40B4-BE49-F238E27FC236}">
                <a16:creationId xmlns:a16="http://schemas.microsoft.com/office/drawing/2014/main" id="{A35E6E0A-0E02-48FC-BFBA-D717E5C6D820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739BB56-935B-491F-ADD4-D8EEC06A88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9" t="15750" r="259" b="10793"/>
          <a:stretch/>
        </p:blipFill>
        <p:spPr>
          <a:xfrm>
            <a:off x="1331650" y="1195544"/>
            <a:ext cx="9046345" cy="50377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sz="4000" b="1" dirty="0">
                <a:latin typeface="DFKai-SB"/>
                <a:ea typeface="DFKai-SB"/>
                <a:cs typeface="DFKai-SB"/>
                <a:sym typeface="DFKai-SB"/>
              </a:rPr>
              <a:t>系統分析 – 流程圖</a:t>
            </a:r>
            <a:endParaRPr sz="4000" b="1" dirty="0"/>
          </a:p>
        </p:txBody>
      </p:sp>
      <p:sp>
        <p:nvSpPr>
          <p:cNvPr id="3" name="Google Shape;121;p18">
            <a:extLst>
              <a:ext uri="{FF2B5EF4-FFF2-40B4-BE49-F238E27FC236}">
                <a16:creationId xmlns:a16="http://schemas.microsoft.com/office/drawing/2014/main" id="{C88EEDAE-03F6-47A1-BEC7-568AE7C47935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CB1E5B-8849-4C5D-8699-F7274B1698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79" t="27093" r="648" b="17029"/>
          <a:stretch/>
        </p:blipFill>
        <p:spPr>
          <a:xfrm>
            <a:off x="838200" y="1344531"/>
            <a:ext cx="10464183" cy="473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8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altLang="zh-TW" sz="4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API</a:t>
            </a:r>
            <a:endParaRPr sz="4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sp>
        <p:nvSpPr>
          <p:cNvPr id="48" name="Google Shape;121;p18">
            <a:extLst>
              <a:ext uri="{FF2B5EF4-FFF2-40B4-BE49-F238E27FC236}">
                <a16:creationId xmlns:a16="http://schemas.microsoft.com/office/drawing/2014/main" id="{F8F828CC-B0FE-424C-AECC-54D728B33A50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5BDA175A-E99E-42BB-8DB6-6CA6E8447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968545"/>
              </p:ext>
            </p:extLst>
          </p:nvPr>
        </p:nvGraphicFramePr>
        <p:xfrm>
          <a:off x="838200" y="1195544"/>
          <a:ext cx="10515600" cy="227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186">
                  <a:extLst>
                    <a:ext uri="{9D8B030D-6E8A-4147-A177-3AD203B41FA5}">
                      <a16:colId xmlns:a16="http://schemas.microsoft.com/office/drawing/2014/main" val="2144424883"/>
                    </a:ext>
                  </a:extLst>
                </a:gridCol>
                <a:gridCol w="8421414">
                  <a:extLst>
                    <a:ext uri="{9D8B030D-6E8A-4147-A177-3AD203B41FA5}">
                      <a16:colId xmlns:a16="http://schemas.microsoft.com/office/drawing/2014/main" val="3707820108"/>
                    </a:ext>
                  </a:extLst>
                </a:gridCol>
              </a:tblGrid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灰階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94351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input_image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(jpg, 490x350)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74029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gray_img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(jpg, 490x350)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40004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660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將影像轉換為灰階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704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img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= cv2.imread('D:/input_image.jpg’)</a:t>
                      </a:r>
                    </a:p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gray_img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= cv2.cvtColor(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img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, cv2.COLOR_BGR2GRAY)  #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轉換為灰階影像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90747"/>
                  </a:ext>
                </a:extLst>
              </a:tr>
            </a:tbl>
          </a:graphicData>
        </a:graphic>
      </p:graphicFrame>
      <p:graphicFrame>
        <p:nvGraphicFramePr>
          <p:cNvPr id="8" name="表格 2">
            <a:extLst>
              <a:ext uri="{FF2B5EF4-FFF2-40B4-BE49-F238E27FC236}">
                <a16:creationId xmlns:a16="http://schemas.microsoft.com/office/drawing/2014/main" id="{1D36C57A-1AFF-4BD6-B9CE-DE0498CA2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6492"/>
              </p:ext>
            </p:extLst>
          </p:nvPr>
        </p:nvGraphicFramePr>
        <p:xfrm>
          <a:off x="838200" y="3533385"/>
          <a:ext cx="10515600" cy="2699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186">
                  <a:extLst>
                    <a:ext uri="{9D8B030D-6E8A-4147-A177-3AD203B41FA5}">
                      <a16:colId xmlns:a16="http://schemas.microsoft.com/office/drawing/2014/main" val="2144424883"/>
                    </a:ext>
                  </a:extLst>
                </a:gridCol>
                <a:gridCol w="8421414">
                  <a:extLst>
                    <a:ext uri="{9D8B030D-6E8A-4147-A177-3AD203B41FA5}">
                      <a16:colId xmlns:a16="http://schemas.microsoft.com/office/drawing/2014/main" val="3707820108"/>
                    </a:ext>
                  </a:extLst>
                </a:gridCol>
              </a:tblGrid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94351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gray_img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(jpg, 490x350)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74029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sobel_image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(jpg, 490x350)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40004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kernel: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輸入影像卷積核的大小（設為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3x3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660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算法進行邊緣檢測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704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sobel_x_kernel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np.array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([[-1, 0, 1], [-2, 0, 2], [-1, 0, 1]])</a:t>
                      </a:r>
                    </a:p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sobel_y_kernel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np.array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([[-1, -2, -1], [0, 0, 0], [1, 2, 1]])</a:t>
                      </a:r>
                    </a:p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sobel_magnitude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np.sqrt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sobel_x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** 2 + 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sobel_y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** 2)</a:t>
                      </a:r>
                    </a:p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sobel_magnitude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= np.uint8(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sobel_magnitude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sobel_magnitude.max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() * 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907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altLang="zh-TW" sz="4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API</a:t>
            </a:r>
            <a:endParaRPr sz="4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sp>
        <p:nvSpPr>
          <p:cNvPr id="48" name="Google Shape;121;p18">
            <a:extLst>
              <a:ext uri="{FF2B5EF4-FFF2-40B4-BE49-F238E27FC236}">
                <a16:creationId xmlns:a16="http://schemas.microsoft.com/office/drawing/2014/main" id="{F8F828CC-B0FE-424C-AECC-54D728B33A50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5BDA175A-E99E-42BB-8DB6-6CA6E8447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526515"/>
              </p:ext>
            </p:extLst>
          </p:nvPr>
        </p:nvGraphicFramePr>
        <p:xfrm>
          <a:off x="838200" y="1195946"/>
          <a:ext cx="10515600" cy="1922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186">
                  <a:extLst>
                    <a:ext uri="{9D8B030D-6E8A-4147-A177-3AD203B41FA5}">
                      <a16:colId xmlns:a16="http://schemas.microsoft.com/office/drawing/2014/main" val="2144424883"/>
                    </a:ext>
                  </a:extLst>
                </a:gridCol>
                <a:gridCol w="8421414">
                  <a:extLst>
                    <a:ext uri="{9D8B030D-6E8A-4147-A177-3AD203B41FA5}">
                      <a16:colId xmlns:a16="http://schemas.microsoft.com/office/drawing/2014/main" val="3707820108"/>
                    </a:ext>
                  </a:extLst>
                </a:gridCol>
              </a:tblGrid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3x3 LBP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編碼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94351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sobel_img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(jpg, 490x350)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74029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lbp_img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(jpg, 490x350)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40004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n_points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 LBP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編碼的周圍取樣點數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設為：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8 )</a:t>
                      </a:r>
                    </a:p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radius: LBP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編碼的半徑（設為：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660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特徵提取，生成一個由二進位編碼組成的圖像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7043"/>
                  </a:ext>
                </a:extLst>
              </a:tr>
            </a:tbl>
          </a:graphicData>
        </a:graphic>
      </p:graphicFrame>
      <p:graphicFrame>
        <p:nvGraphicFramePr>
          <p:cNvPr id="50" name="表格 2">
            <a:extLst>
              <a:ext uri="{FF2B5EF4-FFF2-40B4-BE49-F238E27FC236}">
                <a16:creationId xmlns:a16="http://schemas.microsoft.com/office/drawing/2014/main" id="{431EC9A0-674E-4D1E-A257-FDE5EEB1D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529159"/>
              </p:ext>
            </p:extLst>
          </p:nvPr>
        </p:nvGraphicFramePr>
        <p:xfrm>
          <a:off x="838200" y="3960105"/>
          <a:ext cx="10515600" cy="1922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186">
                  <a:extLst>
                    <a:ext uri="{9D8B030D-6E8A-4147-A177-3AD203B41FA5}">
                      <a16:colId xmlns:a16="http://schemas.microsoft.com/office/drawing/2014/main" val="2144424883"/>
                    </a:ext>
                  </a:extLst>
                </a:gridCol>
                <a:gridCol w="8421414">
                  <a:extLst>
                    <a:ext uri="{9D8B030D-6E8A-4147-A177-3AD203B41FA5}">
                      <a16:colId xmlns:a16="http://schemas.microsoft.com/office/drawing/2014/main" val="3707820108"/>
                    </a:ext>
                  </a:extLst>
                </a:gridCol>
              </a:tblGrid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histogram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94351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lbp_img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(jpg, 490x350)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74029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histogram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直方圖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40004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range: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直方圖的數據範圍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(float[0, 256])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660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計算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特徵的直方圖。</a:t>
                      </a:r>
                    </a:p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7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27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altLang="zh-TW" sz="4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API</a:t>
            </a:r>
            <a:endParaRPr sz="4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sp>
        <p:nvSpPr>
          <p:cNvPr id="48" name="Google Shape;121;p18">
            <a:extLst>
              <a:ext uri="{FF2B5EF4-FFF2-40B4-BE49-F238E27FC236}">
                <a16:creationId xmlns:a16="http://schemas.microsoft.com/office/drawing/2014/main" id="{F8F828CC-B0FE-424C-AECC-54D728B33A50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5BDA175A-E99E-42BB-8DB6-6CA6E8447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960378"/>
              </p:ext>
            </p:extLst>
          </p:nvPr>
        </p:nvGraphicFramePr>
        <p:xfrm>
          <a:off x="838200" y="1195544"/>
          <a:ext cx="10515600" cy="2135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186">
                  <a:extLst>
                    <a:ext uri="{9D8B030D-6E8A-4147-A177-3AD203B41FA5}">
                      <a16:colId xmlns:a16="http://schemas.microsoft.com/office/drawing/2014/main" val="2144424883"/>
                    </a:ext>
                  </a:extLst>
                </a:gridCol>
                <a:gridCol w="8421414">
                  <a:extLst>
                    <a:ext uri="{9D8B030D-6E8A-4147-A177-3AD203B41FA5}">
                      <a16:colId xmlns:a16="http://schemas.microsoft.com/office/drawing/2014/main" val="3707820108"/>
                    </a:ext>
                  </a:extLst>
                </a:gridCol>
              </a:tblGrid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Distance measure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94351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兩個直方圖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74029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兩個直方圖之間的歐氏距離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40004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x: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第一個直方圖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y: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第二個直方圖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threshold: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設定為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0.1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，這是搜尋時的閾值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660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使用歐氏距離計算兩個向量之間的相似度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7043"/>
                  </a:ext>
                </a:extLst>
              </a:tr>
            </a:tbl>
          </a:graphicData>
        </a:graphic>
      </p:graphicFrame>
      <p:graphicFrame>
        <p:nvGraphicFramePr>
          <p:cNvPr id="50" name="表格 2">
            <a:extLst>
              <a:ext uri="{FF2B5EF4-FFF2-40B4-BE49-F238E27FC236}">
                <a16:creationId xmlns:a16="http://schemas.microsoft.com/office/drawing/2014/main" id="{431EC9A0-674E-4D1E-A257-FDE5EEB1D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938754"/>
              </p:ext>
            </p:extLst>
          </p:nvPr>
        </p:nvGraphicFramePr>
        <p:xfrm>
          <a:off x="838200" y="4127254"/>
          <a:ext cx="10515600" cy="175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880">
                  <a:extLst>
                    <a:ext uri="{9D8B030D-6E8A-4147-A177-3AD203B41FA5}">
                      <a16:colId xmlns:a16="http://schemas.microsoft.com/office/drawing/2014/main" val="2144424883"/>
                    </a:ext>
                  </a:extLst>
                </a:gridCol>
                <a:gridCol w="8427720">
                  <a:extLst>
                    <a:ext uri="{9D8B030D-6E8A-4147-A177-3AD203B41FA5}">
                      <a16:colId xmlns:a16="http://schemas.microsoft.com/office/drawing/2014/main" val="3707820108"/>
                    </a:ext>
                  </a:extLst>
                </a:gridCol>
              </a:tblGrid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Labeling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塗色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94351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相似的兩個影像區域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74029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馬路塗色影像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(jpg, 490x350)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40004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None.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660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對相像的區域進行標註並塗色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7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32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/>
        </p:nvSpPr>
        <p:spPr>
          <a:xfrm>
            <a:off x="838200" y="1204421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44000" marR="0" lvl="0" indent="-4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838200" y="339900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b="1">
                <a:latin typeface="DFKai-SB"/>
                <a:ea typeface="DFKai-SB"/>
                <a:cs typeface="DFKai-SB"/>
                <a:sym typeface="DFKai-SB"/>
              </a:rPr>
              <a:t>參考資料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110941</TotalTime>
  <Words>540</Words>
  <Application>Microsoft Office PowerPoint</Application>
  <PresentationFormat>寬螢幕</PresentationFormat>
  <Paragraphs>92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DFKai-SB</vt:lpstr>
      <vt:lpstr>Arial</vt:lpstr>
      <vt:lpstr>Times New Roman</vt:lpstr>
      <vt:lpstr>Office 佈景主題</vt:lpstr>
      <vt:lpstr>嵌入式影像處理  馬路分割</vt:lpstr>
      <vt:lpstr>需求列表</vt:lpstr>
      <vt:lpstr>系統分析 – Breakdown</vt:lpstr>
      <vt:lpstr>系統分析 – 流程圖</vt:lpstr>
      <vt:lpstr>PowerPoint 簡報</vt:lpstr>
      <vt:lpstr>PowerPoint 簡報</vt:lpstr>
      <vt:lpstr>PowerPoint 簡報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基本練習</dc:title>
  <dc:creator>Ivan</dc:creator>
  <cp:lastModifiedBy>宸毅 林</cp:lastModifiedBy>
  <cp:revision>769</cp:revision>
  <dcterms:modified xsi:type="dcterms:W3CDTF">2024-11-13T22:02:54Z</dcterms:modified>
</cp:coreProperties>
</file>