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59">
          <p15:clr>
            <a:srgbClr val="A4A3A4"/>
          </p15:clr>
        </p15:guide>
        <p15:guide id="2" pos="2880">
          <p15:clr>
            <a:srgbClr val="A4A3A4"/>
          </p15:clr>
        </p15:guide>
        <p15:guide id="3" pos="256">
          <p15:clr>
            <a:srgbClr val="9AA0A6"/>
          </p15:clr>
        </p15:guide>
        <p15:guide id="4" orient="horz" pos="1122">
          <p15:clr>
            <a:srgbClr val="9AA0A6"/>
          </p15:clr>
        </p15:guide>
        <p15:guide id="5"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9"/>
  </p:normalViewPr>
  <p:slideViewPr>
    <p:cSldViewPr snapToGrid="0">
      <p:cViewPr varScale="1">
        <p:scale>
          <a:sx n="145" d="100"/>
          <a:sy n="145" d="100"/>
        </p:scale>
        <p:origin x="680" y="176"/>
      </p:cViewPr>
      <p:guideLst>
        <p:guide orient="horz" pos="3059"/>
        <p:guide pos="2880"/>
        <p:guide pos="256"/>
        <p:guide orient="horz" pos="1122"/>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bf92484e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bf92484e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hope to further confirm our assumption that medical/surgery type may have relationship with the cluster classification. </a:t>
            </a:r>
            <a:endParaRPr>
              <a:solidFill>
                <a:schemeClr val="dk1"/>
              </a:solidFill>
            </a:endParaRPr>
          </a:p>
          <a:p>
            <a:pPr marL="0" lvl="0" indent="0" algn="l" rtl="0">
              <a:spcBef>
                <a:spcPts val="0"/>
              </a:spcBef>
              <a:spcAft>
                <a:spcPts val="0"/>
              </a:spcAft>
              <a:buNone/>
            </a:pPr>
            <a:r>
              <a:rPr lang="en"/>
              <a:t>We merge our cluster table with the inpatient table and find the CCSPXGRP categories (CCS PX HIGH LEVEL GROUP)of three clusters. Then we keep the top three PX groups of each cluster for further comparison. From the pie graphs, we notice that High and Medium clusters have more operation PXs, however, high cluster concentrates on </a:t>
            </a:r>
            <a:r>
              <a:rPr lang="en">
                <a:solidFill>
                  <a:schemeClr val="dk1"/>
                </a:solidFill>
              </a:rPr>
              <a:t>cardiovascular system while medium cluster concentrates on musculoskeletal system. In comparison, low cluster has fewer operations, the major PX group is Miscellaneous diagnostic and therapeutic procs.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f7001c6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bf7001c6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bf7001c6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bf7001c6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bf7001c6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bf7001c6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select high cost MDC types and take a closer look at the types of DRG</a:t>
            </a:r>
            <a:endParaRPr/>
          </a:p>
          <a:p>
            <a:pPr marL="0" lvl="0" indent="0" algn="l" rtl="0">
              <a:spcBef>
                <a:spcPts val="0"/>
              </a:spcBef>
              <a:spcAft>
                <a:spcPts val="0"/>
              </a:spcAft>
              <a:buNone/>
            </a:pPr>
            <a:r>
              <a:rPr lang="en"/>
              <a:t>And find common points among them. We find that most of the high-cost surgeries are precision surgerys or surgeries that require implanted devices.</a:t>
            </a:r>
            <a:endParaRPr/>
          </a:p>
          <a:p>
            <a:pPr marL="0" lvl="0" indent="0" algn="l" rtl="0">
              <a:spcBef>
                <a:spcPts val="0"/>
              </a:spcBef>
              <a:spcAft>
                <a:spcPts val="0"/>
              </a:spcAft>
              <a:buNone/>
            </a:pPr>
            <a:r>
              <a:rPr lang="en"/>
              <a:t>Let’s take a closer look into the categories.</a:t>
            </a:r>
            <a:endParaRPr/>
          </a:p>
          <a:p>
            <a:pPr marL="0" lvl="0" indent="0" algn="l" rtl="0">
              <a:spcBef>
                <a:spcPts val="0"/>
              </a:spcBef>
              <a:spcAft>
                <a:spcPts val="0"/>
              </a:spcAft>
              <a:buNone/>
            </a:pPr>
            <a:r>
              <a:rPr lang="en"/>
              <a:t>First, the bypass surgeries using endoscopic, which will be complex surgeries with high risk.</a:t>
            </a:r>
            <a:endParaRPr/>
          </a:p>
          <a:p>
            <a:pPr marL="0" lvl="0" indent="0" algn="l" rtl="0">
              <a:spcBef>
                <a:spcPts val="0"/>
              </a:spcBef>
              <a:spcAft>
                <a:spcPts val="0"/>
              </a:spcAft>
              <a:buNone/>
            </a:pPr>
            <a:r>
              <a:rPr lang="en"/>
              <a:t>The bypass surgeries in heart is one of the highest risk procedure sometimes requires implant stent.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bf7001c6e_1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bf7001c6e_1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bf7001c6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bf7001c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medium cost cluster, we concentrates on 11 MDC categories. For each category, we analyzed the types of  DRG and make comparisons.</a:t>
            </a:r>
            <a:endParaRPr/>
          </a:p>
          <a:p>
            <a:pPr marL="0" lvl="0" indent="0" algn="l" rtl="0">
              <a:spcBef>
                <a:spcPts val="0"/>
              </a:spcBef>
              <a:spcAft>
                <a:spcPts val="0"/>
              </a:spcAft>
              <a:buNone/>
            </a:pPr>
            <a:r>
              <a:rPr lang="en"/>
              <a:t>In MDC7,unlike high cost cluster that </a:t>
            </a:r>
            <a:endParaRPr/>
          </a:p>
          <a:p>
            <a:pPr marL="0" lvl="0" indent="0" algn="l" rtl="0">
              <a:spcBef>
                <a:spcPts val="0"/>
              </a:spcBef>
              <a:spcAft>
                <a:spcPts val="0"/>
              </a:spcAft>
              <a:buNone/>
            </a:pPr>
            <a:r>
              <a:rPr lang="en"/>
              <a:t>MDC 10 includes some endocrine diseases like obesity, Thyroid, parathyroid, nutrit &amp; metab.</a:t>
            </a:r>
            <a:endParaRPr/>
          </a:p>
          <a:p>
            <a:pPr marL="0" lvl="0" indent="0" algn="l" rtl="0">
              <a:spcBef>
                <a:spcPts val="0"/>
              </a:spcBef>
              <a:spcAft>
                <a:spcPts val="0"/>
              </a:spcAft>
              <a:buNone/>
            </a:pPr>
            <a:r>
              <a:rPr lang="en"/>
              <a:t>MDC 11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bf7001c6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bf7001c6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bf7001c6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bf7001c6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bf7001c6e_1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bf7001c6e_1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f7001c6e_1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f7001c6e_1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Insights: we could conclude that the number of surgery is an important factor that help with distinguishing clusters. The more surgery contains in the cluster, the higher the cost would be. </a:t>
            </a:r>
            <a:r>
              <a:rPr lang="en">
                <a:solidFill>
                  <a:schemeClr val="dk1"/>
                </a:solidFill>
              </a:rPr>
              <a:t>This makes sense because surgery usually costs much more than a typical medical service, so the clusters with higher k-mean should include more surgery services.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6950" y="373150"/>
            <a:ext cx="8520600" cy="10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Cluster Analysis Of DRG</a:t>
            </a:r>
            <a:endParaRPr/>
          </a:p>
        </p:txBody>
      </p:sp>
      <p:sp>
        <p:nvSpPr>
          <p:cNvPr id="55" name="Google Shape;55;p13"/>
          <p:cNvSpPr txBox="1">
            <a:spLocks noGrp="1"/>
          </p:cNvSpPr>
          <p:nvPr>
            <p:ph type="subTitle" idx="1"/>
          </p:nvPr>
        </p:nvSpPr>
        <p:spPr>
          <a:xfrm>
            <a:off x="4749300" y="3232875"/>
            <a:ext cx="4394700" cy="11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rgbClr val="666666"/>
                </a:solidFill>
              </a:rPr>
              <a:t>HS 256 Group 4:</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n" sz="1200" i="1">
                <a:solidFill>
                  <a:srgbClr val="666666"/>
                </a:solidFill>
              </a:rPr>
              <a:t>Ruosi Liu, Qingyue Su, Yuan Tian, </a:t>
            </a:r>
            <a:endParaRPr sz="1200" i="1">
              <a:solidFill>
                <a:srgbClr val="666666"/>
              </a:solidFill>
            </a:endParaRPr>
          </a:p>
          <a:p>
            <a:pPr marL="0" lvl="0" indent="0" algn="l" rtl="0">
              <a:spcBef>
                <a:spcPts val="0"/>
              </a:spcBef>
              <a:spcAft>
                <a:spcPts val="0"/>
              </a:spcAft>
              <a:buNone/>
            </a:pPr>
            <a:r>
              <a:rPr lang="en" sz="1200" i="1">
                <a:solidFill>
                  <a:srgbClr val="666666"/>
                </a:solidFill>
              </a:rPr>
              <a:t>Hsiang-Yao Tsai, Chuyue Wu, Pengcheng Xu</a:t>
            </a:r>
            <a:endParaRPr sz="1200" i="1">
              <a:solidFill>
                <a:srgbClr val="666666"/>
              </a:solidFill>
            </a:endParaRPr>
          </a:p>
        </p:txBody>
      </p:sp>
      <p:sp>
        <p:nvSpPr>
          <p:cNvPr id="56" name="Google Shape;56;p13"/>
          <p:cNvSpPr txBox="1"/>
          <p:nvPr/>
        </p:nvSpPr>
        <p:spPr>
          <a:xfrm>
            <a:off x="554775" y="1532700"/>
            <a:ext cx="7174500" cy="30843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Summary Of Analysis Methods And Hypotheses</a:t>
            </a:r>
            <a:endParaRPr/>
          </a:p>
          <a:p>
            <a:pPr marL="457200" lvl="0" indent="-317500" algn="l" rtl="0">
              <a:lnSpc>
                <a:spcPct val="150000"/>
              </a:lnSpc>
              <a:spcBef>
                <a:spcPts val="0"/>
              </a:spcBef>
              <a:spcAft>
                <a:spcPts val="0"/>
              </a:spcAft>
              <a:buSzPts val="1400"/>
              <a:buChar char="●"/>
            </a:pPr>
            <a:r>
              <a:rPr lang="en"/>
              <a:t>MDC v.s. Clusters</a:t>
            </a:r>
            <a:endParaRPr/>
          </a:p>
          <a:p>
            <a:pPr marL="457200" lvl="0" indent="-317500" algn="l" rtl="0">
              <a:lnSpc>
                <a:spcPct val="150000"/>
              </a:lnSpc>
              <a:spcBef>
                <a:spcPts val="0"/>
              </a:spcBef>
              <a:spcAft>
                <a:spcPts val="0"/>
              </a:spcAft>
              <a:buSzPts val="1400"/>
              <a:buChar char="●"/>
            </a:pPr>
            <a:r>
              <a:rPr lang="en"/>
              <a:t>Service Category v.s. Clusters</a:t>
            </a:r>
            <a:endParaRPr/>
          </a:p>
          <a:p>
            <a:pPr marL="457200" lvl="0" indent="-317500" algn="l" rtl="0">
              <a:lnSpc>
                <a:spcPct val="150000"/>
              </a:lnSpc>
              <a:spcBef>
                <a:spcPts val="0"/>
              </a:spcBef>
              <a:spcAft>
                <a:spcPts val="0"/>
              </a:spcAft>
              <a:buSzPts val="1400"/>
              <a:buChar char="●"/>
            </a:pPr>
            <a:r>
              <a:rPr lang="en"/>
              <a:t>CCSPXGRP v.s. Clusters</a:t>
            </a:r>
            <a:endParaRPr/>
          </a:p>
          <a:p>
            <a:pPr marL="457200" lvl="0" indent="-317500" algn="l" rtl="0">
              <a:lnSpc>
                <a:spcPct val="150000"/>
              </a:lnSpc>
              <a:spcBef>
                <a:spcPts val="0"/>
              </a:spcBef>
              <a:spcAft>
                <a:spcPts val="0"/>
              </a:spcAft>
              <a:buSzPts val="1400"/>
              <a:buChar char="●"/>
            </a:pPr>
            <a:r>
              <a:rPr lang="en"/>
              <a:t>Conclusion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69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CCSPXGRP</a:t>
            </a:r>
            <a:r>
              <a:rPr lang="en" sz="1800" dirty="0"/>
              <a:t>(Principle Procedure High Level Group) </a:t>
            </a:r>
            <a:r>
              <a:rPr lang="en" dirty="0"/>
              <a:t>VS Clusters</a:t>
            </a:r>
            <a:endParaRPr dirty="0"/>
          </a:p>
        </p:txBody>
      </p:sp>
      <p:pic>
        <p:nvPicPr>
          <p:cNvPr id="125" name="Google Shape;125;p22"/>
          <p:cNvPicPr preferRelativeResize="0"/>
          <p:nvPr/>
        </p:nvPicPr>
        <p:blipFill>
          <a:blip r:embed="rId3">
            <a:alphaModFix/>
          </a:blip>
          <a:stretch>
            <a:fillRect/>
          </a:stretch>
        </p:blipFill>
        <p:spPr>
          <a:xfrm>
            <a:off x="4612600" y="1042550"/>
            <a:ext cx="4126899" cy="1976156"/>
          </a:xfrm>
          <a:prstGeom prst="rect">
            <a:avLst/>
          </a:prstGeom>
          <a:noFill/>
          <a:ln>
            <a:noFill/>
          </a:ln>
        </p:spPr>
      </p:pic>
      <p:pic>
        <p:nvPicPr>
          <p:cNvPr id="126" name="Google Shape;126;p22"/>
          <p:cNvPicPr preferRelativeResize="0"/>
          <p:nvPr/>
        </p:nvPicPr>
        <p:blipFill>
          <a:blip r:embed="rId4">
            <a:alphaModFix/>
          </a:blip>
          <a:stretch>
            <a:fillRect/>
          </a:stretch>
        </p:blipFill>
        <p:spPr>
          <a:xfrm>
            <a:off x="559524" y="1086212"/>
            <a:ext cx="3669525" cy="1888825"/>
          </a:xfrm>
          <a:prstGeom prst="rect">
            <a:avLst/>
          </a:prstGeom>
          <a:noFill/>
          <a:ln>
            <a:noFill/>
          </a:ln>
        </p:spPr>
      </p:pic>
      <p:pic>
        <p:nvPicPr>
          <p:cNvPr id="127" name="Google Shape;127;p22"/>
          <p:cNvPicPr preferRelativeResize="0"/>
          <p:nvPr/>
        </p:nvPicPr>
        <p:blipFill>
          <a:blip r:embed="rId5">
            <a:alphaModFix/>
          </a:blip>
          <a:stretch>
            <a:fillRect/>
          </a:stretch>
        </p:blipFill>
        <p:spPr>
          <a:xfrm>
            <a:off x="559525" y="3149100"/>
            <a:ext cx="4184699" cy="1756075"/>
          </a:xfrm>
          <a:prstGeom prst="rect">
            <a:avLst/>
          </a:prstGeom>
          <a:noFill/>
          <a:ln>
            <a:noFill/>
          </a:ln>
        </p:spPr>
      </p:pic>
      <p:sp>
        <p:nvSpPr>
          <p:cNvPr id="128" name="Google Shape;128;p22"/>
          <p:cNvSpPr txBox="1"/>
          <p:nvPr/>
        </p:nvSpPr>
        <p:spPr>
          <a:xfrm>
            <a:off x="4744225" y="3099750"/>
            <a:ext cx="3971400" cy="17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High: </a:t>
            </a:r>
            <a:endParaRPr b="1"/>
          </a:p>
          <a:p>
            <a:pPr marL="0" lvl="0" indent="0" algn="l" rtl="0">
              <a:spcBef>
                <a:spcPts val="0"/>
              </a:spcBef>
              <a:spcAft>
                <a:spcPts val="0"/>
              </a:spcAft>
              <a:buNone/>
            </a:pPr>
            <a:r>
              <a:rPr lang="en"/>
              <a:t>Operations,major on cardiovascular system</a:t>
            </a:r>
            <a:endParaRPr/>
          </a:p>
          <a:p>
            <a:pPr marL="0" lvl="0" indent="0" algn="l" rtl="0">
              <a:spcBef>
                <a:spcPts val="0"/>
              </a:spcBef>
              <a:spcAft>
                <a:spcPts val="0"/>
              </a:spcAft>
              <a:buNone/>
            </a:pPr>
            <a:endParaRPr/>
          </a:p>
          <a:p>
            <a:pPr marL="0" lvl="0" indent="0" algn="l" rtl="0">
              <a:spcBef>
                <a:spcPts val="0"/>
              </a:spcBef>
              <a:spcAft>
                <a:spcPts val="0"/>
              </a:spcAft>
              <a:buNone/>
            </a:pPr>
            <a:r>
              <a:rPr lang="en" b="1"/>
              <a:t>Medium:</a:t>
            </a:r>
            <a:endParaRPr b="1"/>
          </a:p>
          <a:p>
            <a:pPr marL="0" lvl="0" indent="0" algn="l" rtl="0">
              <a:spcBef>
                <a:spcPts val="0"/>
              </a:spcBef>
              <a:spcAft>
                <a:spcPts val="0"/>
              </a:spcAft>
              <a:buNone/>
            </a:pPr>
            <a:r>
              <a:rPr lang="en"/>
              <a:t>Operations,major on musculoskeletal system</a:t>
            </a:r>
            <a:endParaRPr/>
          </a:p>
          <a:p>
            <a:pPr marL="0" lvl="0" indent="0" algn="l" rtl="0">
              <a:spcBef>
                <a:spcPts val="0"/>
              </a:spcBef>
              <a:spcAft>
                <a:spcPts val="0"/>
              </a:spcAft>
              <a:buNone/>
            </a:pPr>
            <a:endParaRPr/>
          </a:p>
          <a:p>
            <a:pPr marL="0" lvl="0" indent="0" algn="l" rtl="0">
              <a:spcBef>
                <a:spcPts val="0"/>
              </a:spcBef>
              <a:spcAft>
                <a:spcPts val="0"/>
              </a:spcAft>
              <a:buNone/>
            </a:pPr>
            <a:r>
              <a:rPr lang="en" b="1"/>
              <a:t>Low: </a:t>
            </a:r>
            <a:endParaRPr b="1"/>
          </a:p>
          <a:p>
            <a:pPr marL="0" lvl="0" indent="0" algn="l" rtl="0">
              <a:spcBef>
                <a:spcPts val="0"/>
              </a:spcBef>
              <a:spcAft>
                <a:spcPts val="0"/>
              </a:spcAft>
              <a:buNone/>
            </a:pPr>
            <a:r>
              <a:rPr lang="en"/>
              <a:t>Miscellaneous diagnostic and therapeutic procs</a:t>
            </a:r>
            <a:endParaRPr/>
          </a:p>
        </p:txBody>
      </p:sp>
      <p:sp>
        <p:nvSpPr>
          <p:cNvPr id="129" name="Google Shape;129;p22"/>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5" name="Google Shape;135;p23"/>
          <p:cNvSpPr txBox="1">
            <a:spLocks noGrp="1"/>
          </p:cNvSpPr>
          <p:nvPr>
            <p:ph type="body" idx="1"/>
          </p:nvPr>
        </p:nvSpPr>
        <p:spPr>
          <a:xfrm>
            <a:off x="311700" y="1163800"/>
            <a:ext cx="74205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rPr>
              <a:t>Summary of Methods:</a:t>
            </a:r>
            <a:endParaRPr b="1">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MDC Categories Analysis</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MCC/CC Occurrence Rate Analysis</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Service Categories Analysis</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Principle Procedure High Level Group Analysis</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b="1">
                <a:solidFill>
                  <a:schemeClr val="dk1"/>
                </a:solidFill>
              </a:rPr>
              <a:t>Insights:</a:t>
            </a:r>
            <a:endParaRPr b="1">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Operations On Major Parts -- High Cost</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Operations On Minor Parts -- Medium Cost</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Tiny Operations Or No Operations At All - Low Cost</a:t>
            </a:r>
            <a:endParaRPr/>
          </a:p>
        </p:txBody>
      </p:sp>
      <p:sp>
        <p:nvSpPr>
          <p:cNvPr id="136" name="Google Shape;136;p23"/>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02975" y="3131925"/>
            <a:ext cx="8520600" cy="17601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000000"/>
                </a:solidFill>
              </a:rPr>
              <a:t>Clustering Method: </a:t>
            </a:r>
            <a:r>
              <a:rPr lang="en" sz="1400" dirty="0" err="1">
                <a:solidFill>
                  <a:srgbClr val="000000"/>
                </a:solidFill>
              </a:rPr>
              <a:t>Scikit</a:t>
            </a:r>
            <a:r>
              <a:rPr lang="en" sz="1400" dirty="0">
                <a:solidFill>
                  <a:srgbClr val="000000"/>
                </a:solidFill>
              </a:rPr>
              <a:t> Learn K-Means Clustering on Operation and Anesthesia cost.</a:t>
            </a:r>
            <a:endParaRPr sz="1400" dirty="0">
              <a:solidFill>
                <a:srgbClr val="000000"/>
              </a:solidFill>
            </a:endParaRPr>
          </a:p>
          <a:p>
            <a:pPr marL="0" lvl="0" indent="0" algn="l" rtl="0">
              <a:spcBef>
                <a:spcPts val="400"/>
              </a:spcBef>
              <a:spcAft>
                <a:spcPts val="0"/>
              </a:spcAft>
              <a:buClr>
                <a:schemeClr val="dk1"/>
              </a:buClr>
              <a:buSzPts val="1100"/>
              <a:buFont typeface="Arial"/>
              <a:buNone/>
            </a:pPr>
            <a:r>
              <a:rPr lang="en" sz="1400" b="1" dirty="0">
                <a:solidFill>
                  <a:srgbClr val="000000"/>
                </a:solidFill>
              </a:rPr>
              <a:t>Methods Of Interpretation: 1. </a:t>
            </a:r>
            <a:r>
              <a:rPr lang="en" sz="1400" dirty="0">
                <a:solidFill>
                  <a:srgbClr val="000000"/>
                </a:solidFill>
              </a:rPr>
              <a:t>Distribution of cost clusters in each MDC</a:t>
            </a:r>
          </a:p>
          <a:p>
            <a:pPr marL="0" lvl="0" indent="0" algn="l" rtl="0">
              <a:spcBef>
                <a:spcPts val="400"/>
              </a:spcBef>
              <a:spcAft>
                <a:spcPts val="0"/>
              </a:spcAft>
              <a:buClr>
                <a:schemeClr val="dk1"/>
              </a:buClr>
              <a:buSzPts val="1100"/>
              <a:buFont typeface="Arial"/>
              <a:buNone/>
            </a:pPr>
            <a:r>
              <a:rPr lang="en" sz="1400" b="1" dirty="0">
                <a:solidFill>
                  <a:srgbClr val="000000"/>
                </a:solidFill>
              </a:rPr>
              <a:t>		         2.</a:t>
            </a:r>
            <a:r>
              <a:rPr lang="en" sz="1400" dirty="0">
                <a:solidFill>
                  <a:srgbClr val="000000"/>
                </a:solidFill>
              </a:rPr>
              <a:t> Procedures </a:t>
            </a:r>
            <a:r>
              <a:rPr lang="en" sz="1400" dirty="0" err="1">
                <a:solidFill>
                  <a:srgbClr val="000000"/>
                </a:solidFill>
              </a:rPr>
              <a:t>v.s</a:t>
            </a:r>
            <a:r>
              <a:rPr lang="en" sz="1400" dirty="0">
                <a:solidFill>
                  <a:srgbClr val="000000"/>
                </a:solidFill>
              </a:rPr>
              <a:t>. non-procedures (medical </a:t>
            </a:r>
            <a:r>
              <a:rPr lang="en" sz="1400" dirty="0" err="1">
                <a:solidFill>
                  <a:srgbClr val="000000"/>
                </a:solidFill>
              </a:rPr>
              <a:t>v.s</a:t>
            </a:r>
            <a:r>
              <a:rPr lang="en" sz="1400" dirty="0">
                <a:solidFill>
                  <a:srgbClr val="000000"/>
                </a:solidFill>
              </a:rPr>
              <a:t>. surgical)</a:t>
            </a:r>
          </a:p>
          <a:p>
            <a:pPr marL="0" lvl="0" indent="0">
              <a:spcBef>
                <a:spcPts val="400"/>
              </a:spcBef>
              <a:buClr>
                <a:schemeClr val="dk1"/>
              </a:buClr>
              <a:buSzPts val="1100"/>
              <a:buNone/>
            </a:pPr>
            <a:r>
              <a:rPr lang="en-US" sz="1200" dirty="0">
                <a:solidFill>
                  <a:srgbClr val="000000"/>
                </a:solidFill>
              </a:rPr>
              <a:t>		          </a:t>
            </a:r>
            <a:r>
              <a:rPr lang="en-US" sz="1400" b="1" dirty="0">
                <a:solidFill>
                  <a:srgbClr val="000000"/>
                </a:solidFill>
              </a:rPr>
              <a:t>3. </a:t>
            </a:r>
            <a:r>
              <a:rPr lang="en-US" sz="1400" dirty="0">
                <a:solidFill>
                  <a:srgbClr val="000000"/>
                </a:solidFill>
              </a:rPr>
              <a:t>Distribution in each </a:t>
            </a:r>
            <a:r>
              <a:rPr lang="en" sz="1400" dirty="0">
                <a:solidFill>
                  <a:schemeClr val="tx1"/>
                </a:solidFill>
              </a:rPr>
              <a:t>Principle Procedure High Level Group</a:t>
            </a:r>
          </a:p>
          <a:p>
            <a:pPr marL="0" lvl="0" indent="0">
              <a:spcBef>
                <a:spcPts val="400"/>
              </a:spcBef>
              <a:buClr>
                <a:schemeClr val="dk1"/>
              </a:buClr>
              <a:buSzPts val="1100"/>
              <a:buNone/>
            </a:pPr>
            <a:r>
              <a:rPr lang="en" sz="1400" b="1" dirty="0">
                <a:solidFill>
                  <a:schemeClr val="tx1"/>
                </a:solidFill>
              </a:rPr>
              <a:t>		         4. </a:t>
            </a:r>
            <a:r>
              <a:rPr lang="en" sz="1400" dirty="0">
                <a:solidFill>
                  <a:schemeClr val="tx1"/>
                </a:solidFill>
              </a:rPr>
              <a:t>MCC/CC </a:t>
            </a:r>
            <a:r>
              <a:rPr lang="en" sz="1400" dirty="0" err="1">
                <a:solidFill>
                  <a:schemeClr val="tx1"/>
                </a:solidFill>
              </a:rPr>
              <a:t>v.s</a:t>
            </a:r>
            <a:r>
              <a:rPr lang="en" sz="1400" dirty="0">
                <a:solidFill>
                  <a:schemeClr val="tx1"/>
                </a:solidFill>
              </a:rPr>
              <a:t>. without MCC/CC</a:t>
            </a:r>
            <a:endParaRPr sz="1400" dirty="0">
              <a:solidFill>
                <a:schemeClr val="tx1"/>
              </a:solidFill>
            </a:endParaRPr>
          </a:p>
          <a:p>
            <a:pPr marL="0" lvl="0" indent="0" algn="l" rtl="0">
              <a:spcBef>
                <a:spcPts val="1600"/>
              </a:spcBef>
              <a:spcAft>
                <a:spcPts val="0"/>
              </a:spcAft>
              <a:buNone/>
            </a:pPr>
            <a:endParaRPr sz="1400" dirty="0"/>
          </a:p>
          <a:p>
            <a:pPr marL="0" lvl="0" indent="0" algn="l" rtl="0">
              <a:spcBef>
                <a:spcPts val="1600"/>
              </a:spcBef>
              <a:spcAft>
                <a:spcPts val="0"/>
              </a:spcAft>
              <a:buNone/>
            </a:pPr>
            <a:endParaRPr b="1"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62" name="Google Shape;62;p14"/>
          <p:cNvPicPr preferRelativeResize="0"/>
          <p:nvPr/>
        </p:nvPicPr>
        <p:blipFill>
          <a:blip r:embed="rId3">
            <a:alphaModFix/>
          </a:blip>
          <a:stretch>
            <a:fillRect/>
          </a:stretch>
        </p:blipFill>
        <p:spPr>
          <a:xfrm>
            <a:off x="4572000" y="523650"/>
            <a:ext cx="3829050" cy="2647950"/>
          </a:xfrm>
          <a:prstGeom prst="rect">
            <a:avLst/>
          </a:prstGeom>
          <a:noFill/>
          <a:ln>
            <a:noFill/>
          </a:ln>
        </p:spPr>
      </p:pic>
      <p:pic>
        <p:nvPicPr>
          <p:cNvPr id="63" name="Google Shape;63;p14"/>
          <p:cNvPicPr preferRelativeResize="0"/>
          <p:nvPr/>
        </p:nvPicPr>
        <p:blipFill>
          <a:blip r:embed="rId4">
            <a:alphaModFix/>
          </a:blip>
          <a:stretch>
            <a:fillRect/>
          </a:stretch>
        </p:blipFill>
        <p:spPr>
          <a:xfrm>
            <a:off x="302975" y="523650"/>
            <a:ext cx="3829050"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MDC Categories VS Clusters</a:t>
            </a:r>
            <a:r>
              <a:rPr lang="en" sz="1800"/>
              <a:t>(High Cost Ratio)</a:t>
            </a:r>
            <a:endParaRPr sz="1800"/>
          </a:p>
        </p:txBody>
      </p:sp>
      <p:sp>
        <p:nvSpPr>
          <p:cNvPr id="69" name="Google Shape;69;p15"/>
          <p:cNvSpPr txBox="1">
            <a:spLocks noGrp="1"/>
          </p:cNvSpPr>
          <p:nvPr>
            <p:ph type="body" idx="1"/>
          </p:nvPr>
        </p:nvSpPr>
        <p:spPr>
          <a:xfrm>
            <a:off x="311700" y="1234500"/>
            <a:ext cx="8077200" cy="26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Expensive Surgeries Involved In These Categories:</a:t>
            </a:r>
            <a:endParaRPr b="1">
              <a:solidFill>
                <a:srgbClr val="000000"/>
              </a:solidFill>
            </a:endParaRPr>
          </a:p>
          <a:p>
            <a:pPr marL="0" lvl="0" indent="0" algn="l" rtl="0">
              <a:spcBef>
                <a:spcPts val="0"/>
              </a:spcBef>
              <a:spcAft>
                <a:spcPts val="0"/>
              </a:spcAft>
              <a:buNone/>
            </a:pPr>
            <a:endParaRPr sz="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Bypass surgeries:  endoscopic in liver or pancreas or coronary arteries (CABG)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Implant: spinal Fusion, CABG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Transplant: kidney transplant</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Cancer: uterine and ovary cancer, breast cancer</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Burns</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Trauma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Skin graft</a:t>
            </a:r>
            <a:endParaRPr sz="1600">
              <a:solidFill>
                <a:srgbClr val="000000"/>
              </a:solidFill>
            </a:endParaRPr>
          </a:p>
          <a:p>
            <a:pPr marL="457200" lvl="0" indent="0" algn="l" rtl="0">
              <a:spcBef>
                <a:spcPts val="0"/>
              </a:spcBef>
              <a:spcAft>
                <a:spcPts val="0"/>
              </a:spcAft>
              <a:buNone/>
            </a:pPr>
            <a:endParaRPr sz="1600">
              <a:solidFill>
                <a:srgbClr val="000000"/>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70" name="Google Shape;70;p15"/>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311700" y="1565400"/>
            <a:ext cx="8042400" cy="20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Common properties:</a:t>
            </a:r>
            <a:endParaRPr b="1">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Expensive implants: several hundred thousand for an implanted device</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Complicated procedure: requires extreme attention to details and high precision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Long and exhaustive process: t</a:t>
            </a:r>
            <a:r>
              <a:rPr lang="en" sz="1600">
                <a:solidFill>
                  <a:schemeClr val="dk1"/>
                </a:solidFill>
              </a:rPr>
              <a:t>akes a great amount of time </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High infection risk: Cause infection and complication</a:t>
            </a:r>
            <a:endParaRPr sz="1600">
              <a:solidFill>
                <a:srgbClr val="000000"/>
              </a:solidFill>
            </a:endParaRPr>
          </a:p>
        </p:txBody>
      </p:sp>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MDC Categories VS Clusters</a:t>
            </a:r>
            <a:r>
              <a:rPr lang="en" sz="1800"/>
              <a:t>(High Cost Ratio)</a:t>
            </a:r>
            <a:endParaRPr sz="1800"/>
          </a:p>
        </p:txBody>
      </p:sp>
      <p:sp>
        <p:nvSpPr>
          <p:cNvPr id="77" name="Google Shape;77;p16"/>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Medium Surgeries Involved In These Categories:</a:t>
            </a:r>
            <a:endParaRPr b="1">
              <a:solidFill>
                <a:schemeClr val="dk1"/>
              </a:solidFill>
            </a:endParaRPr>
          </a:p>
          <a:p>
            <a:pPr marL="0" lvl="0" indent="0" algn="l" rtl="0">
              <a:spcBef>
                <a:spcPts val="0"/>
              </a:spcBef>
              <a:spcAft>
                <a:spcPts val="0"/>
              </a:spcAft>
              <a:buClr>
                <a:schemeClr val="dk1"/>
              </a:buClr>
              <a:buSzPts val="1100"/>
              <a:buFont typeface="Arial"/>
              <a:buNone/>
            </a:pPr>
            <a:endParaRPr sz="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Procedures for not severe diseases or minor procedures (Few implant):</a:t>
            </a:r>
            <a:endParaRPr sz="1600">
              <a:solidFill>
                <a:schemeClr val="dk1"/>
              </a:solidFill>
            </a:endParaRPr>
          </a:p>
          <a:p>
            <a:pPr marL="457200" lvl="0" indent="0" algn="l" rtl="0">
              <a:spcBef>
                <a:spcPts val="0"/>
              </a:spcBef>
              <a:spcAft>
                <a:spcPts val="0"/>
              </a:spcAft>
              <a:buNone/>
            </a:pPr>
            <a:r>
              <a:rPr lang="en" sz="1600">
                <a:solidFill>
                  <a:schemeClr val="dk1"/>
                </a:solidFill>
              </a:rPr>
              <a:t>Non-extensive burns; Musculoskeletal; Lymphatic</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Common surgeries with mature skills:</a:t>
            </a:r>
            <a:endParaRPr sz="1600">
              <a:solidFill>
                <a:schemeClr val="dk1"/>
              </a:solidFill>
            </a:endParaRPr>
          </a:p>
          <a:p>
            <a:pPr marL="457200" lvl="0" indent="0" algn="l" rtl="0">
              <a:spcBef>
                <a:spcPts val="0"/>
              </a:spcBef>
              <a:spcAft>
                <a:spcPts val="0"/>
              </a:spcAft>
              <a:buNone/>
            </a:pPr>
            <a:r>
              <a:rPr lang="en" sz="1600">
                <a:solidFill>
                  <a:schemeClr val="dk1"/>
                </a:solidFill>
              </a:rPr>
              <a:t>Digestive, Endocrine, Liver &amp; Pancreas, </a:t>
            </a:r>
            <a:endParaRPr sz="1600">
              <a:solidFill>
                <a:schemeClr val="dk1"/>
              </a:solidFill>
            </a:endParaRPr>
          </a:p>
          <a:p>
            <a:pPr marL="457200" lvl="0" indent="0" algn="l" rtl="0">
              <a:spcBef>
                <a:spcPts val="0"/>
              </a:spcBef>
              <a:spcAft>
                <a:spcPts val="0"/>
              </a:spcAft>
              <a:buNone/>
            </a:pPr>
            <a:r>
              <a:rPr lang="en" sz="1600">
                <a:solidFill>
                  <a:schemeClr val="dk1"/>
                </a:solidFill>
              </a:rPr>
              <a:t>Kidney &amp; Urinary</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Sex-related surgeries: </a:t>
            </a:r>
            <a:endParaRPr sz="1600">
              <a:solidFill>
                <a:schemeClr val="dk1"/>
              </a:solidFill>
            </a:endParaRPr>
          </a:p>
          <a:p>
            <a:pPr marL="457200" lvl="0" indent="0" algn="l" rtl="0">
              <a:spcBef>
                <a:spcPts val="0"/>
              </a:spcBef>
              <a:spcAft>
                <a:spcPts val="0"/>
              </a:spcAft>
              <a:buNone/>
            </a:pPr>
            <a:r>
              <a:rPr lang="en" sz="1600">
                <a:solidFill>
                  <a:schemeClr val="dk1"/>
                </a:solidFill>
              </a:rPr>
              <a:t>male reproductive, female reproductive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Chronic Diseases: HIV</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Others (No operations):</a:t>
            </a:r>
            <a:endParaRPr sz="1600">
              <a:solidFill>
                <a:schemeClr val="dk1"/>
              </a:solidFill>
            </a:endParaRPr>
          </a:p>
          <a:p>
            <a:pPr marL="457200" lvl="0" indent="0" algn="l" rtl="0">
              <a:spcBef>
                <a:spcPts val="0"/>
              </a:spcBef>
              <a:spcAft>
                <a:spcPts val="0"/>
              </a:spcAft>
              <a:buNone/>
            </a:pPr>
            <a:r>
              <a:rPr lang="en" sz="1600">
                <a:solidFill>
                  <a:schemeClr val="dk1"/>
                </a:solidFill>
              </a:rPr>
              <a:t>Wound debridements for injuries, Toxic effects</a:t>
            </a:r>
            <a:endParaRPr sz="1600">
              <a:solidFill>
                <a:schemeClr val="dk1"/>
              </a:solidFill>
            </a:endParaRPr>
          </a:p>
          <a:p>
            <a:pPr marL="0" lvl="0" indent="0" algn="l" rtl="0">
              <a:spcBef>
                <a:spcPts val="0"/>
              </a:spcBef>
              <a:spcAft>
                <a:spcPts val="0"/>
              </a:spcAft>
              <a:buNone/>
            </a:pPr>
            <a:endParaRPr>
              <a:solidFill>
                <a:srgbClr val="000000"/>
              </a:solidFill>
            </a:endParaRPr>
          </a:p>
          <a:p>
            <a:pPr marL="0" lvl="0" indent="0" algn="l" rtl="0">
              <a:spcBef>
                <a:spcPts val="1600"/>
              </a:spcBef>
              <a:spcAft>
                <a:spcPts val="0"/>
              </a:spcAft>
              <a:buNone/>
            </a:pPr>
            <a:endParaRPr sz="1000">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83" name="Google Shape;83;p17"/>
          <p:cNvPicPr preferRelativeResize="0"/>
          <p:nvPr/>
        </p:nvPicPr>
        <p:blipFill>
          <a:blip r:embed="rId3">
            <a:alphaModFix/>
          </a:blip>
          <a:stretch>
            <a:fillRect/>
          </a:stretch>
        </p:blipFill>
        <p:spPr>
          <a:xfrm>
            <a:off x="5444825" y="2193125"/>
            <a:ext cx="3387475" cy="2375750"/>
          </a:xfrm>
          <a:prstGeom prst="rect">
            <a:avLst/>
          </a:prstGeom>
          <a:noFill/>
          <a:ln>
            <a:noFill/>
          </a:ln>
        </p:spPr>
      </p:pic>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MDC Categories VS Clusters</a:t>
            </a:r>
            <a:r>
              <a:rPr lang="en" sz="1800"/>
              <a:t>(Medium Cost Ratio)</a:t>
            </a:r>
            <a:endParaRPr sz="1800"/>
          </a:p>
        </p:txBody>
      </p:sp>
      <p:sp>
        <p:nvSpPr>
          <p:cNvPr id="85" name="Google Shape;85;p17"/>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1401175"/>
            <a:ext cx="8076300" cy="2561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 Interesting Observations:</a:t>
            </a:r>
            <a:endParaRPr>
              <a:solidFill>
                <a:schemeClr val="dk1"/>
              </a:solidFill>
            </a:endParaRPr>
          </a:p>
          <a:p>
            <a:pPr marL="457200" lvl="0" indent="-330200" algn="l" rtl="0">
              <a:lnSpc>
                <a:spcPct val="115000"/>
              </a:lnSpc>
              <a:spcBef>
                <a:spcPts val="1600"/>
              </a:spcBef>
              <a:spcAft>
                <a:spcPts val="0"/>
              </a:spcAft>
              <a:buClr>
                <a:schemeClr val="dk1"/>
              </a:buClr>
              <a:buSzPts val="1600"/>
              <a:buChar char="●"/>
            </a:pPr>
            <a:r>
              <a:rPr lang="en" sz="1600">
                <a:solidFill>
                  <a:schemeClr val="dk1"/>
                </a:solidFill>
              </a:rPr>
              <a:t>All categories have a large low cost ratio</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Operations not needed or minor surgeries suffice, unless crazy thing happens</a:t>
            </a:r>
            <a:endParaRPr sz="1600">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Mental illness, substance abuse, pregnancy and neonatal...</a:t>
            </a:r>
            <a:endParaRPr>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Consultation of physicians for the most part</a:t>
            </a:r>
            <a:endParaRPr sz="1600">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Disorder, infection, seizures, disease, and asthma...</a:t>
            </a:r>
            <a:endParaRPr>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If operation needed, probably labelled by another DRG Group with procedure within same MDC category</a:t>
            </a:r>
            <a:endParaRPr sz="1600">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endParaRPr>
              <a:solidFill>
                <a:schemeClr val="dk1"/>
              </a:solidFill>
              <a:highlight>
                <a:srgbClr val="FFFFFF"/>
              </a:highlight>
            </a:endParaRPr>
          </a:p>
        </p:txBody>
      </p:sp>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MDC Categories VS Clusters</a:t>
            </a:r>
            <a:r>
              <a:rPr lang="en" sz="1800"/>
              <a:t>(Low Cost Ratio)</a:t>
            </a:r>
            <a:endParaRPr sz="1800"/>
          </a:p>
        </p:txBody>
      </p:sp>
      <p:sp>
        <p:nvSpPr>
          <p:cNvPr id="92" name="Google Shape;92;p18"/>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MCC/CC</a:t>
            </a:r>
            <a:r>
              <a:rPr lang="en" sz="1800"/>
              <a:t>(complication or comorbidity)</a:t>
            </a:r>
            <a:r>
              <a:rPr lang="en"/>
              <a:t> VS Cluster</a:t>
            </a:r>
            <a:endParaRPr/>
          </a:p>
        </p:txBody>
      </p:sp>
      <p:sp>
        <p:nvSpPr>
          <p:cNvPr id="98" name="Google Shape;98;p19"/>
          <p:cNvSpPr txBox="1"/>
          <p:nvPr/>
        </p:nvSpPr>
        <p:spPr>
          <a:xfrm>
            <a:off x="180850" y="3953950"/>
            <a:ext cx="8424600" cy="700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Calculate percentage of with CC or MCC v.s. without in each cost category</a:t>
            </a:r>
            <a:endParaRPr/>
          </a:p>
          <a:p>
            <a:pPr marL="457200" lvl="0" indent="-317500" algn="l" rtl="0">
              <a:lnSpc>
                <a:spcPct val="115000"/>
              </a:lnSpc>
              <a:spcBef>
                <a:spcPts val="0"/>
              </a:spcBef>
              <a:spcAft>
                <a:spcPts val="0"/>
              </a:spcAft>
              <a:buSzPts val="1400"/>
              <a:buChar char="●"/>
            </a:pPr>
            <a:r>
              <a:rPr lang="en"/>
              <a:t>DRGs with complication or comorbidity are more likely to cost highly in operation and anesthesia.</a:t>
            </a:r>
            <a:endParaRPr/>
          </a:p>
          <a:p>
            <a:pPr marL="0" lvl="0" indent="0" algn="l" rtl="0">
              <a:spcBef>
                <a:spcPts val="0"/>
              </a:spcBef>
              <a:spcAft>
                <a:spcPts val="0"/>
              </a:spcAft>
              <a:buNone/>
            </a:pPr>
            <a:endParaRPr/>
          </a:p>
        </p:txBody>
      </p:sp>
      <p:sp>
        <p:nvSpPr>
          <p:cNvPr id="99" name="Google Shape;99;p19"/>
          <p:cNvSpPr txBox="1"/>
          <p:nvPr/>
        </p:nvSpPr>
        <p:spPr>
          <a:xfrm>
            <a:off x="311700" y="4578250"/>
            <a:ext cx="5805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chemeClr val="dk2"/>
                </a:solidFill>
              </a:rPr>
              <a:t>With CC or MCC: with major complication or comorbidity  or complication or comorbidity </a:t>
            </a:r>
            <a:endParaRPr sz="1000" i="1">
              <a:solidFill>
                <a:schemeClr val="dk2"/>
              </a:solidFill>
            </a:endParaRPr>
          </a:p>
          <a:p>
            <a:pPr marL="0" lvl="0" indent="0" algn="l" rtl="0">
              <a:lnSpc>
                <a:spcPct val="115000"/>
              </a:lnSpc>
              <a:spcBef>
                <a:spcPts val="0"/>
              </a:spcBef>
              <a:spcAft>
                <a:spcPts val="1600"/>
              </a:spcAft>
              <a:buNone/>
            </a:pPr>
            <a:r>
              <a:rPr lang="en" sz="1000" i="1">
                <a:solidFill>
                  <a:schemeClr val="dk2"/>
                </a:solidFill>
              </a:rPr>
              <a:t>Without CC/MCC: without major complication or comorbidity  and complication or comorbidity </a:t>
            </a:r>
            <a:endParaRPr/>
          </a:p>
        </p:txBody>
      </p:sp>
      <p:pic>
        <p:nvPicPr>
          <p:cNvPr id="100" name="Google Shape;100;p19"/>
          <p:cNvPicPr preferRelativeResize="0"/>
          <p:nvPr/>
        </p:nvPicPr>
        <p:blipFill>
          <a:blip r:embed="rId3">
            <a:alphaModFix/>
          </a:blip>
          <a:stretch>
            <a:fillRect/>
          </a:stretch>
        </p:blipFill>
        <p:spPr>
          <a:xfrm>
            <a:off x="1248925" y="1170125"/>
            <a:ext cx="2418438" cy="2631425"/>
          </a:xfrm>
          <a:prstGeom prst="rect">
            <a:avLst/>
          </a:prstGeom>
          <a:noFill/>
          <a:ln>
            <a:noFill/>
          </a:ln>
        </p:spPr>
      </p:pic>
      <p:pic>
        <p:nvPicPr>
          <p:cNvPr id="101" name="Google Shape;101;p19"/>
          <p:cNvPicPr preferRelativeResize="0"/>
          <p:nvPr/>
        </p:nvPicPr>
        <p:blipFill>
          <a:blip r:embed="rId4">
            <a:alphaModFix/>
          </a:blip>
          <a:stretch>
            <a:fillRect/>
          </a:stretch>
        </p:blipFill>
        <p:spPr>
          <a:xfrm>
            <a:off x="5176263" y="1170125"/>
            <a:ext cx="2418438" cy="2631425"/>
          </a:xfrm>
          <a:prstGeom prst="rect">
            <a:avLst/>
          </a:prstGeom>
          <a:noFill/>
          <a:ln>
            <a:noFill/>
          </a:ln>
        </p:spPr>
      </p:pic>
      <p:sp>
        <p:nvSpPr>
          <p:cNvPr id="102" name="Google Shape;102;p19"/>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 categories</a:t>
            </a:r>
            <a:r>
              <a:rPr lang="en" sz="1800"/>
              <a:t>(Medical or Surgery)</a:t>
            </a:r>
            <a:r>
              <a:rPr lang="en"/>
              <a:t> VS Clusters</a:t>
            </a:r>
            <a:endParaRPr/>
          </a:p>
        </p:txBody>
      </p:sp>
      <p:sp>
        <p:nvSpPr>
          <p:cNvPr id="108" name="Google Shape;108;p20"/>
          <p:cNvSpPr txBox="1"/>
          <p:nvPr/>
        </p:nvSpPr>
        <p:spPr>
          <a:xfrm>
            <a:off x="4572000" y="1647600"/>
            <a:ext cx="4188900" cy="1738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number of Medical service makes up most of Low-cost cluster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200 out of 234 DRGs are surgery service-type in Medium-cost cluster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No medical service occur in High cost group</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09" name="Google Shape;109;p20"/>
          <p:cNvPicPr preferRelativeResize="0"/>
          <p:nvPr/>
        </p:nvPicPr>
        <p:blipFill rotWithShape="1">
          <a:blip r:embed="rId3">
            <a:alphaModFix/>
          </a:blip>
          <a:srcRect l="28046" t="20676" r="26599" b="10811"/>
          <a:stretch/>
        </p:blipFill>
        <p:spPr>
          <a:xfrm>
            <a:off x="406950" y="1134400"/>
            <a:ext cx="3651325" cy="3472875"/>
          </a:xfrm>
          <a:prstGeom prst="rect">
            <a:avLst/>
          </a:prstGeom>
          <a:noFill/>
          <a:ln>
            <a:noFill/>
          </a:ln>
        </p:spPr>
      </p:pic>
      <p:sp>
        <p:nvSpPr>
          <p:cNvPr id="110" name="Google Shape;110;p20"/>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txBox="1"/>
          <p:nvPr/>
        </p:nvSpPr>
        <p:spPr>
          <a:xfrm>
            <a:off x="4707625" y="3563475"/>
            <a:ext cx="3000000" cy="8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Low-cost → High-cost cluster</a:t>
            </a:r>
            <a:endParaRPr>
              <a:solidFill>
                <a:schemeClr val="dk1"/>
              </a:solidFill>
            </a:endParaRPr>
          </a:p>
          <a:p>
            <a:pPr marL="0" lvl="0" indent="0" algn="l" rtl="0">
              <a:spcBef>
                <a:spcPts val="0"/>
              </a:spcBef>
              <a:spcAft>
                <a:spcPts val="0"/>
              </a:spcAft>
              <a:buNone/>
            </a:pPr>
            <a:r>
              <a:rPr lang="en">
                <a:solidFill>
                  <a:schemeClr val="dk1"/>
                </a:solidFill>
              </a:rPr>
              <a:t># of Medical services ⬇</a:t>
            </a:r>
            <a:endParaRPr>
              <a:solidFill>
                <a:schemeClr val="dk1"/>
              </a:solidFill>
            </a:endParaRPr>
          </a:p>
          <a:p>
            <a:pPr marL="0" lvl="0" indent="0" algn="l" rtl="0">
              <a:spcBef>
                <a:spcPts val="0"/>
              </a:spcBef>
              <a:spcAft>
                <a:spcPts val="0"/>
              </a:spcAft>
              <a:buNone/>
            </a:pPr>
            <a:r>
              <a:rPr lang="en">
                <a:solidFill>
                  <a:schemeClr val="dk1"/>
                </a:solidFill>
              </a:rPr>
              <a:t># of Surgery services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 categories Cont. VS Clusters</a:t>
            </a:r>
            <a:endParaRPr/>
          </a:p>
        </p:txBody>
      </p:sp>
      <p:sp>
        <p:nvSpPr>
          <p:cNvPr id="117" name="Google Shape;117;p21"/>
          <p:cNvSpPr txBox="1"/>
          <p:nvPr/>
        </p:nvSpPr>
        <p:spPr>
          <a:xfrm>
            <a:off x="4572000" y="1658825"/>
            <a:ext cx="4022100" cy="26460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Total costs of Medical services is the highest in the Low-cost cluster since it has much more number of DRGs than surgery.</a:t>
            </a:r>
            <a:endParaRPr/>
          </a:p>
          <a:p>
            <a:pPr marL="457200" lvl="0" indent="0" algn="just" rtl="0">
              <a:spcBef>
                <a:spcPts val="0"/>
              </a:spcBef>
              <a:spcAft>
                <a:spcPts val="0"/>
              </a:spcAft>
              <a:buNone/>
            </a:pPr>
            <a:endParaRPr/>
          </a:p>
          <a:p>
            <a:pPr marL="457200" lvl="0" indent="-317500" algn="just" rtl="0">
              <a:spcBef>
                <a:spcPts val="0"/>
              </a:spcBef>
              <a:spcAft>
                <a:spcPts val="0"/>
              </a:spcAft>
              <a:buSzPts val="1400"/>
              <a:buChar char="●"/>
            </a:pPr>
            <a:r>
              <a:rPr lang="en"/>
              <a:t>Surgery costs much more than medical services in the medium-cost cluster.</a:t>
            </a:r>
            <a:endParaRPr/>
          </a:p>
          <a:p>
            <a:pPr marL="457200" lvl="0" indent="0" algn="just" rtl="0">
              <a:spcBef>
                <a:spcPts val="0"/>
              </a:spcBef>
              <a:spcAft>
                <a:spcPts val="0"/>
              </a:spcAft>
              <a:buNone/>
            </a:pPr>
            <a:endParaRPr/>
          </a:p>
          <a:p>
            <a:pPr marL="457200" lvl="0" indent="-317500" algn="just" rtl="0">
              <a:spcBef>
                <a:spcPts val="0"/>
              </a:spcBef>
              <a:spcAft>
                <a:spcPts val="0"/>
              </a:spcAft>
              <a:buSzPts val="1400"/>
              <a:buChar char="●"/>
            </a:pPr>
            <a:r>
              <a:rPr lang="en"/>
              <a:t>In the high-cost cluster, almost all costs fall into the surgery service except one cost with no specific category.</a:t>
            </a:r>
            <a:endParaRPr/>
          </a:p>
        </p:txBody>
      </p:sp>
      <p:pic>
        <p:nvPicPr>
          <p:cNvPr id="118" name="Google Shape;118;p21"/>
          <p:cNvPicPr preferRelativeResize="0"/>
          <p:nvPr/>
        </p:nvPicPr>
        <p:blipFill rotWithShape="1">
          <a:blip r:embed="rId3">
            <a:alphaModFix/>
          </a:blip>
          <a:srcRect l="27859" t="21156" r="26602" b="11056"/>
          <a:stretch/>
        </p:blipFill>
        <p:spPr>
          <a:xfrm>
            <a:off x="406950" y="1017725"/>
            <a:ext cx="3615025" cy="3589550"/>
          </a:xfrm>
          <a:prstGeom prst="rect">
            <a:avLst/>
          </a:prstGeom>
          <a:noFill/>
          <a:ln>
            <a:noFill/>
          </a:ln>
        </p:spPr>
      </p:pic>
      <p:sp>
        <p:nvSpPr>
          <p:cNvPr id="119" name="Google Shape;119;p21"/>
          <p:cNvSpPr/>
          <p:nvPr/>
        </p:nvSpPr>
        <p:spPr>
          <a:xfrm>
            <a:off x="0" y="610425"/>
            <a:ext cx="214800" cy="3054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915</Words>
  <Application>Microsoft Macintosh PowerPoint</Application>
  <PresentationFormat>On-screen Show (16:9)</PresentationFormat>
  <Paragraphs>112</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Cluster Analysis Of DRG</vt:lpstr>
      <vt:lpstr>PowerPoint Presentation</vt:lpstr>
      <vt:lpstr>MDC Categories VS Clusters(High Cost Ratio)</vt:lpstr>
      <vt:lpstr>MDC Categories VS Clusters(High Cost Ratio)</vt:lpstr>
      <vt:lpstr>MDC Categories VS Clusters(Medium Cost Ratio)</vt:lpstr>
      <vt:lpstr>MDC Categories VS Clusters(Low Cost Ratio)</vt:lpstr>
      <vt:lpstr>MCC/CC(complication or comorbidity) VS Cluster</vt:lpstr>
      <vt:lpstr>Service categories(Medical or Surgery) VS Clusters</vt:lpstr>
      <vt:lpstr>Service categories Cont. VS Clusters</vt:lpstr>
      <vt:lpstr>CCSPXGRP(Principle Procedure High Level Group) VS 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Of DRG</dc:title>
  <cp:lastModifiedBy>Pengcheng Xu</cp:lastModifiedBy>
  <cp:revision>2</cp:revision>
  <dcterms:modified xsi:type="dcterms:W3CDTF">2019-12-04T17:55:37Z</dcterms:modified>
</cp:coreProperties>
</file>