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965" r:id="rId2"/>
    <p:sldId id="966" r:id="rId3"/>
    <p:sldId id="970" r:id="rId4"/>
    <p:sldId id="968" r:id="rId5"/>
    <p:sldId id="971" r:id="rId6"/>
    <p:sldId id="972" r:id="rId7"/>
    <p:sldId id="973" r:id="rId8"/>
    <p:sldId id="974" r:id="rId9"/>
    <p:sldId id="977" r:id="rId10"/>
    <p:sldId id="976" r:id="rId11"/>
    <p:sldId id="982" r:id="rId12"/>
    <p:sldId id="9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D310E8-DB73-46C6-98F9-748FBDD05341}">
          <p14:sldIdLst>
            <p14:sldId id="965"/>
            <p14:sldId id="966"/>
            <p14:sldId id="970"/>
            <p14:sldId id="968"/>
            <p14:sldId id="971"/>
            <p14:sldId id="972"/>
            <p14:sldId id="973"/>
            <p14:sldId id="974"/>
            <p14:sldId id="977"/>
            <p14:sldId id="976"/>
            <p14:sldId id="982"/>
            <p14:sldId id="9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DF7E9-A7B3-4BE5-B97B-5F35F8D00332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B177-2C76-4985-8108-E7DD64D00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3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5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3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5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5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9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5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F459-00BE-4F08-81AF-84A126621F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6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7B7-D6E3-FB79-4878-11422879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0CE81F-B825-352A-320F-99F5C8C97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71799-3494-A5D8-337C-FD3C1F97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0E854-0C71-7365-C4EB-9CCB32DF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623CC-D32A-A58D-6AB6-CB7430D5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0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1926A-AC84-0C8B-D28B-3FDC4F74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B865D-536A-FD08-D2FB-B202F2228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0DEC4-8B7C-279C-7DAE-EDDBA1FA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B5834-585A-CD41-2058-762BDF28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72F37-F593-C8AA-8753-4ADE411E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8E8095-98C8-4671-C631-9968DF804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F314B-69D4-D8D7-5B67-AAE79BF0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E3E5-F8FB-EC3D-8A50-73048313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6A478-F82C-9742-76D0-473B4115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E3D63-2E98-D259-C9AB-9557FD80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88E0CA8-1272-4AB1-A543-E7CE58BEEF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2"/>
            <a:ext cx="12192000" cy="3413495"/>
          </a:xfrm>
          <a:custGeom>
            <a:avLst/>
            <a:gdLst>
              <a:gd name="connsiteX0" fmla="*/ 0 w 12192000"/>
              <a:gd name="connsiteY0" fmla="*/ 0 h 3413495"/>
              <a:gd name="connsiteX1" fmla="*/ 12192000 w 12192000"/>
              <a:gd name="connsiteY1" fmla="*/ 0 h 3413495"/>
              <a:gd name="connsiteX2" fmla="*/ 12192000 w 12192000"/>
              <a:gd name="connsiteY2" fmla="*/ 1538614 h 3413495"/>
              <a:gd name="connsiteX3" fmla="*/ 12126276 w 12192000"/>
              <a:gd name="connsiteY3" fmla="*/ 1603334 h 3413495"/>
              <a:gd name="connsiteX4" fmla="*/ 6096000 w 12192000"/>
              <a:gd name="connsiteY4" fmla="*/ 3413495 h 3413495"/>
              <a:gd name="connsiteX5" fmla="*/ 65724 w 12192000"/>
              <a:gd name="connsiteY5" fmla="*/ 1603334 h 3413495"/>
              <a:gd name="connsiteX6" fmla="*/ 0 w 12192000"/>
              <a:gd name="connsiteY6" fmla="*/ 1538614 h 341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13495">
                <a:moveTo>
                  <a:pt x="0" y="0"/>
                </a:moveTo>
                <a:lnTo>
                  <a:pt x="12192000" y="0"/>
                </a:lnTo>
                <a:lnTo>
                  <a:pt x="12192000" y="1538614"/>
                </a:lnTo>
                <a:lnTo>
                  <a:pt x="12126276" y="1603334"/>
                </a:lnTo>
                <a:cubicBezTo>
                  <a:pt x="10964948" y="2681548"/>
                  <a:pt x="8699954" y="3413495"/>
                  <a:pt x="6096000" y="3413495"/>
                </a:cubicBezTo>
                <a:cubicBezTo>
                  <a:pt x="3492047" y="3413495"/>
                  <a:pt x="1227053" y="2681548"/>
                  <a:pt x="65724" y="1603334"/>
                </a:cubicBezTo>
                <a:lnTo>
                  <a:pt x="0" y="1538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BFEA0-33D2-2FE5-568A-A5C1D8B3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E6085-831E-123D-B5CB-CD964CE4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7E3FD-B602-FEF4-8F17-F87B21F1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CF35D-F644-3D90-30B1-5648ECE2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1A09C-2A85-E95E-C4AA-780B44B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2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781D1-8408-C05A-C72E-F1DBBAD0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3461-27EE-0D61-60AE-3448FFAF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69E87-CAB0-70BE-7318-D734C038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26053-6331-1BD9-C736-953472AA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4705-6AE3-C918-C234-82190676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1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58DBB-F34B-210E-EAB1-04B62B36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21AB9-3959-0478-1A24-BD8132AB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52697-8BB1-85F2-5BAF-265DD5630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0B5FE-4B1A-47F0-5BDE-93D29712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0620C-311A-A7E3-B4FA-34AD4273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86C8E-A2E2-D61D-1479-92984F34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8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6C467-AF15-159B-D610-24AC240D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F678A-E670-0E0E-A2A3-1FEBABFA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439E6-9C50-67EC-7201-5E7E9027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9716CC-9373-A618-B7D6-04CC63549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826060-AF90-EE6E-D115-5E166CEB5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700EA2-0806-53F7-AB31-179A1686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DF792D-A2CA-3331-9B04-8CC90B16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5F72D4-F80D-91FF-E189-1C38EC00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2D6B-B3BA-CBDD-8331-D06DAB12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8C61E-55E7-6C00-BD06-9CA583AC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AE1F87-50B7-1E79-4D19-207F68A5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EB066-792A-EED9-6EE4-E5DA3830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F7AAF-7F90-AF19-D96D-0065C5A7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E5B63-FDAA-DB06-AF4D-C3E0FAB5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C913C-3DC9-0FB3-DDE8-8A085326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583CC-8E61-9934-FABF-4EBAE66C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1EBF8-7740-55D2-E635-81F7C2C7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9204F-DE86-88D4-0C87-A177A298E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BBA07-FBBE-CEDE-67D9-CF08015F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16921-7322-D842-685F-B013D76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1646E-3578-94B8-0F5F-9D3FD699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9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D1729-A1D9-3BAE-2FD5-8C5FB327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C45C-D734-EE27-F241-B95F5D7F5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2AD63F-96FA-CFCB-99E9-063003ABF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C6459-9BBE-3358-649F-1B47141F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9512D-5AA6-1232-991B-29ED967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AECD5-64BF-A5DB-6F73-3A4C4E8C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9D2DA3-47EB-DE99-5667-EA1128B2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6EFEA-99CE-C61C-3C6D-095BF7F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7D2F1-1CF1-A6DA-6664-24C9D740E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43E8-B367-495D-9219-186D46C32C3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F578F-76E3-8FC8-EEC4-0CB11D5CC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6C080-BE51-BC66-C7C2-E027CC5C8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448E-5883-486B-8A4C-0BDAC4E1A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9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476DC41-48AE-4B2A-BC80-59B7C46CB5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3" b="25113"/>
          <a:stretch>
            <a:fillRect/>
          </a:stretch>
        </p:blipFill>
        <p:spPr/>
      </p:pic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C9066D6-1D4E-46BD-9271-4094208BA431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1554119 h 3429000"/>
              <a:gd name="connsiteX3" fmla="*/ 12126276 w 12192000"/>
              <a:gd name="connsiteY3" fmla="*/ 1618839 h 3429000"/>
              <a:gd name="connsiteX4" fmla="*/ 6096000 w 12192000"/>
              <a:gd name="connsiteY4" fmla="*/ 3429000 h 3429000"/>
              <a:gd name="connsiteX5" fmla="*/ 65724 w 12192000"/>
              <a:gd name="connsiteY5" fmla="*/ 1618839 h 3429000"/>
              <a:gd name="connsiteX6" fmla="*/ 0 w 12192000"/>
              <a:gd name="connsiteY6" fmla="*/ 1554119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1554119"/>
                </a:lnTo>
                <a:lnTo>
                  <a:pt x="12126276" y="1618839"/>
                </a:lnTo>
                <a:cubicBezTo>
                  <a:pt x="10964948" y="2697053"/>
                  <a:pt x="8699954" y="3429000"/>
                  <a:pt x="6096000" y="3429000"/>
                </a:cubicBezTo>
                <a:cubicBezTo>
                  <a:pt x="3492047" y="3429000"/>
                  <a:pt x="1227053" y="2697053"/>
                  <a:pt x="65724" y="1618839"/>
                </a:cubicBezTo>
                <a:lnTo>
                  <a:pt x="0" y="1554119"/>
                </a:lnTo>
                <a:close/>
              </a:path>
            </a:pathLst>
          </a:custGeom>
          <a:solidFill>
            <a:srgbClr val="F7FAFC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4F9CB1-1DE8-412F-A9B3-6EA672160F79}"/>
              </a:ext>
            </a:extLst>
          </p:cNvPr>
          <p:cNvSpPr txBox="1"/>
          <p:nvPr/>
        </p:nvSpPr>
        <p:spPr>
          <a:xfrm>
            <a:off x="368710" y="2665724"/>
            <a:ext cx="11454580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深度强化学习应用于空天地一体化网络资源分配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9679BA2-6E6C-42A8-A19B-1606E927AE03}"/>
              </a:ext>
            </a:extLst>
          </p:cNvPr>
          <p:cNvSpPr/>
          <p:nvPr/>
        </p:nvSpPr>
        <p:spPr>
          <a:xfrm>
            <a:off x="5874593" y="0"/>
            <a:ext cx="442814" cy="1235341"/>
          </a:xfrm>
          <a:custGeom>
            <a:avLst/>
            <a:gdLst>
              <a:gd name="connsiteX0" fmla="*/ 287215 w 578034"/>
              <a:gd name="connsiteY0" fmla="*/ 0 h 1612571"/>
              <a:gd name="connsiteX1" fmla="*/ 290815 w 578034"/>
              <a:gd name="connsiteY1" fmla="*/ 0 h 1612571"/>
              <a:gd name="connsiteX2" fmla="*/ 290815 w 578034"/>
              <a:gd name="connsiteY2" fmla="*/ 1036335 h 1612571"/>
              <a:gd name="connsiteX3" fmla="*/ 578034 w 578034"/>
              <a:gd name="connsiteY3" fmla="*/ 1323554 h 1612571"/>
              <a:gd name="connsiteX4" fmla="*/ 289017 w 578034"/>
              <a:gd name="connsiteY4" fmla="*/ 1612571 h 1612571"/>
              <a:gd name="connsiteX5" fmla="*/ 0 w 578034"/>
              <a:gd name="connsiteY5" fmla="*/ 1323554 h 1612571"/>
              <a:gd name="connsiteX6" fmla="*/ 287215 w 578034"/>
              <a:gd name="connsiteY6" fmla="*/ 1036339 h 1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8034" h="1612571">
                <a:moveTo>
                  <a:pt x="287215" y="0"/>
                </a:moveTo>
                <a:lnTo>
                  <a:pt x="290815" y="0"/>
                </a:lnTo>
                <a:lnTo>
                  <a:pt x="290815" y="1036335"/>
                </a:lnTo>
                <a:lnTo>
                  <a:pt x="578034" y="1323554"/>
                </a:lnTo>
                <a:lnTo>
                  <a:pt x="289017" y="1612571"/>
                </a:lnTo>
                <a:lnTo>
                  <a:pt x="0" y="1323554"/>
                </a:lnTo>
                <a:lnTo>
                  <a:pt x="287215" y="103633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C983FF6-2C09-A11C-607F-7D3AD8EEA087}"/>
              </a:ext>
            </a:extLst>
          </p:cNvPr>
          <p:cNvSpPr txBox="1"/>
          <p:nvPr/>
        </p:nvSpPr>
        <p:spPr>
          <a:xfrm>
            <a:off x="2684209" y="4501925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汇报人：许平多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45EE73-B639-EDC6-8BAD-707EA5099DD5}"/>
              </a:ext>
            </a:extLst>
          </p:cNvPr>
          <p:cNvSpPr txBox="1"/>
          <p:nvPr/>
        </p:nvSpPr>
        <p:spPr>
          <a:xfrm>
            <a:off x="7447936" y="4441164"/>
            <a:ext cx="290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专业：计算机科学与技术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37512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B0C1E47-6A85-069F-5311-7C80F196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25" y="747797"/>
            <a:ext cx="8551238" cy="18854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12EFDFA-EDBB-3B86-7B6E-3A76A9497D7F}"/>
              </a:ext>
            </a:extLst>
          </p:cNvPr>
          <p:cNvSpPr txBox="1"/>
          <p:nvPr/>
        </p:nvSpPr>
        <p:spPr>
          <a:xfrm>
            <a:off x="2766756" y="3016917"/>
            <a:ext cx="647945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我们提取基底节点的五个属性，形成一个特征矩阵，为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agent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构建一个训练环境。在节点嵌入阶段，训练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agent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以获得物理节点被嵌入的概率，并使用最短路径算法完成链路嵌入。代理根据收到的奖励调整自己的行动策略，从而发现更好的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VNE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解决方案。</a:t>
            </a:r>
          </a:p>
          <a:p>
            <a:pPr algn="just"/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节点的五种特征是计算资源、度、链路带宽之和、链路延迟之和以及与其他未嵌入节点的平均距离。</a:t>
            </a:r>
          </a:p>
          <a:p>
            <a:pPr algn="just"/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4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5C0BE4C-9E3D-087B-B476-80B4950F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13" y="1276350"/>
            <a:ext cx="3962400" cy="4305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D2A134-2B80-032F-51FF-1634A4DE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38" y="2000250"/>
            <a:ext cx="3905250" cy="2857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14BDD7-B5BD-8B14-3BBF-DBB980D4EA02}"/>
              </a:ext>
            </a:extLst>
          </p:cNvPr>
          <p:cNvSpPr txBox="1"/>
          <p:nvPr/>
        </p:nvSpPr>
        <p:spPr>
          <a:xfrm>
            <a:off x="993969" y="394704"/>
            <a:ext cx="737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284853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81F1645-9FF2-7277-AA47-70259B7AC4A1}"/>
              </a:ext>
            </a:extLst>
          </p:cNvPr>
          <p:cNvSpPr txBox="1"/>
          <p:nvPr/>
        </p:nvSpPr>
        <p:spPr>
          <a:xfrm>
            <a:off x="3888658" y="3289153"/>
            <a:ext cx="4768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5330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476DC41-48AE-4B2A-BC80-59B7C46CB5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3" b="25113"/>
          <a:stretch>
            <a:fillRect/>
          </a:stretch>
        </p:blipFill>
        <p:spPr/>
      </p:pic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FC9066D6-1D4E-46BD-9271-4094208BA431}"/>
              </a:ext>
            </a:extLst>
          </p:cNvPr>
          <p:cNvSpPr/>
          <p:nvPr/>
        </p:nvSpPr>
        <p:spPr>
          <a:xfrm>
            <a:off x="-2049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1554119 h 3429000"/>
              <a:gd name="connsiteX3" fmla="*/ 12126276 w 12192000"/>
              <a:gd name="connsiteY3" fmla="*/ 1618839 h 3429000"/>
              <a:gd name="connsiteX4" fmla="*/ 6096000 w 12192000"/>
              <a:gd name="connsiteY4" fmla="*/ 3429000 h 3429000"/>
              <a:gd name="connsiteX5" fmla="*/ 65724 w 12192000"/>
              <a:gd name="connsiteY5" fmla="*/ 1618839 h 3429000"/>
              <a:gd name="connsiteX6" fmla="*/ 0 w 12192000"/>
              <a:gd name="connsiteY6" fmla="*/ 1554119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1554119"/>
                </a:lnTo>
                <a:lnTo>
                  <a:pt x="12126276" y="1618839"/>
                </a:lnTo>
                <a:cubicBezTo>
                  <a:pt x="10964948" y="2697053"/>
                  <a:pt x="8699954" y="3429000"/>
                  <a:pt x="6096000" y="3429000"/>
                </a:cubicBezTo>
                <a:cubicBezTo>
                  <a:pt x="3492047" y="3429000"/>
                  <a:pt x="1227053" y="2697053"/>
                  <a:pt x="65724" y="1618839"/>
                </a:cubicBezTo>
                <a:lnTo>
                  <a:pt x="0" y="1554119"/>
                </a:lnTo>
                <a:close/>
              </a:path>
            </a:pathLst>
          </a:custGeom>
          <a:solidFill>
            <a:srgbClr val="F7FAFC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4F9CB1-1DE8-412F-A9B3-6EA672160F79}"/>
              </a:ext>
            </a:extLst>
          </p:cNvPr>
          <p:cNvSpPr txBox="1"/>
          <p:nvPr/>
        </p:nvSpPr>
        <p:spPr>
          <a:xfrm>
            <a:off x="3268792" y="1678868"/>
            <a:ext cx="5654417" cy="1446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8800" dirty="0">
                <a:latin typeface="+mj-ea"/>
                <a:ea typeface="+mj-ea"/>
              </a:rPr>
              <a:t>Contents</a:t>
            </a:r>
            <a:endParaRPr lang="zh-CN" altLang="en-US" sz="8800" dirty="0">
              <a:latin typeface="+mj-ea"/>
              <a:ea typeface="+mj-ea"/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9679BA2-6E6C-42A8-A19B-1606E927AE03}"/>
              </a:ext>
            </a:extLst>
          </p:cNvPr>
          <p:cNvSpPr/>
          <p:nvPr/>
        </p:nvSpPr>
        <p:spPr>
          <a:xfrm>
            <a:off x="5874593" y="0"/>
            <a:ext cx="442814" cy="1235341"/>
          </a:xfrm>
          <a:custGeom>
            <a:avLst/>
            <a:gdLst>
              <a:gd name="connsiteX0" fmla="*/ 287215 w 578034"/>
              <a:gd name="connsiteY0" fmla="*/ 0 h 1612571"/>
              <a:gd name="connsiteX1" fmla="*/ 290815 w 578034"/>
              <a:gd name="connsiteY1" fmla="*/ 0 h 1612571"/>
              <a:gd name="connsiteX2" fmla="*/ 290815 w 578034"/>
              <a:gd name="connsiteY2" fmla="*/ 1036335 h 1612571"/>
              <a:gd name="connsiteX3" fmla="*/ 578034 w 578034"/>
              <a:gd name="connsiteY3" fmla="*/ 1323554 h 1612571"/>
              <a:gd name="connsiteX4" fmla="*/ 289017 w 578034"/>
              <a:gd name="connsiteY4" fmla="*/ 1612571 h 1612571"/>
              <a:gd name="connsiteX5" fmla="*/ 0 w 578034"/>
              <a:gd name="connsiteY5" fmla="*/ 1323554 h 1612571"/>
              <a:gd name="connsiteX6" fmla="*/ 287215 w 578034"/>
              <a:gd name="connsiteY6" fmla="*/ 1036339 h 1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8034" h="1612571">
                <a:moveTo>
                  <a:pt x="287215" y="0"/>
                </a:moveTo>
                <a:lnTo>
                  <a:pt x="290815" y="0"/>
                </a:lnTo>
                <a:lnTo>
                  <a:pt x="290815" y="1036335"/>
                </a:lnTo>
                <a:lnTo>
                  <a:pt x="578034" y="1323554"/>
                </a:lnTo>
                <a:lnTo>
                  <a:pt x="289017" y="1612571"/>
                </a:lnTo>
                <a:lnTo>
                  <a:pt x="0" y="1323554"/>
                </a:lnTo>
                <a:lnTo>
                  <a:pt x="287215" y="103633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D5FBEF70-C04E-426B-AD21-FF58F8B9AF34}"/>
              </a:ext>
            </a:extLst>
          </p:cNvPr>
          <p:cNvSpPr txBox="1"/>
          <p:nvPr/>
        </p:nvSpPr>
        <p:spPr>
          <a:xfrm>
            <a:off x="2848127" y="3843152"/>
            <a:ext cx="2600066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9E78B3-E339-4C0C-9A2D-B240A3B04AA2}"/>
              </a:ext>
            </a:extLst>
          </p:cNvPr>
          <p:cNvSpPr txBox="1"/>
          <p:nvPr/>
        </p:nvSpPr>
        <p:spPr>
          <a:xfrm>
            <a:off x="1711762" y="3685918"/>
            <a:ext cx="112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+mj-lt"/>
                <a:ea typeface="HOT-Ninja Std R" panose="02020400000000000000" pitchFamily="18" charset="-128"/>
              </a:rPr>
              <a:t>01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+mj-lt"/>
              <a:ea typeface="HOT-Ninja Std R" panose="02020400000000000000" pitchFamily="18" charset="-128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8EBE72-17FC-43B0-8908-67CAAE293A2D}"/>
              </a:ext>
            </a:extLst>
          </p:cNvPr>
          <p:cNvSpPr txBox="1"/>
          <p:nvPr/>
        </p:nvSpPr>
        <p:spPr>
          <a:xfrm>
            <a:off x="2848127" y="4950504"/>
            <a:ext cx="2600066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E25FCA9-7D88-4A47-A3D2-B16A84F143E6}"/>
              </a:ext>
            </a:extLst>
          </p:cNvPr>
          <p:cNvSpPr txBox="1"/>
          <p:nvPr/>
        </p:nvSpPr>
        <p:spPr>
          <a:xfrm>
            <a:off x="1711762" y="4793270"/>
            <a:ext cx="112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+mj-lt"/>
                <a:ea typeface="HOT-Ninja Std R" panose="02020400000000000000" pitchFamily="18" charset="-128"/>
              </a:rPr>
              <a:t>03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+mj-lt"/>
              <a:ea typeface="HOT-Ninja Std R" panose="02020400000000000000" pitchFamily="18" charset="-128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F13EDA-2F21-4251-B27D-5DA5EBC3254E}"/>
              </a:ext>
            </a:extLst>
          </p:cNvPr>
          <p:cNvSpPr txBox="1"/>
          <p:nvPr/>
        </p:nvSpPr>
        <p:spPr>
          <a:xfrm>
            <a:off x="7674959" y="3843152"/>
            <a:ext cx="2600066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系统模型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190F0C0-F4CF-4973-871C-355C7AC42919}"/>
              </a:ext>
            </a:extLst>
          </p:cNvPr>
          <p:cNvSpPr txBox="1"/>
          <p:nvPr/>
        </p:nvSpPr>
        <p:spPr>
          <a:xfrm>
            <a:off x="6538594" y="3685918"/>
            <a:ext cx="112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+mj-lt"/>
                <a:ea typeface="HOT-Ninja Std R" panose="02020400000000000000" pitchFamily="18" charset="-128"/>
              </a:rPr>
              <a:t>02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+mj-lt"/>
              <a:ea typeface="HOT-Ninja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910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D5FBEF70-C04E-426B-AD21-FF58F8B9AF34}"/>
              </a:ext>
            </a:extLst>
          </p:cNvPr>
          <p:cNvSpPr txBox="1"/>
          <p:nvPr/>
        </p:nvSpPr>
        <p:spPr>
          <a:xfrm>
            <a:off x="4190170" y="2999711"/>
            <a:ext cx="5779740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9E78B3-E339-4C0C-9A2D-B240A3B04AA2}"/>
              </a:ext>
            </a:extLst>
          </p:cNvPr>
          <p:cNvSpPr txBox="1"/>
          <p:nvPr/>
        </p:nvSpPr>
        <p:spPr>
          <a:xfrm>
            <a:off x="2831252" y="2921168"/>
            <a:ext cx="112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+mj-lt"/>
                <a:ea typeface="HOT-Ninja Std R" panose="02020400000000000000" pitchFamily="18" charset="-128"/>
              </a:rPr>
              <a:t>01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+mj-lt"/>
              <a:ea typeface="HOT-Ninja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2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A8BDA6C-4704-B967-837A-03B8143B93AE}"/>
              </a:ext>
            </a:extLst>
          </p:cNvPr>
          <p:cNvSpPr txBox="1"/>
          <p:nvPr/>
        </p:nvSpPr>
        <p:spPr>
          <a:xfrm>
            <a:off x="2046021" y="1005929"/>
            <a:ext cx="7564234" cy="4662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由于地理因素和资源限制，传统的互联网架构无法满足工业物联网服务中空间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空中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地面综合网络（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SAGIN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）资源布局的需要。如何在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SAGIN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中快速高效地安排网络资源，以满足用户的服务质量要求，已成为业界研究的热点。基于多网段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SAGIN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的特点，将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SAGIN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的资源调度问题转化为多域虚拟网络嵌入问题。提出了一种在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SAGIN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环境下基于深度强化学习的延迟敏感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VNE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算法（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DDRL-VNE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）。我们构建了一个由五层策略网络组成的学习代理，并基于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SAGIN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的网络属性提取了一个特征矩阵作为其训练环境。根据每个节点在训练中嵌入的概率来完成节点嵌入，然后使用广度优先搜索策略来完成链接嵌入。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E5C0CF-56A3-1471-C414-BBD0C7E25B75}"/>
              </a:ext>
            </a:extLst>
          </p:cNvPr>
          <p:cNvSpPr txBox="1"/>
          <p:nvPr/>
        </p:nvSpPr>
        <p:spPr>
          <a:xfrm>
            <a:off x="993969" y="394704"/>
            <a:ext cx="737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4037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C6BF980-0C5C-BEBA-3FEB-579219118A1C}"/>
              </a:ext>
            </a:extLst>
          </p:cNvPr>
          <p:cNvSpPr txBox="1"/>
          <p:nvPr/>
        </p:nvSpPr>
        <p:spPr>
          <a:xfrm>
            <a:off x="993969" y="394704"/>
            <a:ext cx="737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虚拟网络嵌入和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SAGIN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2E7E09-BEFA-6F3D-1E69-5D321C204136}"/>
              </a:ext>
            </a:extLst>
          </p:cNvPr>
          <p:cNvSpPr txBox="1"/>
          <p:nvPr/>
        </p:nvSpPr>
        <p:spPr>
          <a:xfrm>
            <a:off x="2571136" y="1631758"/>
            <a:ext cx="647945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0D0D0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虚拟网络嵌入是一种网络虚拟化技术，它允许将逻辑网络映射到底层物理网络基础设施中。在计算机网络中，虚拟化是指将网络资源（如带宽、硬件设备）划分为多个独立的、虚拟的实例，从而提高资源利用率、灵活性和安全性。</a:t>
            </a:r>
            <a:endParaRPr lang="en-US" altLang="zh-CN" sz="2000" b="0" i="0" dirty="0">
              <a:solidFill>
                <a:srgbClr val="0D0D0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   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空天地一体化网络（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SAGIN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）是一个先进的通信网络概念和体系结构，它集成了太空（天基）、空中（空基）、地面（地基）以及可能还包括海洋（海基）的多种通信资源和技术，形成一个多维度、多层次、全覆盖的立体通信网络系统。</a:t>
            </a:r>
            <a:r>
              <a:rPr lang="en-US" altLang="zh-CN" sz="2000" dirty="0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7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31C6DE6-5040-B509-588E-1E24B73BACEF}"/>
              </a:ext>
            </a:extLst>
          </p:cNvPr>
          <p:cNvSpPr txBox="1"/>
          <p:nvPr/>
        </p:nvSpPr>
        <p:spPr>
          <a:xfrm>
            <a:off x="993969" y="394704"/>
            <a:ext cx="737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SAGIN</a:t>
            </a:r>
            <a:r>
              <a:rPr lang="zh-CN" altLang="en-US" sz="3200" dirty="0"/>
              <a:t>场景中的无线通信</a:t>
            </a:r>
          </a:p>
        </p:txBody>
      </p:sp>
      <p:pic>
        <p:nvPicPr>
          <p:cNvPr id="13" name="图片 12" descr="图形用户界面, 应用程序, 网站&#10;&#10;描述已自动生成">
            <a:extLst>
              <a:ext uri="{FF2B5EF4-FFF2-40B4-BE49-F238E27FC236}">
                <a16:creationId xmlns:a16="http://schemas.microsoft.com/office/drawing/2014/main" id="{4422C70F-1545-4DB1-F6B7-E305EACD4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53" y="1637060"/>
            <a:ext cx="8872878" cy="42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D5FBEF70-C04E-426B-AD21-FF58F8B9AF34}"/>
              </a:ext>
            </a:extLst>
          </p:cNvPr>
          <p:cNvSpPr txBox="1"/>
          <p:nvPr/>
        </p:nvSpPr>
        <p:spPr>
          <a:xfrm>
            <a:off x="4190170" y="2999711"/>
            <a:ext cx="5779740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系统模型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9E78B3-E339-4C0C-9A2D-B240A3B04AA2}"/>
              </a:ext>
            </a:extLst>
          </p:cNvPr>
          <p:cNvSpPr txBox="1"/>
          <p:nvPr/>
        </p:nvSpPr>
        <p:spPr>
          <a:xfrm>
            <a:off x="2831252" y="2921168"/>
            <a:ext cx="112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+mj-lt"/>
                <a:ea typeface="HOT-Ninja Std R" panose="02020400000000000000" pitchFamily="18" charset="-128"/>
              </a:rPr>
              <a:t>02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+mj-lt"/>
              <a:ea typeface="HOT-Ninja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62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AB41C734-1937-D587-E2CB-EE196ED69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09" y="845574"/>
            <a:ext cx="3810917" cy="38310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7E1849-2083-58B9-F4BE-E6F4CC9BC26B}"/>
              </a:ext>
            </a:extLst>
          </p:cNvPr>
          <p:cNvSpPr txBox="1"/>
          <p:nvPr/>
        </p:nvSpPr>
        <p:spPr>
          <a:xfrm>
            <a:off x="2704717" y="4868999"/>
            <a:ext cx="64794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图中的六边形表示网络节点，连接两个节点的线表示网络链路。六边形内的数字分别表示物理节点和虚拟节点的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容量，链路旁边的数字分别指示带宽资源的数量和延迟值。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AE1FF4-C5CB-6545-6742-7EE54D6D0946}"/>
              </a:ext>
            </a:extLst>
          </p:cNvPr>
          <p:cNvSpPr txBox="1"/>
          <p:nvPr/>
        </p:nvSpPr>
        <p:spPr>
          <a:xfrm>
            <a:off x="993969" y="394704"/>
            <a:ext cx="737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系统建模</a:t>
            </a:r>
          </a:p>
        </p:txBody>
      </p:sp>
    </p:spTree>
    <p:extLst>
      <p:ext uri="{BB962C8B-B14F-4D97-AF65-F5344CB8AC3E}">
        <p14:creationId xmlns:p14="http://schemas.microsoft.com/office/powerpoint/2010/main" val="267276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D1A0D99-F7C9-459E-A05C-876BECDE9326}"/>
              </a:ext>
            </a:extLst>
          </p:cNvPr>
          <p:cNvSpPr/>
          <p:nvPr/>
        </p:nvSpPr>
        <p:spPr>
          <a:xfrm rot="18900000" flipH="1">
            <a:off x="-598451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6" name="直角三角形 105">
            <a:extLst>
              <a:ext uri="{FF2B5EF4-FFF2-40B4-BE49-F238E27FC236}">
                <a16:creationId xmlns:a16="http://schemas.microsoft.com/office/drawing/2014/main" id="{5BCEDBFA-C61C-41D3-AA87-B6BB87D56A57}"/>
              </a:ext>
            </a:extLst>
          </p:cNvPr>
          <p:cNvSpPr/>
          <p:nvPr/>
        </p:nvSpPr>
        <p:spPr>
          <a:xfrm rot="2700000">
            <a:off x="11595598" y="3246749"/>
            <a:ext cx="1192804" cy="1192804"/>
          </a:xfrm>
          <a:prstGeom prst="rtTriangl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70000"/>
                </a:schemeClr>
              </a:gs>
            </a:gsLst>
            <a:lin ang="5400000" scaled="1"/>
          </a:gradFill>
          <a:ln>
            <a:noFill/>
          </a:ln>
          <a:effectLst>
            <a:outerShdw blurRad="381000" dist="63500" dir="540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1E92CE0-96A0-46FC-8635-BD8356292D43}"/>
              </a:ext>
            </a:extLst>
          </p:cNvPr>
          <p:cNvGrpSpPr/>
          <p:nvPr/>
        </p:nvGrpSpPr>
        <p:grpSpPr>
          <a:xfrm>
            <a:off x="842416" y="466116"/>
            <a:ext cx="10507169" cy="303107"/>
            <a:chOff x="841391" y="466116"/>
            <a:chExt cx="10507169" cy="303107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E50342E-D8B5-4CBB-ADC4-6F5D5EACD9F3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ADE4AF55-2E42-4F73-8794-DE352F315AD5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08C40A08-7BCD-4CD5-A93A-39BD1D5ECCD6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3A9156ED-394F-4CA5-9E83-5B65D11AD0BC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91F052F0-3971-4D58-BB41-1317155D98A1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15FCA5-9F12-4E38-B343-942E8248BF72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C7F5E82-2F33-41C6-92C9-5F58D5295B86}"/>
              </a:ext>
            </a:extLst>
          </p:cNvPr>
          <p:cNvGrpSpPr/>
          <p:nvPr/>
        </p:nvGrpSpPr>
        <p:grpSpPr>
          <a:xfrm flipV="1">
            <a:off x="842415" y="6191993"/>
            <a:ext cx="10507169" cy="303107"/>
            <a:chOff x="841391" y="466116"/>
            <a:chExt cx="10507169" cy="30310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B14B2C-B8D4-40B7-807C-D5EB4483C606}"/>
                </a:ext>
              </a:extLst>
            </p:cNvPr>
            <p:cNvGrpSpPr/>
            <p:nvPr/>
          </p:nvGrpSpPr>
          <p:grpSpPr>
            <a:xfrm rot="16200000" flipH="1" flipV="1">
              <a:off x="841391" y="466116"/>
              <a:ext cx="303107" cy="303107"/>
              <a:chOff x="962675" y="5112327"/>
              <a:chExt cx="672161" cy="672161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8C3ACF-0D49-42B2-A19D-BCADD04FAE0E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767DF7B-2BF6-4666-B0D2-BB729302F7D9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FFE9942-355D-4260-A561-BC2604DC2E24}"/>
                </a:ext>
              </a:extLst>
            </p:cNvPr>
            <p:cNvGrpSpPr/>
            <p:nvPr/>
          </p:nvGrpSpPr>
          <p:grpSpPr>
            <a:xfrm rot="16200000" flipH="1">
              <a:off x="11045453" y="466116"/>
              <a:ext cx="303107" cy="303107"/>
              <a:chOff x="962675" y="5112327"/>
              <a:chExt cx="672161" cy="672161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7C11731-10C7-4A11-885A-DCCD27026A12}"/>
                  </a:ext>
                </a:extLst>
              </p:cNvPr>
              <p:cNvCxnSpPr/>
              <p:nvPr/>
            </p:nvCxnSpPr>
            <p:spPr>
              <a:xfrm flipH="1">
                <a:off x="962675" y="5784488"/>
                <a:ext cx="672161" cy="0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3870590-0508-46D8-801D-9B2738AC76FD}"/>
                  </a:ext>
                </a:extLst>
              </p:cNvPr>
              <p:cNvCxnSpPr/>
              <p:nvPr/>
            </p:nvCxnSpPr>
            <p:spPr>
              <a:xfrm flipV="1">
                <a:off x="962675" y="5112327"/>
                <a:ext cx="0" cy="672161"/>
              </a:xfrm>
              <a:prstGeom prst="lin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D5FBEF70-C04E-426B-AD21-FF58F8B9AF34}"/>
              </a:ext>
            </a:extLst>
          </p:cNvPr>
          <p:cNvSpPr txBox="1"/>
          <p:nvPr/>
        </p:nvSpPr>
        <p:spPr>
          <a:xfrm>
            <a:off x="4190170" y="2999711"/>
            <a:ext cx="5779740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9E78B3-E339-4C0C-9A2D-B240A3B04AA2}"/>
              </a:ext>
            </a:extLst>
          </p:cNvPr>
          <p:cNvSpPr txBox="1"/>
          <p:nvPr/>
        </p:nvSpPr>
        <p:spPr>
          <a:xfrm>
            <a:off x="2831252" y="2921168"/>
            <a:ext cx="1121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+mj-lt"/>
                <a:ea typeface="HOT-Ninja Std R" panose="02020400000000000000" pitchFamily="18" charset="-128"/>
              </a:rPr>
              <a:t>03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+mj-lt"/>
              <a:ea typeface="HOT-Ninja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99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501</Words>
  <Application>Microsoft Office PowerPoint</Application>
  <PresentationFormat>宽屏</PresentationFormat>
  <Paragraphs>40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15</cp:revision>
  <dcterms:created xsi:type="dcterms:W3CDTF">2023-10-07T07:12:11Z</dcterms:created>
  <dcterms:modified xsi:type="dcterms:W3CDTF">2024-04-19T07:25:52Z</dcterms:modified>
</cp:coreProperties>
</file>