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7" d="100"/>
          <a:sy n="157" d="100"/>
        </p:scale>
        <p:origin x="3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1CA91-AC0E-4CD3-A6F1-85492E09D320}" type="datetimeFigureOut">
              <a:rPr lang="en-US" smtClean="0"/>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7AC1E-8E28-45EB-B2FB-D6F85FBE5999}" type="slidenum">
              <a:rPr lang="en-US" smtClean="0"/>
              <a:t>‹#›</a:t>
            </a:fld>
            <a:endParaRPr lang="en-US"/>
          </a:p>
        </p:txBody>
      </p:sp>
    </p:spTree>
    <p:extLst>
      <p:ext uri="{BB962C8B-B14F-4D97-AF65-F5344CB8AC3E}">
        <p14:creationId xmlns:p14="http://schemas.microsoft.com/office/powerpoint/2010/main" val="167644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E1C1-6138-42C8-A7F8-3D35890B00D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490CECEE-BF41-4F83-95B5-B6763D74E5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F224D6D-3987-495D-B269-A8563FC5E465}"/>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91350926-634E-4D48-A789-7E3A6BF41D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C63FA07-45DB-452E-ADA9-515EBD300199}"/>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7415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AD01-336D-4A61-B63E-B35224A645B1}"/>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8FA02EA-7965-4556-B8C6-7CD5C87C589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824F687-0993-4A52-8DE9-D9D3311EC315}"/>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E34244E5-86F5-44AB-92C9-A30AC05A710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C82572-D70D-4222-A61B-6C2B60FC6FFC}"/>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299971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06B7A-9AE4-44F0-BF9C-DF55C42AEF0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AC8EEA3-8E28-407F-9D11-5EBBAB2F5B09}"/>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7A9D3C2-C76C-496B-AA29-F9F4DCEB501C}"/>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BF1199FF-F068-4144-8EB7-8AC64521390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3152B7-8597-4FA4-9489-D1B696050215}"/>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114952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72B2-10BA-44FE-9307-9613FF6F2F7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4DC5F08-07C5-4BE4-B3C7-28C9271AF9B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BBA36E1-0638-4E7C-B722-291E4C1F06F1}"/>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20054CD7-6BD7-4A4F-8A3E-653E444F376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009A696-7D8F-44FE-9EA8-F4869011FD94}"/>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299171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3BF6-28B0-45A6-8498-CD6FF5C8584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EA299BD-E031-49BC-AD61-3C7CC8021F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F015F0AA-4145-455A-B927-1348B8404C87}"/>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D9AC7EFA-265C-4F6D-812D-A1098C904D6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BCD0030-FBAB-47A5-86E9-E363545FAB22}"/>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330777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5B69-5588-458D-B200-C1F28A6DAAE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EF2333-6647-4577-8302-8A533CBC9714}"/>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7C00BDB-B154-4896-82D1-756550B103FB}"/>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4982F85-6B8A-4302-990F-47F0DF202E23}"/>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6" name="Footer Placeholder 5">
            <a:extLst>
              <a:ext uri="{FF2B5EF4-FFF2-40B4-BE49-F238E27FC236}">
                <a16:creationId xmlns:a16="http://schemas.microsoft.com/office/drawing/2014/main" id="{65C4B693-19E7-420F-BFBC-2EA4A644D63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E8B3057-C5B0-476C-8223-F46DF54387C3}"/>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389253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2D3B-2B3D-4A94-9545-80EF78DC29B9}"/>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E92B938-701F-4A89-8C9F-CA53BDD92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B08D9C7-BD93-4E97-B51C-339358B25D59}"/>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88AABC4-2580-4D63-A76E-CC4DDC2CB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A4EBD36-DD41-4724-B52A-7E53EC07A539}"/>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53D7A67-A121-4E3C-9EFD-61657525C49A}"/>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8" name="Footer Placeholder 7">
            <a:extLst>
              <a:ext uri="{FF2B5EF4-FFF2-40B4-BE49-F238E27FC236}">
                <a16:creationId xmlns:a16="http://schemas.microsoft.com/office/drawing/2014/main" id="{98FEA356-5E02-4842-AB0E-43DA31E18D2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E8D5AD5F-E0E1-4C35-A486-8CAE21C1F8FD}"/>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385344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3F7D-68AA-434A-852B-E27AD856720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C1E7A0A-0790-4D22-8005-9C08F33C66AE}"/>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4" name="Footer Placeholder 3">
            <a:extLst>
              <a:ext uri="{FF2B5EF4-FFF2-40B4-BE49-F238E27FC236}">
                <a16:creationId xmlns:a16="http://schemas.microsoft.com/office/drawing/2014/main" id="{DB2FA13D-CBB6-49E7-93AF-438D513659A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2539B74-885F-4F87-ABCF-04B3FDC26DD1}"/>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11334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118C1-18D8-49D9-A4D9-2964D7EF45C1}"/>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3" name="Footer Placeholder 2">
            <a:extLst>
              <a:ext uri="{FF2B5EF4-FFF2-40B4-BE49-F238E27FC236}">
                <a16:creationId xmlns:a16="http://schemas.microsoft.com/office/drawing/2014/main" id="{CFAD13A6-F4ED-49EC-8AEE-8E982ED0895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C50A9F4-4F1B-4DB8-B181-6AA82C6D2C9B}"/>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40052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90C6-A04F-4B9A-82B5-E1A3D4CFB2B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F4AEC3F-D743-4A5D-9149-2F7F1307B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F8FBA97F-171B-4E6A-AE99-B58CB9D5E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57A8CD7-ACE0-4D96-9D1C-923542AE3798}"/>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6" name="Footer Placeholder 5">
            <a:extLst>
              <a:ext uri="{FF2B5EF4-FFF2-40B4-BE49-F238E27FC236}">
                <a16:creationId xmlns:a16="http://schemas.microsoft.com/office/drawing/2014/main" id="{C1CBA5DF-D418-4DCF-9F7A-205471280B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164B1EB-3E98-43DF-90F3-94C2644C5BF0}"/>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353063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E6F1-7001-47BC-957D-885792A3E5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466C9B7-F3FA-48F7-BC68-3BCF69E91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A1BA3ECC-3C15-4B8E-92A1-72DB5250B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01467E5-8332-4532-B5FA-E2474AB9E1EA}"/>
              </a:ext>
            </a:extLst>
          </p:cNvPr>
          <p:cNvSpPr>
            <a:spLocks noGrp="1"/>
          </p:cNvSpPr>
          <p:nvPr>
            <p:ph type="dt" sz="half" idx="10"/>
          </p:nvPr>
        </p:nvSpPr>
        <p:spPr/>
        <p:txBody>
          <a:bodyPr/>
          <a:lstStyle/>
          <a:p>
            <a:fld id="{85EAA719-DA0A-4D95-A660-4EBBE9F466FF}" type="datetimeFigureOut">
              <a:rPr lang="zh-CN" altLang="en-US" smtClean="0"/>
              <a:t>2022/5/29</a:t>
            </a:fld>
            <a:endParaRPr lang="zh-CN" altLang="en-US"/>
          </a:p>
        </p:txBody>
      </p:sp>
      <p:sp>
        <p:nvSpPr>
          <p:cNvPr id="6" name="Footer Placeholder 5">
            <a:extLst>
              <a:ext uri="{FF2B5EF4-FFF2-40B4-BE49-F238E27FC236}">
                <a16:creationId xmlns:a16="http://schemas.microsoft.com/office/drawing/2014/main" id="{90B0BBE0-270E-49B1-B532-98F915D99EC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70F6DBA-4EE1-4F4F-A9E9-2633C06C7678}"/>
              </a:ext>
            </a:extLst>
          </p:cNvPr>
          <p:cNvSpPr>
            <a:spLocks noGrp="1"/>
          </p:cNvSpPr>
          <p:nvPr>
            <p:ph type="sldNum" sz="quarter" idx="12"/>
          </p:nvPr>
        </p:nvSpPr>
        <p:spPr/>
        <p:txBody>
          <a:body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113906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325A3-9083-4EFA-AD68-4FEB55E14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656B24A-25B8-4436-9799-712E9E1E5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C757CC9-7EF3-4472-99CF-B6CD566B6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AA719-DA0A-4D95-A660-4EBBE9F466FF}" type="datetimeFigureOut">
              <a:rPr lang="zh-CN" altLang="en-US" smtClean="0"/>
              <a:t>2022/5/29</a:t>
            </a:fld>
            <a:endParaRPr lang="zh-CN" altLang="en-US"/>
          </a:p>
        </p:txBody>
      </p:sp>
      <p:sp>
        <p:nvSpPr>
          <p:cNvPr id="5" name="Footer Placeholder 4">
            <a:extLst>
              <a:ext uri="{FF2B5EF4-FFF2-40B4-BE49-F238E27FC236}">
                <a16:creationId xmlns:a16="http://schemas.microsoft.com/office/drawing/2014/main" id="{86BD5A56-163D-4332-962E-C6011E058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B986E6C-FD06-47AE-AE70-A85CB2F42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1D4A6-A36E-4321-A14B-F8E85E11BA3D}" type="slidenum">
              <a:rPr lang="zh-CN" altLang="en-US" smtClean="0"/>
              <a:t>‹#›</a:t>
            </a:fld>
            <a:endParaRPr lang="zh-CN" altLang="en-US"/>
          </a:p>
        </p:txBody>
      </p:sp>
    </p:spTree>
    <p:extLst>
      <p:ext uri="{BB962C8B-B14F-4D97-AF65-F5344CB8AC3E}">
        <p14:creationId xmlns:p14="http://schemas.microsoft.com/office/powerpoint/2010/main" val="1409685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1521-02B7-4641-9AF3-8861B4895780}"/>
              </a:ext>
            </a:extLst>
          </p:cNvPr>
          <p:cNvSpPr>
            <a:spLocks noGrp="1"/>
          </p:cNvSpPr>
          <p:nvPr>
            <p:ph type="ctrTitle"/>
          </p:nvPr>
        </p:nvSpPr>
        <p:spPr/>
        <p:txBody>
          <a:bodyPr/>
          <a:lstStyle/>
          <a:p>
            <a:r>
              <a:rPr lang="en-US" altLang="zh-CN" dirty="0"/>
              <a:t>End-to-end radiation therapy optimization</a:t>
            </a:r>
            <a:endParaRPr lang="zh-CN" altLang="en-US" dirty="0"/>
          </a:p>
        </p:txBody>
      </p:sp>
      <p:sp>
        <p:nvSpPr>
          <p:cNvPr id="3" name="Subtitle 2">
            <a:extLst>
              <a:ext uri="{FF2B5EF4-FFF2-40B4-BE49-F238E27FC236}">
                <a16:creationId xmlns:a16="http://schemas.microsoft.com/office/drawing/2014/main" id="{78487271-BF29-4460-BBA8-E75D338CCDE6}"/>
              </a:ext>
            </a:extLst>
          </p:cNvPr>
          <p:cNvSpPr>
            <a:spLocks noGrp="1"/>
          </p:cNvSpPr>
          <p:nvPr>
            <p:ph type="subTitle" idx="1"/>
          </p:nvPr>
        </p:nvSpPr>
        <p:spPr/>
        <p:txBody>
          <a:bodyPr/>
          <a:lstStyle/>
          <a:p>
            <a:r>
              <a:rPr lang="en-US" altLang="zh-CN" dirty="0"/>
              <a:t>Qifan</a:t>
            </a:r>
            <a:endParaRPr lang="zh-CN" altLang="en-US" dirty="0"/>
          </a:p>
        </p:txBody>
      </p:sp>
    </p:spTree>
    <p:extLst>
      <p:ext uri="{BB962C8B-B14F-4D97-AF65-F5344CB8AC3E}">
        <p14:creationId xmlns:p14="http://schemas.microsoft.com/office/powerpoint/2010/main" val="166621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4D0D-7F02-4BD1-8741-DF3C7E818F94}"/>
              </a:ext>
            </a:extLst>
          </p:cNvPr>
          <p:cNvSpPr>
            <a:spLocks noGrp="1"/>
          </p:cNvSpPr>
          <p:nvPr>
            <p:ph type="title"/>
          </p:nvPr>
        </p:nvSpPr>
        <p:spPr>
          <a:xfrm>
            <a:off x="0" y="0"/>
            <a:ext cx="10515600" cy="1325563"/>
          </a:xfrm>
        </p:spPr>
        <p:txBody>
          <a:bodyPr/>
          <a:lstStyle/>
          <a:p>
            <a:r>
              <a:rPr lang="en-US" dirty="0"/>
              <a:t>Step 3</a:t>
            </a:r>
          </a:p>
        </p:txBody>
      </p:sp>
      <p:sp>
        <p:nvSpPr>
          <p:cNvPr id="3" name="Content Placeholder 2">
            <a:extLst>
              <a:ext uri="{FF2B5EF4-FFF2-40B4-BE49-F238E27FC236}">
                <a16:creationId xmlns:a16="http://schemas.microsoft.com/office/drawing/2014/main" id="{A27606BB-D448-4235-B408-E0CC7A89FCE6}"/>
              </a:ext>
            </a:extLst>
          </p:cNvPr>
          <p:cNvSpPr>
            <a:spLocks noGrp="1"/>
          </p:cNvSpPr>
          <p:nvPr>
            <p:ph idx="1"/>
          </p:nvPr>
        </p:nvSpPr>
        <p:spPr>
          <a:xfrm>
            <a:off x="387096" y="1148968"/>
            <a:ext cx="11207496" cy="5367655"/>
          </a:xfrm>
        </p:spPr>
        <p:txBody>
          <a:bodyPr/>
          <a:lstStyle/>
          <a:p>
            <a:r>
              <a:rPr lang="en-US" dirty="0"/>
              <a:t>If step 2 works, we can come to 3d setting, add more degrees of freedom, consider the dose deposition</a:t>
            </a:r>
          </a:p>
        </p:txBody>
      </p:sp>
    </p:spTree>
    <p:extLst>
      <p:ext uri="{BB962C8B-B14F-4D97-AF65-F5344CB8AC3E}">
        <p14:creationId xmlns:p14="http://schemas.microsoft.com/office/powerpoint/2010/main" val="54719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D114-AFA8-4473-A58A-EDF7415EDAB1}"/>
              </a:ext>
            </a:extLst>
          </p:cNvPr>
          <p:cNvSpPr>
            <a:spLocks noGrp="1"/>
          </p:cNvSpPr>
          <p:nvPr>
            <p:ph type="title"/>
          </p:nvPr>
        </p:nvSpPr>
        <p:spPr>
          <a:xfrm>
            <a:off x="0" y="18255"/>
            <a:ext cx="10515600" cy="1325563"/>
          </a:xfrm>
        </p:spPr>
        <p:txBody>
          <a:bodyPr/>
          <a:lstStyle/>
          <a:p>
            <a:r>
              <a:rPr lang="en-US" dirty="0"/>
              <a:t>Step 1 results</a:t>
            </a:r>
          </a:p>
        </p:txBody>
      </p:sp>
      <p:pic>
        <p:nvPicPr>
          <p:cNvPr id="5" name="Picture 4" descr="Chart&#10;&#10;Description automatically generated">
            <a:extLst>
              <a:ext uri="{FF2B5EF4-FFF2-40B4-BE49-F238E27FC236}">
                <a16:creationId xmlns:a16="http://schemas.microsoft.com/office/drawing/2014/main" id="{E51845D1-7C0E-4A97-9494-81A92BD78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99" y="1467524"/>
            <a:ext cx="5805644" cy="4354233"/>
          </a:xfrm>
          <a:prstGeom prst="rect">
            <a:avLst/>
          </a:prstGeom>
        </p:spPr>
      </p:pic>
      <p:sp>
        <p:nvSpPr>
          <p:cNvPr id="6" name="TextBox 5">
            <a:extLst>
              <a:ext uri="{FF2B5EF4-FFF2-40B4-BE49-F238E27FC236}">
                <a16:creationId xmlns:a16="http://schemas.microsoft.com/office/drawing/2014/main" id="{0FCB0EDF-40A0-4C82-8756-A5E73B42B787}"/>
              </a:ext>
            </a:extLst>
          </p:cNvPr>
          <p:cNvSpPr txBox="1"/>
          <p:nvPr/>
        </p:nvSpPr>
        <p:spPr>
          <a:xfrm>
            <a:off x="180474" y="1343818"/>
            <a:ext cx="7074373" cy="369332"/>
          </a:xfrm>
          <a:prstGeom prst="rect">
            <a:avLst/>
          </a:prstGeom>
          <a:noFill/>
        </p:spPr>
        <p:txBody>
          <a:bodyPr wrap="none" rtlCol="0">
            <a:spAutoFit/>
          </a:bodyPr>
          <a:lstStyle/>
          <a:p>
            <a:r>
              <a:rPr lang="en-US" dirty="0"/>
              <a:t>Task: to cover the most of the “dose map” with a window of finite size</a:t>
            </a:r>
          </a:p>
        </p:txBody>
      </p:sp>
      <p:pic>
        <p:nvPicPr>
          <p:cNvPr id="8" name="Picture 7" descr="Shape&#10;&#10;Description automatically generated">
            <a:extLst>
              <a:ext uri="{FF2B5EF4-FFF2-40B4-BE49-F238E27FC236}">
                <a16:creationId xmlns:a16="http://schemas.microsoft.com/office/drawing/2014/main" id="{2DD19936-E44F-4996-A9C1-8F9DF96B3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545" y="1819045"/>
            <a:ext cx="2267562" cy="1700671"/>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EB57AEE9-332B-446A-940A-6B9819CBA0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6489" y="1820516"/>
            <a:ext cx="2265600" cy="1699200"/>
          </a:xfrm>
          <a:prstGeom prst="rect">
            <a:avLst/>
          </a:prstGeom>
        </p:spPr>
      </p:pic>
      <p:pic>
        <p:nvPicPr>
          <p:cNvPr id="12" name="Picture 11" descr="Chart&#10;&#10;Description automatically generated">
            <a:extLst>
              <a:ext uri="{FF2B5EF4-FFF2-40B4-BE49-F238E27FC236}">
                <a16:creationId xmlns:a16="http://schemas.microsoft.com/office/drawing/2014/main" id="{F8C57CAD-8F6B-4287-9449-57D7FC6CFE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4952" y="1820516"/>
            <a:ext cx="2265600" cy="1699200"/>
          </a:xfrm>
          <a:prstGeom prst="rect">
            <a:avLst/>
          </a:prstGeom>
        </p:spPr>
      </p:pic>
      <p:sp>
        <p:nvSpPr>
          <p:cNvPr id="13" name="TextBox 12">
            <a:extLst>
              <a:ext uri="{FF2B5EF4-FFF2-40B4-BE49-F238E27FC236}">
                <a16:creationId xmlns:a16="http://schemas.microsoft.com/office/drawing/2014/main" id="{E8A9D7F8-A739-42FC-AEE3-D032749182DB}"/>
              </a:ext>
            </a:extLst>
          </p:cNvPr>
          <p:cNvSpPr txBox="1"/>
          <p:nvPr/>
        </p:nvSpPr>
        <p:spPr>
          <a:xfrm>
            <a:off x="6248158" y="3625611"/>
            <a:ext cx="1164336" cy="923330"/>
          </a:xfrm>
          <a:prstGeom prst="rect">
            <a:avLst/>
          </a:prstGeom>
          <a:noFill/>
        </p:spPr>
        <p:txBody>
          <a:bodyPr wrap="square" rtlCol="0">
            <a:spAutoFit/>
          </a:bodyPr>
          <a:lstStyle/>
          <a:p>
            <a:pPr algn="ctr"/>
            <a:r>
              <a:rPr lang="en-US" dirty="0"/>
              <a:t>Original fluence map</a:t>
            </a:r>
          </a:p>
        </p:txBody>
      </p:sp>
      <p:sp>
        <p:nvSpPr>
          <p:cNvPr id="14" name="TextBox 13">
            <a:extLst>
              <a:ext uri="{FF2B5EF4-FFF2-40B4-BE49-F238E27FC236}">
                <a16:creationId xmlns:a16="http://schemas.microsoft.com/office/drawing/2014/main" id="{2FB0116C-C2AB-4FDC-BB69-1A233C11A030}"/>
              </a:ext>
            </a:extLst>
          </p:cNvPr>
          <p:cNvSpPr txBox="1"/>
          <p:nvPr/>
        </p:nvSpPr>
        <p:spPr>
          <a:xfrm>
            <a:off x="8073009" y="3644640"/>
            <a:ext cx="1432559" cy="646331"/>
          </a:xfrm>
          <a:prstGeom prst="rect">
            <a:avLst/>
          </a:prstGeom>
          <a:noFill/>
        </p:spPr>
        <p:txBody>
          <a:bodyPr wrap="square" rtlCol="0">
            <a:spAutoFit/>
          </a:bodyPr>
          <a:lstStyle/>
          <a:p>
            <a:pPr algn="ctr"/>
            <a:r>
              <a:rPr lang="en-US" dirty="0"/>
              <a:t>Convolution result</a:t>
            </a:r>
          </a:p>
        </p:txBody>
      </p:sp>
      <p:sp>
        <p:nvSpPr>
          <p:cNvPr id="15" name="TextBox 14">
            <a:extLst>
              <a:ext uri="{FF2B5EF4-FFF2-40B4-BE49-F238E27FC236}">
                <a16:creationId xmlns:a16="http://schemas.microsoft.com/office/drawing/2014/main" id="{A3A53388-B6A0-4DE5-A75E-D2188D0CD246}"/>
              </a:ext>
            </a:extLst>
          </p:cNvPr>
          <p:cNvSpPr txBox="1"/>
          <p:nvPr/>
        </p:nvSpPr>
        <p:spPr>
          <a:xfrm>
            <a:off x="10164525" y="3644640"/>
            <a:ext cx="1566454" cy="369332"/>
          </a:xfrm>
          <a:prstGeom prst="rect">
            <a:avLst/>
          </a:prstGeom>
          <a:noFill/>
        </p:spPr>
        <p:txBody>
          <a:bodyPr wrap="none" rtlCol="0">
            <a:spAutoFit/>
          </a:bodyPr>
          <a:lstStyle/>
          <a:p>
            <a:r>
              <a:rPr lang="en-US" dirty="0"/>
              <a:t>“fluence map”</a:t>
            </a:r>
          </a:p>
        </p:txBody>
      </p:sp>
      <p:sp>
        <p:nvSpPr>
          <p:cNvPr id="16" name="TextBox 15">
            <a:extLst>
              <a:ext uri="{FF2B5EF4-FFF2-40B4-BE49-F238E27FC236}">
                <a16:creationId xmlns:a16="http://schemas.microsoft.com/office/drawing/2014/main" id="{2FBF33A9-1721-46AD-9C8C-3C5C6F8606A6}"/>
              </a:ext>
            </a:extLst>
          </p:cNvPr>
          <p:cNvSpPr txBox="1"/>
          <p:nvPr/>
        </p:nvSpPr>
        <p:spPr>
          <a:xfrm>
            <a:off x="3363576" y="5760797"/>
            <a:ext cx="2978701" cy="369332"/>
          </a:xfrm>
          <a:prstGeom prst="rect">
            <a:avLst/>
          </a:prstGeom>
          <a:noFill/>
        </p:spPr>
        <p:txBody>
          <a:bodyPr wrap="none" rtlCol="0">
            <a:spAutoFit/>
          </a:bodyPr>
          <a:lstStyle/>
          <a:p>
            <a:r>
              <a:rPr lang="en-US" dirty="0"/>
              <a:t>Convolution kernel function:</a:t>
            </a:r>
          </a:p>
        </p:txBody>
      </p:sp>
      <p:pic>
        <p:nvPicPr>
          <p:cNvPr id="18" name="Picture 17" descr="Chart, line chart&#10;&#10;Description automatically generated">
            <a:extLst>
              <a:ext uri="{FF2B5EF4-FFF2-40B4-BE49-F238E27FC236}">
                <a16:creationId xmlns:a16="http://schemas.microsoft.com/office/drawing/2014/main" id="{C1D12DD0-144C-4CD9-8CD1-5ADF9A1829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2277" y="4737792"/>
            <a:ext cx="2826943" cy="2120208"/>
          </a:xfrm>
          <a:prstGeom prst="rect">
            <a:avLst/>
          </a:prstGeom>
        </p:spPr>
      </p:pic>
      <p:sp>
        <p:nvSpPr>
          <p:cNvPr id="19" name="TextBox 18">
            <a:extLst>
              <a:ext uri="{FF2B5EF4-FFF2-40B4-BE49-F238E27FC236}">
                <a16:creationId xmlns:a16="http://schemas.microsoft.com/office/drawing/2014/main" id="{24A722A9-2DCF-41A4-9B88-FC759A97C6F6}"/>
              </a:ext>
            </a:extLst>
          </p:cNvPr>
          <p:cNvSpPr txBox="1"/>
          <p:nvPr/>
        </p:nvSpPr>
        <p:spPr>
          <a:xfrm>
            <a:off x="8994451" y="5131095"/>
            <a:ext cx="3086101" cy="369332"/>
          </a:xfrm>
          <a:prstGeom prst="rect">
            <a:avLst/>
          </a:prstGeom>
          <a:noFill/>
        </p:spPr>
        <p:txBody>
          <a:bodyPr wrap="none" rtlCol="0">
            <a:spAutoFit/>
          </a:bodyPr>
          <a:lstStyle/>
          <a:p>
            <a:r>
              <a:rPr lang="en-US" dirty="0"/>
              <a:t>f(x)+f(x+1)+f(x+2)+f(x+3) = 1</a:t>
            </a:r>
          </a:p>
        </p:txBody>
      </p:sp>
      <p:sp>
        <p:nvSpPr>
          <p:cNvPr id="20" name="TextBox 19">
            <a:extLst>
              <a:ext uri="{FF2B5EF4-FFF2-40B4-BE49-F238E27FC236}">
                <a16:creationId xmlns:a16="http://schemas.microsoft.com/office/drawing/2014/main" id="{6709EA87-565F-485C-B344-EADD3F03A37C}"/>
              </a:ext>
            </a:extLst>
          </p:cNvPr>
          <p:cNvSpPr txBox="1"/>
          <p:nvPr/>
        </p:nvSpPr>
        <p:spPr>
          <a:xfrm>
            <a:off x="9113520" y="5602224"/>
            <a:ext cx="2295821" cy="923330"/>
          </a:xfrm>
          <a:prstGeom prst="rect">
            <a:avLst/>
          </a:prstGeom>
          <a:noFill/>
        </p:spPr>
        <p:txBody>
          <a:bodyPr wrap="none" rtlCol="0">
            <a:spAutoFit/>
          </a:bodyPr>
          <a:lstStyle/>
          <a:p>
            <a:r>
              <a:rPr lang="en-US" dirty="0"/>
              <a:t>Increases in [-2, 0]</a:t>
            </a:r>
          </a:p>
          <a:p>
            <a:r>
              <a:rPr lang="en-US" dirty="0"/>
              <a:t>Decreases in [0, 2]</a:t>
            </a:r>
          </a:p>
          <a:p>
            <a:r>
              <a:rPr lang="en-US" dirty="0"/>
              <a:t>Receptive field size: 4</a:t>
            </a:r>
          </a:p>
        </p:txBody>
      </p:sp>
    </p:spTree>
    <p:extLst>
      <p:ext uri="{BB962C8B-B14F-4D97-AF65-F5344CB8AC3E}">
        <p14:creationId xmlns:p14="http://schemas.microsoft.com/office/powerpoint/2010/main" val="304212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1F54-B860-47CB-A2F5-44B072584356}"/>
              </a:ext>
            </a:extLst>
          </p:cNvPr>
          <p:cNvSpPr>
            <a:spLocks noGrp="1"/>
          </p:cNvSpPr>
          <p:nvPr>
            <p:ph type="title"/>
          </p:nvPr>
        </p:nvSpPr>
        <p:spPr>
          <a:xfrm>
            <a:off x="0" y="-295922"/>
            <a:ext cx="10515600" cy="1325563"/>
          </a:xfrm>
        </p:spPr>
        <p:txBody>
          <a:bodyPr/>
          <a:lstStyle/>
          <a:p>
            <a:r>
              <a:rPr lang="en-US" dirty="0"/>
              <a:t>Step 2 results</a:t>
            </a:r>
          </a:p>
        </p:txBody>
      </p:sp>
      <p:pic>
        <p:nvPicPr>
          <p:cNvPr id="6" name="Picture 5" descr="A picture containing chart&#10;&#10;Description automatically generated">
            <a:extLst>
              <a:ext uri="{FF2B5EF4-FFF2-40B4-BE49-F238E27FC236}">
                <a16:creationId xmlns:a16="http://schemas.microsoft.com/office/drawing/2014/main" id="{E7AA2978-09A2-40F0-89EF-9F98DC378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8" y="686997"/>
            <a:ext cx="3633944" cy="2725458"/>
          </a:xfrm>
          <a:prstGeom prst="rect">
            <a:avLst/>
          </a:prstGeom>
        </p:spPr>
      </p:pic>
      <p:sp>
        <p:nvSpPr>
          <p:cNvPr id="7" name="TextBox 6">
            <a:extLst>
              <a:ext uri="{FF2B5EF4-FFF2-40B4-BE49-F238E27FC236}">
                <a16:creationId xmlns:a16="http://schemas.microsoft.com/office/drawing/2014/main" id="{0CB59EBA-A91B-4FA7-B897-96D8035E1F9C}"/>
              </a:ext>
            </a:extLst>
          </p:cNvPr>
          <p:cNvSpPr txBox="1"/>
          <p:nvPr/>
        </p:nvSpPr>
        <p:spPr>
          <a:xfrm>
            <a:off x="976891" y="3227789"/>
            <a:ext cx="1835759" cy="369332"/>
          </a:xfrm>
          <a:prstGeom prst="rect">
            <a:avLst/>
          </a:prstGeom>
          <a:noFill/>
        </p:spPr>
        <p:txBody>
          <a:bodyPr wrap="none" rtlCol="0">
            <a:spAutoFit/>
          </a:bodyPr>
          <a:lstStyle/>
          <a:p>
            <a:r>
              <a:rPr lang="en-US" dirty="0"/>
              <a:t>Patient phantom</a:t>
            </a:r>
          </a:p>
        </p:txBody>
      </p:sp>
      <p:pic>
        <p:nvPicPr>
          <p:cNvPr id="9" name="Picture 8" descr="Chart&#10;&#10;Description automatically generated">
            <a:extLst>
              <a:ext uri="{FF2B5EF4-FFF2-40B4-BE49-F238E27FC236}">
                <a16:creationId xmlns:a16="http://schemas.microsoft.com/office/drawing/2014/main" id="{38C7DD78-1820-437F-A335-FCB894BB4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3899" y="687255"/>
            <a:ext cx="3633600" cy="2725200"/>
          </a:xfrm>
          <a:prstGeom prst="rect">
            <a:avLst/>
          </a:prstGeom>
        </p:spPr>
      </p:pic>
      <p:sp>
        <p:nvSpPr>
          <p:cNvPr id="10" name="TextBox 9">
            <a:extLst>
              <a:ext uri="{FF2B5EF4-FFF2-40B4-BE49-F238E27FC236}">
                <a16:creationId xmlns:a16="http://schemas.microsoft.com/office/drawing/2014/main" id="{B8A42295-8783-4AEA-AC48-C94E7B5087B2}"/>
              </a:ext>
            </a:extLst>
          </p:cNvPr>
          <p:cNvSpPr txBox="1"/>
          <p:nvPr/>
        </p:nvSpPr>
        <p:spPr>
          <a:xfrm>
            <a:off x="4223120" y="3223823"/>
            <a:ext cx="1515158" cy="369332"/>
          </a:xfrm>
          <a:prstGeom prst="rect">
            <a:avLst/>
          </a:prstGeom>
          <a:noFill/>
        </p:spPr>
        <p:txBody>
          <a:bodyPr wrap="none" rtlCol="0">
            <a:spAutoFit/>
          </a:bodyPr>
          <a:lstStyle/>
          <a:p>
            <a:r>
              <a:rPr lang="en-US" dirty="0"/>
              <a:t>Pancreas PTV</a:t>
            </a:r>
          </a:p>
        </p:txBody>
      </p:sp>
      <p:sp>
        <p:nvSpPr>
          <p:cNvPr id="11" name="TextBox 10">
            <a:extLst>
              <a:ext uri="{FF2B5EF4-FFF2-40B4-BE49-F238E27FC236}">
                <a16:creationId xmlns:a16="http://schemas.microsoft.com/office/drawing/2014/main" id="{7E399A15-5926-418B-92F6-1C68ED389F54}"/>
              </a:ext>
            </a:extLst>
          </p:cNvPr>
          <p:cNvSpPr txBox="1"/>
          <p:nvPr/>
        </p:nvSpPr>
        <p:spPr>
          <a:xfrm>
            <a:off x="2556725" y="3589507"/>
            <a:ext cx="1922321" cy="369332"/>
          </a:xfrm>
          <a:prstGeom prst="rect">
            <a:avLst/>
          </a:prstGeom>
          <a:noFill/>
        </p:spPr>
        <p:txBody>
          <a:bodyPr wrap="none" rtlCol="0">
            <a:spAutoFit/>
          </a:bodyPr>
          <a:lstStyle/>
          <a:p>
            <a:r>
              <a:rPr lang="en-US" dirty="0"/>
              <a:t>(provided by Pav)</a:t>
            </a:r>
          </a:p>
        </p:txBody>
      </p:sp>
      <p:pic>
        <p:nvPicPr>
          <p:cNvPr id="13" name="Picture 12" descr="Chart&#10;&#10;Description automatically generated">
            <a:extLst>
              <a:ext uri="{FF2B5EF4-FFF2-40B4-BE49-F238E27FC236}">
                <a16:creationId xmlns:a16="http://schemas.microsoft.com/office/drawing/2014/main" id="{0D8A71D4-2F23-46C2-820C-A1603BEF1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000" y="686997"/>
            <a:ext cx="3633600" cy="2725200"/>
          </a:xfrm>
          <a:prstGeom prst="rect">
            <a:avLst/>
          </a:prstGeom>
        </p:spPr>
      </p:pic>
      <p:sp>
        <p:nvSpPr>
          <p:cNvPr id="14" name="TextBox 13">
            <a:extLst>
              <a:ext uri="{FF2B5EF4-FFF2-40B4-BE49-F238E27FC236}">
                <a16:creationId xmlns:a16="http://schemas.microsoft.com/office/drawing/2014/main" id="{F3DDEF40-7B8B-42EF-AE31-E49C64E3BBD9}"/>
              </a:ext>
            </a:extLst>
          </p:cNvPr>
          <p:cNvSpPr txBox="1"/>
          <p:nvPr/>
        </p:nvSpPr>
        <p:spPr>
          <a:xfrm>
            <a:off x="6797499" y="3223823"/>
            <a:ext cx="2715808" cy="369332"/>
          </a:xfrm>
          <a:prstGeom prst="rect">
            <a:avLst/>
          </a:prstGeom>
          <a:noFill/>
        </p:spPr>
        <p:txBody>
          <a:bodyPr wrap="none" rtlCol="0">
            <a:spAutoFit/>
          </a:bodyPr>
          <a:lstStyle/>
          <a:p>
            <a:r>
              <a:rPr lang="en-US" dirty="0" err="1"/>
              <a:t>Terma</a:t>
            </a:r>
            <a:r>
              <a:rPr lang="en-US" dirty="0"/>
              <a:t> of a uniform beam</a:t>
            </a:r>
          </a:p>
        </p:txBody>
      </p:sp>
      <p:pic>
        <p:nvPicPr>
          <p:cNvPr id="16" name="Picture 15" descr="Chart&#10;&#10;Description automatically generated with low confidence">
            <a:extLst>
              <a:ext uri="{FF2B5EF4-FFF2-40B4-BE49-F238E27FC236}">
                <a16:creationId xmlns:a16="http://schemas.microsoft.com/office/drawing/2014/main" id="{8399AF22-A89D-4036-B183-AC776CF2E1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98" y="3958839"/>
            <a:ext cx="3633600" cy="2725200"/>
          </a:xfrm>
          <a:prstGeom prst="rect">
            <a:avLst/>
          </a:prstGeom>
        </p:spPr>
      </p:pic>
      <p:sp>
        <p:nvSpPr>
          <p:cNvPr id="17" name="TextBox 16">
            <a:extLst>
              <a:ext uri="{FF2B5EF4-FFF2-40B4-BE49-F238E27FC236}">
                <a16:creationId xmlns:a16="http://schemas.microsoft.com/office/drawing/2014/main" id="{89570215-4169-4B11-8300-F8AEEA27CA0C}"/>
              </a:ext>
            </a:extLst>
          </p:cNvPr>
          <p:cNvSpPr txBox="1"/>
          <p:nvPr/>
        </p:nvSpPr>
        <p:spPr>
          <a:xfrm>
            <a:off x="3163898" y="4541886"/>
            <a:ext cx="3291043" cy="2031325"/>
          </a:xfrm>
          <a:prstGeom prst="rect">
            <a:avLst/>
          </a:prstGeom>
          <a:noFill/>
        </p:spPr>
        <p:txBody>
          <a:bodyPr wrap="square" rtlCol="0">
            <a:spAutoFit/>
          </a:bodyPr>
          <a:lstStyle/>
          <a:p>
            <a:r>
              <a:rPr lang="en-US" dirty="0"/>
              <a:t>Optimization result of 5 beams in normal pentagon configuration, without optimizing the orientation (some artifacts)</a:t>
            </a:r>
          </a:p>
          <a:p>
            <a:r>
              <a:rPr lang="en-US" dirty="0"/>
              <a:t>(the save weight between PTV and OAR)</a:t>
            </a:r>
          </a:p>
        </p:txBody>
      </p:sp>
      <p:pic>
        <p:nvPicPr>
          <p:cNvPr id="21" name="Picture 20" descr="Chart&#10;&#10;Description automatically generated">
            <a:extLst>
              <a:ext uri="{FF2B5EF4-FFF2-40B4-BE49-F238E27FC236}">
                <a16:creationId xmlns:a16="http://schemas.microsoft.com/office/drawing/2014/main" id="{2332D06F-44F4-4E79-B168-F7C5026D88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3040" y="4136951"/>
            <a:ext cx="3158634" cy="2368976"/>
          </a:xfrm>
          <a:prstGeom prst="rect">
            <a:avLst/>
          </a:prstGeom>
        </p:spPr>
      </p:pic>
      <p:sp>
        <p:nvSpPr>
          <p:cNvPr id="22" name="TextBox 21">
            <a:extLst>
              <a:ext uri="{FF2B5EF4-FFF2-40B4-BE49-F238E27FC236}">
                <a16:creationId xmlns:a16="http://schemas.microsoft.com/office/drawing/2014/main" id="{C365223D-0736-4925-8D79-0397472E104D}"/>
              </a:ext>
            </a:extLst>
          </p:cNvPr>
          <p:cNvSpPr txBox="1"/>
          <p:nvPr/>
        </p:nvSpPr>
        <p:spPr>
          <a:xfrm>
            <a:off x="9445684" y="5237047"/>
            <a:ext cx="671979" cy="369332"/>
          </a:xfrm>
          <a:prstGeom prst="rect">
            <a:avLst/>
          </a:prstGeom>
          <a:noFill/>
        </p:spPr>
        <p:txBody>
          <a:bodyPr wrap="none" rtlCol="0">
            <a:spAutoFit/>
          </a:bodyPr>
          <a:lstStyle/>
          <a:p>
            <a:r>
              <a:rPr lang="en-US" dirty="0"/>
              <a:t>error</a:t>
            </a:r>
          </a:p>
        </p:txBody>
      </p:sp>
    </p:spTree>
    <p:extLst>
      <p:ext uri="{BB962C8B-B14F-4D97-AF65-F5344CB8AC3E}">
        <p14:creationId xmlns:p14="http://schemas.microsoft.com/office/powerpoint/2010/main" val="356227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9D47-C71A-4CBF-A815-9EC4DF5327DD}"/>
              </a:ext>
            </a:extLst>
          </p:cNvPr>
          <p:cNvSpPr>
            <a:spLocks noGrp="1"/>
          </p:cNvSpPr>
          <p:nvPr>
            <p:ph type="title"/>
          </p:nvPr>
        </p:nvSpPr>
        <p:spPr>
          <a:xfrm>
            <a:off x="0" y="0"/>
            <a:ext cx="10515600" cy="1325563"/>
          </a:xfrm>
        </p:spPr>
        <p:txBody>
          <a:bodyPr/>
          <a:lstStyle/>
          <a:p>
            <a:r>
              <a:rPr lang="en-US" dirty="0"/>
              <a:t>Step 2 results</a:t>
            </a:r>
          </a:p>
        </p:txBody>
      </p:sp>
      <p:pic>
        <p:nvPicPr>
          <p:cNvPr id="5" name="Picture 4" descr="Chart&#10;&#10;Description automatically generated with medium confidence">
            <a:extLst>
              <a:ext uri="{FF2B5EF4-FFF2-40B4-BE49-F238E27FC236}">
                <a16:creationId xmlns:a16="http://schemas.microsoft.com/office/drawing/2014/main" id="{5FD06050-FD35-47A0-948A-2D87A169E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804"/>
            <a:ext cx="3840000" cy="2880000"/>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58C20BEE-0F5F-4C6F-BC4A-FE2BAE905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946" y="993804"/>
            <a:ext cx="3840000" cy="2880000"/>
          </a:xfrm>
          <a:prstGeom prst="rect">
            <a:avLst/>
          </a:prstGeom>
        </p:spPr>
      </p:pic>
      <p:sp>
        <p:nvSpPr>
          <p:cNvPr id="8" name="TextBox 7">
            <a:extLst>
              <a:ext uri="{FF2B5EF4-FFF2-40B4-BE49-F238E27FC236}">
                <a16:creationId xmlns:a16="http://schemas.microsoft.com/office/drawing/2014/main" id="{9ADF8140-BB67-4A78-916C-32A91CA11D39}"/>
              </a:ext>
            </a:extLst>
          </p:cNvPr>
          <p:cNvSpPr txBox="1"/>
          <p:nvPr/>
        </p:nvSpPr>
        <p:spPr>
          <a:xfrm>
            <a:off x="1454968" y="3759868"/>
            <a:ext cx="930063" cy="369332"/>
          </a:xfrm>
          <a:prstGeom prst="rect">
            <a:avLst/>
          </a:prstGeom>
          <a:noFill/>
        </p:spPr>
        <p:txBody>
          <a:bodyPr wrap="none" rtlCol="0">
            <a:spAutoFit/>
          </a:bodyPr>
          <a:lstStyle/>
          <a:p>
            <a:r>
              <a:rPr lang="en-US" dirty="0"/>
              <a:t>moving</a:t>
            </a:r>
          </a:p>
        </p:txBody>
      </p:sp>
      <p:sp>
        <p:nvSpPr>
          <p:cNvPr id="9" name="TextBox 8">
            <a:extLst>
              <a:ext uri="{FF2B5EF4-FFF2-40B4-BE49-F238E27FC236}">
                <a16:creationId xmlns:a16="http://schemas.microsoft.com/office/drawing/2014/main" id="{F06D7482-7EB0-42B9-BAE4-23A798F289DE}"/>
              </a:ext>
            </a:extLst>
          </p:cNvPr>
          <p:cNvSpPr txBox="1"/>
          <p:nvPr/>
        </p:nvSpPr>
        <p:spPr>
          <a:xfrm>
            <a:off x="4680558" y="3759868"/>
            <a:ext cx="1154483" cy="369332"/>
          </a:xfrm>
          <a:prstGeom prst="rect">
            <a:avLst/>
          </a:prstGeom>
          <a:noFill/>
        </p:spPr>
        <p:txBody>
          <a:bodyPr wrap="none" rtlCol="0">
            <a:spAutoFit/>
          </a:bodyPr>
          <a:lstStyle/>
          <a:p>
            <a:r>
              <a:rPr lang="en-US" dirty="0"/>
              <a:t>stationary</a:t>
            </a:r>
          </a:p>
        </p:txBody>
      </p:sp>
      <p:pic>
        <p:nvPicPr>
          <p:cNvPr id="11" name="Picture 10" descr="A picture containing chart&#10;&#10;Description automatically generated">
            <a:extLst>
              <a:ext uri="{FF2B5EF4-FFF2-40B4-BE49-F238E27FC236}">
                <a16:creationId xmlns:a16="http://schemas.microsoft.com/office/drawing/2014/main" id="{F28E769E-11E6-4594-B1F6-DD51E9C61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6925" y="993804"/>
            <a:ext cx="3840000" cy="2880000"/>
          </a:xfrm>
          <a:prstGeom prst="rect">
            <a:avLst/>
          </a:prstGeom>
        </p:spPr>
      </p:pic>
      <p:sp>
        <p:nvSpPr>
          <p:cNvPr id="12" name="TextBox 11">
            <a:extLst>
              <a:ext uri="{FF2B5EF4-FFF2-40B4-BE49-F238E27FC236}">
                <a16:creationId xmlns:a16="http://schemas.microsoft.com/office/drawing/2014/main" id="{85BD2351-B97F-4FF2-940D-83423A2973E7}"/>
              </a:ext>
            </a:extLst>
          </p:cNvPr>
          <p:cNvSpPr txBox="1"/>
          <p:nvPr/>
        </p:nvSpPr>
        <p:spPr>
          <a:xfrm>
            <a:off x="8520558" y="3759868"/>
            <a:ext cx="771365" cy="369332"/>
          </a:xfrm>
          <a:prstGeom prst="rect">
            <a:avLst/>
          </a:prstGeom>
          <a:noFill/>
        </p:spPr>
        <p:txBody>
          <a:bodyPr wrap="none" rtlCol="0">
            <a:spAutoFit/>
          </a:bodyPr>
          <a:lstStyle/>
          <a:p>
            <a:r>
              <a:rPr lang="en-US" dirty="0"/>
              <a:t>losses</a:t>
            </a:r>
          </a:p>
        </p:txBody>
      </p:sp>
      <p:sp>
        <p:nvSpPr>
          <p:cNvPr id="13" name="TextBox 12">
            <a:extLst>
              <a:ext uri="{FF2B5EF4-FFF2-40B4-BE49-F238E27FC236}">
                <a16:creationId xmlns:a16="http://schemas.microsoft.com/office/drawing/2014/main" id="{438624DF-9CCB-4F0E-B5E7-87FFD19585BE}"/>
              </a:ext>
            </a:extLst>
          </p:cNvPr>
          <p:cNvSpPr txBox="1"/>
          <p:nvPr/>
        </p:nvSpPr>
        <p:spPr>
          <a:xfrm>
            <a:off x="427121" y="4415590"/>
            <a:ext cx="10088479" cy="1477328"/>
          </a:xfrm>
          <a:prstGeom prst="rect">
            <a:avLst/>
          </a:prstGeom>
          <a:noFill/>
        </p:spPr>
        <p:txBody>
          <a:bodyPr wrap="square" rtlCol="0">
            <a:spAutoFit/>
          </a:bodyPr>
          <a:lstStyle/>
          <a:p>
            <a:r>
              <a:rPr lang="en-US" dirty="0"/>
              <a:t>5 beams, 1000 iterations, 5000 steps. According to the loss curve, seems 2500 steps suffices</a:t>
            </a:r>
          </a:p>
          <a:p>
            <a:r>
              <a:rPr lang="en-US" dirty="0"/>
              <a:t>The total optimization time was 5:56</a:t>
            </a:r>
          </a:p>
          <a:p>
            <a:r>
              <a:rPr lang="en-US" dirty="0"/>
              <a:t>One of the possible improvement is that, we could only count a portion of the ray tracing, while we considered all</a:t>
            </a:r>
          </a:p>
          <a:p>
            <a:r>
              <a:rPr lang="en-US" dirty="0"/>
              <a:t>One thing to notice is that, it’s only </a:t>
            </a:r>
            <a:r>
              <a:rPr lang="en-US" dirty="0" err="1"/>
              <a:t>Terma</a:t>
            </a:r>
            <a:r>
              <a:rPr lang="en-US" dirty="0"/>
              <a:t> calculation, a larger overhead would be dose deposition.</a:t>
            </a:r>
          </a:p>
        </p:txBody>
      </p:sp>
      <p:cxnSp>
        <p:nvCxnSpPr>
          <p:cNvPr id="15" name="Straight Connector 14">
            <a:extLst>
              <a:ext uri="{FF2B5EF4-FFF2-40B4-BE49-F238E27FC236}">
                <a16:creationId xmlns:a16="http://schemas.microsoft.com/office/drawing/2014/main" id="{A325E8DE-F011-4093-AB8D-AE7FB7020AB3}"/>
              </a:ext>
            </a:extLst>
          </p:cNvPr>
          <p:cNvCxnSpPr/>
          <p:nvPr/>
        </p:nvCxnSpPr>
        <p:spPr>
          <a:xfrm flipH="1">
            <a:off x="10665995" y="4024563"/>
            <a:ext cx="264694" cy="1684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5BE148C-006B-421E-B673-A4ADB2D75719}"/>
              </a:ext>
            </a:extLst>
          </p:cNvPr>
          <p:cNvCxnSpPr>
            <a:cxnSpLocks/>
          </p:cNvCxnSpPr>
          <p:nvPr/>
        </p:nvCxnSpPr>
        <p:spPr>
          <a:xfrm>
            <a:off x="10930689" y="4024563"/>
            <a:ext cx="246648" cy="1684421"/>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F2DE8A6-6605-4D80-85C8-DC6D9108D405}"/>
              </a:ext>
            </a:extLst>
          </p:cNvPr>
          <p:cNvSpPr/>
          <p:nvPr/>
        </p:nvSpPr>
        <p:spPr>
          <a:xfrm>
            <a:off x="10870627" y="4151196"/>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F2C2999-C850-43A6-9E28-EB306D59ABDE}"/>
              </a:ext>
            </a:extLst>
          </p:cNvPr>
          <p:cNvSpPr/>
          <p:nvPr/>
        </p:nvSpPr>
        <p:spPr>
          <a:xfrm>
            <a:off x="10848569" y="430195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48C8854-A79D-42D2-B6B5-AC9D8EE70B0C}"/>
              </a:ext>
            </a:extLst>
          </p:cNvPr>
          <p:cNvSpPr/>
          <p:nvPr/>
        </p:nvSpPr>
        <p:spPr>
          <a:xfrm>
            <a:off x="10827608" y="444749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84EECE5-1DDC-43A9-8376-CFA8BAD23DE6}"/>
              </a:ext>
            </a:extLst>
          </p:cNvPr>
          <p:cNvSpPr/>
          <p:nvPr/>
        </p:nvSpPr>
        <p:spPr>
          <a:xfrm>
            <a:off x="10798342" y="4610686"/>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2068552-7418-4466-9EFE-9D834E7D6F3A}"/>
              </a:ext>
            </a:extLst>
          </p:cNvPr>
          <p:cNvSpPr/>
          <p:nvPr/>
        </p:nvSpPr>
        <p:spPr>
          <a:xfrm>
            <a:off x="10772464" y="4734189"/>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C37526-C6B7-4C76-95A7-8878EA0040C4}"/>
              </a:ext>
            </a:extLst>
          </p:cNvPr>
          <p:cNvSpPr/>
          <p:nvPr/>
        </p:nvSpPr>
        <p:spPr>
          <a:xfrm>
            <a:off x="10754925" y="4866773"/>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FEC965-A947-4781-A22D-9D659492F5F0}"/>
              </a:ext>
            </a:extLst>
          </p:cNvPr>
          <p:cNvSpPr/>
          <p:nvPr/>
        </p:nvSpPr>
        <p:spPr>
          <a:xfrm>
            <a:off x="10736464" y="5025982"/>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F978DD8-B911-4616-A3BF-257C6AAB9166}"/>
              </a:ext>
            </a:extLst>
          </p:cNvPr>
          <p:cNvSpPr/>
          <p:nvPr/>
        </p:nvSpPr>
        <p:spPr>
          <a:xfrm>
            <a:off x="10716127" y="5165683"/>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73E081-AEF6-4CE2-A91B-B3D34CD87ACE}"/>
              </a:ext>
            </a:extLst>
          </p:cNvPr>
          <p:cNvSpPr/>
          <p:nvPr/>
        </p:nvSpPr>
        <p:spPr>
          <a:xfrm>
            <a:off x="10700464" y="5316442"/>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C4BCFAE-705D-478E-A15F-E79407407D8F}"/>
              </a:ext>
            </a:extLst>
          </p:cNvPr>
          <p:cNvSpPr/>
          <p:nvPr/>
        </p:nvSpPr>
        <p:spPr>
          <a:xfrm>
            <a:off x="10673825" y="5466999"/>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E0EF978-FDD0-4CA9-B663-D09A1B88EDF5}"/>
              </a:ext>
            </a:extLst>
          </p:cNvPr>
          <p:cNvSpPr/>
          <p:nvPr/>
        </p:nvSpPr>
        <p:spPr>
          <a:xfrm>
            <a:off x="10655969" y="5587991"/>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88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9E5F-DBAA-2B02-D61A-F0C4DDF9EC4C}"/>
              </a:ext>
            </a:extLst>
          </p:cNvPr>
          <p:cNvSpPr>
            <a:spLocks noGrp="1"/>
          </p:cNvSpPr>
          <p:nvPr>
            <p:ph type="title"/>
          </p:nvPr>
        </p:nvSpPr>
        <p:spPr>
          <a:xfrm>
            <a:off x="0" y="0"/>
            <a:ext cx="10515600" cy="1325563"/>
          </a:xfrm>
        </p:spPr>
        <p:txBody>
          <a:bodyPr/>
          <a:lstStyle/>
          <a:p>
            <a:r>
              <a:rPr lang="en-US" dirty="0"/>
              <a:t>Step 3 program design</a:t>
            </a:r>
          </a:p>
        </p:txBody>
      </p:sp>
      <p:sp>
        <p:nvSpPr>
          <p:cNvPr id="3" name="TextBox 2">
            <a:extLst>
              <a:ext uri="{FF2B5EF4-FFF2-40B4-BE49-F238E27FC236}">
                <a16:creationId xmlns:a16="http://schemas.microsoft.com/office/drawing/2014/main" id="{E243218E-92D8-2E46-38A7-064ECCB600E7}"/>
              </a:ext>
            </a:extLst>
          </p:cNvPr>
          <p:cNvSpPr txBox="1"/>
          <p:nvPr/>
        </p:nvSpPr>
        <p:spPr>
          <a:xfrm>
            <a:off x="0" y="1209739"/>
            <a:ext cx="3038011" cy="4524315"/>
          </a:xfrm>
          <a:prstGeom prst="rect">
            <a:avLst/>
          </a:prstGeom>
          <a:noFill/>
        </p:spPr>
        <p:txBody>
          <a:bodyPr wrap="none" rtlCol="0">
            <a:spAutoFit/>
          </a:bodyPr>
          <a:lstStyle/>
          <a:p>
            <a:r>
              <a:rPr lang="en-US" dirty="0"/>
              <a:t>Input parameters:</a:t>
            </a:r>
          </a:p>
          <a:p>
            <a:r>
              <a:rPr lang="en-US" dirty="0"/>
              <a:t>Phantom dimension</a:t>
            </a:r>
          </a:p>
          <a:p>
            <a:r>
              <a:rPr lang="en-US" dirty="0"/>
              <a:t>Phantom voxel size</a:t>
            </a:r>
          </a:p>
          <a:p>
            <a:r>
              <a:rPr lang="en-US"/>
              <a:t>Phantom isocenter</a:t>
            </a:r>
            <a:endParaRPr lang="en-US" dirty="0"/>
          </a:p>
          <a:p>
            <a:r>
              <a:rPr lang="en-US" dirty="0"/>
              <a:t>Phantom file path</a:t>
            </a:r>
          </a:p>
          <a:p>
            <a:r>
              <a:rPr lang="en-US" dirty="0"/>
              <a:t>PTV weight file path</a:t>
            </a:r>
          </a:p>
          <a:p>
            <a:r>
              <a:rPr lang="en-US" dirty="0"/>
              <a:t>PTV target file path</a:t>
            </a:r>
          </a:p>
          <a:p>
            <a:r>
              <a:rPr lang="en-US" dirty="0"/>
              <a:t>OAR weight file path</a:t>
            </a:r>
          </a:p>
          <a:p>
            <a:r>
              <a:rPr lang="en-US" dirty="0"/>
              <a:t>OAR target file path</a:t>
            </a:r>
          </a:p>
          <a:p>
            <a:r>
              <a:rPr lang="en-US" dirty="0"/>
              <a:t>Beam energy</a:t>
            </a:r>
          </a:p>
          <a:p>
            <a:r>
              <a:rPr lang="en-US" dirty="0"/>
              <a:t>SAD</a:t>
            </a:r>
          </a:p>
          <a:p>
            <a:r>
              <a:rPr lang="en-US" dirty="0"/>
              <a:t>Number of beams</a:t>
            </a:r>
          </a:p>
          <a:p>
            <a:r>
              <a:rPr lang="en-US" dirty="0"/>
              <a:t>Fluence map dimension</a:t>
            </a:r>
          </a:p>
          <a:p>
            <a:r>
              <a:rPr lang="en-US" dirty="0"/>
              <a:t>Fluence map pixel size</a:t>
            </a:r>
          </a:p>
          <a:p>
            <a:r>
              <a:rPr lang="en-US" dirty="0"/>
              <a:t>Fluence map output file path</a:t>
            </a:r>
          </a:p>
          <a:p>
            <a:r>
              <a:rPr lang="en-US" dirty="0"/>
              <a:t>Zenithal angle range</a:t>
            </a:r>
          </a:p>
        </p:txBody>
      </p:sp>
      <p:sp>
        <p:nvSpPr>
          <p:cNvPr id="4" name="TextBox 3">
            <a:extLst>
              <a:ext uri="{FF2B5EF4-FFF2-40B4-BE49-F238E27FC236}">
                <a16:creationId xmlns:a16="http://schemas.microsoft.com/office/drawing/2014/main" id="{E220A7B3-603B-DBCB-6D67-550580184323}"/>
              </a:ext>
            </a:extLst>
          </p:cNvPr>
          <p:cNvSpPr txBox="1"/>
          <p:nvPr/>
        </p:nvSpPr>
        <p:spPr>
          <a:xfrm>
            <a:off x="2894012" y="1206374"/>
            <a:ext cx="4727576" cy="5355312"/>
          </a:xfrm>
          <a:prstGeom prst="rect">
            <a:avLst/>
          </a:prstGeom>
          <a:noFill/>
        </p:spPr>
        <p:txBody>
          <a:bodyPr wrap="none" rtlCol="0">
            <a:spAutoFit/>
          </a:bodyPr>
          <a:lstStyle/>
          <a:p>
            <a:r>
              <a:rPr lang="en-US" dirty="0"/>
              <a:t>Each beam has:</a:t>
            </a:r>
          </a:p>
          <a:p>
            <a:endParaRPr lang="en-US" dirty="0"/>
          </a:p>
          <a:p>
            <a:r>
              <a:rPr lang="en-US" dirty="0"/>
              <a:t>Zenith angle (float)</a:t>
            </a:r>
          </a:p>
          <a:p>
            <a:r>
              <a:rPr lang="en-US" dirty="0"/>
              <a:t>Azimuth angle (float)</a:t>
            </a:r>
          </a:p>
          <a:p>
            <a:r>
              <a:rPr lang="en-US" dirty="0"/>
              <a:t>Fluence map host (float*)</a:t>
            </a:r>
          </a:p>
          <a:p>
            <a:r>
              <a:rPr lang="en-US" dirty="0"/>
              <a:t>Fluence map device (pitched)</a:t>
            </a:r>
          </a:p>
          <a:p>
            <a:r>
              <a:rPr lang="en-US" dirty="0" err="1"/>
              <a:t>Terma</a:t>
            </a:r>
            <a:r>
              <a:rPr lang="en-US" dirty="0"/>
              <a:t> map BEV host (float*)</a:t>
            </a:r>
          </a:p>
          <a:p>
            <a:r>
              <a:rPr lang="en-US" dirty="0" err="1"/>
              <a:t>Terma</a:t>
            </a:r>
            <a:r>
              <a:rPr lang="en-US" dirty="0"/>
              <a:t> map BEV device (surface)</a:t>
            </a:r>
          </a:p>
          <a:p>
            <a:r>
              <a:rPr lang="en-US" dirty="0" err="1"/>
              <a:t>Terma</a:t>
            </a:r>
            <a:r>
              <a:rPr lang="en-US" dirty="0"/>
              <a:t> map PVCS host (float*)</a:t>
            </a:r>
          </a:p>
          <a:p>
            <a:r>
              <a:rPr lang="en-US" dirty="0" err="1"/>
              <a:t>Terma</a:t>
            </a:r>
            <a:r>
              <a:rPr lang="en-US" dirty="0"/>
              <a:t> map PVCS x dominant device (pitched)</a:t>
            </a:r>
          </a:p>
          <a:p>
            <a:r>
              <a:rPr lang="en-US" dirty="0" err="1"/>
              <a:t>Terma</a:t>
            </a:r>
            <a:r>
              <a:rPr lang="en-US" dirty="0"/>
              <a:t> map PVCS y dominant device (pitched)</a:t>
            </a:r>
          </a:p>
          <a:p>
            <a:r>
              <a:rPr lang="en-US" dirty="0" err="1"/>
              <a:t>Terma</a:t>
            </a:r>
            <a:r>
              <a:rPr lang="en-US" dirty="0"/>
              <a:t> map PVCS z dominant device (pitched)</a:t>
            </a:r>
          </a:p>
          <a:p>
            <a:r>
              <a:rPr lang="en-US" dirty="0"/>
              <a:t>Dose map host (float*)</a:t>
            </a:r>
          </a:p>
          <a:p>
            <a:r>
              <a:rPr lang="en-US" dirty="0"/>
              <a:t>Dose map x dominant device (pitched)</a:t>
            </a:r>
          </a:p>
          <a:p>
            <a:r>
              <a:rPr lang="en-US" dirty="0"/>
              <a:t>Dose map y dominant device (pitched)</a:t>
            </a:r>
          </a:p>
          <a:p>
            <a:r>
              <a:rPr lang="en-US" dirty="0"/>
              <a:t>Dose map z dominant device (pitched)</a:t>
            </a:r>
          </a:p>
          <a:p>
            <a:endParaRPr lang="en-US" dirty="0"/>
          </a:p>
          <a:p>
            <a:r>
              <a:rPr lang="en-US" dirty="0"/>
              <a:t>Fluence map convolved host (float*)</a:t>
            </a:r>
          </a:p>
          <a:p>
            <a:r>
              <a:rPr lang="en-US" dirty="0"/>
              <a:t>Fluence map convolved device (pitched)</a:t>
            </a:r>
          </a:p>
        </p:txBody>
      </p:sp>
      <p:sp>
        <p:nvSpPr>
          <p:cNvPr id="5" name="TextBox 4">
            <a:extLst>
              <a:ext uri="{FF2B5EF4-FFF2-40B4-BE49-F238E27FC236}">
                <a16:creationId xmlns:a16="http://schemas.microsoft.com/office/drawing/2014/main" id="{DCD74A27-1CFF-3185-D860-928BD6C4298F}"/>
              </a:ext>
            </a:extLst>
          </p:cNvPr>
          <p:cNvSpPr txBox="1"/>
          <p:nvPr/>
        </p:nvSpPr>
        <p:spPr>
          <a:xfrm>
            <a:off x="7564262" y="1209739"/>
            <a:ext cx="5250155" cy="4247317"/>
          </a:xfrm>
          <a:prstGeom prst="rect">
            <a:avLst/>
          </a:prstGeom>
          <a:noFill/>
        </p:spPr>
        <p:txBody>
          <a:bodyPr wrap="none" rtlCol="0">
            <a:spAutoFit/>
          </a:bodyPr>
          <a:lstStyle/>
          <a:p>
            <a:r>
              <a:rPr lang="en-US" dirty="0"/>
              <a:t>Dose map grad host (float*)</a:t>
            </a:r>
          </a:p>
          <a:p>
            <a:r>
              <a:rPr lang="en-US" dirty="0"/>
              <a:t>Dose map grad x dominant device (pitched)</a:t>
            </a:r>
          </a:p>
          <a:p>
            <a:r>
              <a:rPr lang="en-US" dirty="0"/>
              <a:t>Dose map grad y dominant device (pitched)</a:t>
            </a:r>
          </a:p>
          <a:p>
            <a:r>
              <a:rPr lang="en-US" dirty="0"/>
              <a:t>Dose map grad z dominant device (pitched)</a:t>
            </a:r>
          </a:p>
          <a:p>
            <a:r>
              <a:rPr lang="en-US" dirty="0" err="1"/>
              <a:t>Terma</a:t>
            </a:r>
            <a:r>
              <a:rPr lang="en-US" dirty="0"/>
              <a:t> map grad PVCS host (float*)</a:t>
            </a:r>
          </a:p>
          <a:p>
            <a:r>
              <a:rPr lang="en-US" dirty="0" err="1"/>
              <a:t>Terma</a:t>
            </a:r>
            <a:r>
              <a:rPr lang="en-US" dirty="0"/>
              <a:t> map grad PVCS x dominant device (pitched)</a:t>
            </a:r>
          </a:p>
          <a:p>
            <a:r>
              <a:rPr lang="en-US" dirty="0" err="1"/>
              <a:t>Terma</a:t>
            </a:r>
            <a:r>
              <a:rPr lang="en-US" dirty="0"/>
              <a:t> map grad PVCS y dominant device (pitched)</a:t>
            </a:r>
          </a:p>
          <a:p>
            <a:r>
              <a:rPr lang="en-US" dirty="0" err="1"/>
              <a:t>Terma</a:t>
            </a:r>
            <a:r>
              <a:rPr lang="en-US" dirty="0"/>
              <a:t> map grad PVCS z dominant device (pitched)</a:t>
            </a:r>
          </a:p>
          <a:p>
            <a:r>
              <a:rPr lang="en-US" dirty="0" err="1"/>
              <a:t>Terma</a:t>
            </a:r>
            <a:r>
              <a:rPr lang="en-US" dirty="0"/>
              <a:t> map grad BEV host (float*)</a:t>
            </a:r>
          </a:p>
          <a:p>
            <a:r>
              <a:rPr lang="en-US" dirty="0" err="1"/>
              <a:t>Terma</a:t>
            </a:r>
            <a:r>
              <a:rPr lang="en-US" dirty="0"/>
              <a:t> map grad BEV device (pitched)</a:t>
            </a:r>
          </a:p>
          <a:p>
            <a:r>
              <a:rPr lang="en-US" dirty="0"/>
              <a:t>Fluence map grad host (float*)</a:t>
            </a:r>
          </a:p>
          <a:p>
            <a:r>
              <a:rPr lang="en-US" dirty="0"/>
              <a:t>Fluence map grad device (pitched)</a:t>
            </a:r>
          </a:p>
          <a:p>
            <a:endParaRPr lang="en-US" dirty="0"/>
          </a:p>
          <a:p>
            <a:r>
              <a:rPr lang="en-US" dirty="0"/>
              <a:t>Fluence map convolved grad host (float*)</a:t>
            </a:r>
          </a:p>
          <a:p>
            <a:r>
              <a:rPr lang="en-US" dirty="0"/>
              <a:t>Fluence map convolved grad device (pitched)</a:t>
            </a:r>
          </a:p>
        </p:txBody>
      </p:sp>
    </p:spTree>
    <p:extLst>
      <p:ext uri="{BB962C8B-B14F-4D97-AF65-F5344CB8AC3E}">
        <p14:creationId xmlns:p14="http://schemas.microsoft.com/office/powerpoint/2010/main" val="2228164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8E164-B8B6-DBB8-50F2-FBD2D22496B8}"/>
              </a:ext>
            </a:extLst>
          </p:cNvPr>
          <p:cNvSpPr txBox="1"/>
          <p:nvPr/>
        </p:nvSpPr>
        <p:spPr>
          <a:xfrm>
            <a:off x="282742" y="366963"/>
            <a:ext cx="2735044" cy="369332"/>
          </a:xfrm>
          <a:prstGeom prst="rect">
            <a:avLst/>
          </a:prstGeom>
          <a:noFill/>
        </p:spPr>
        <p:txBody>
          <a:bodyPr wrap="none" rtlCol="0">
            <a:spAutoFit/>
          </a:bodyPr>
          <a:lstStyle/>
          <a:p>
            <a:r>
              <a:rPr lang="en-US" dirty="0"/>
              <a:t>Forward algorithm design</a:t>
            </a:r>
          </a:p>
        </p:txBody>
      </p:sp>
      <p:sp>
        <p:nvSpPr>
          <p:cNvPr id="6" name="TextBox 5">
            <a:extLst>
              <a:ext uri="{FF2B5EF4-FFF2-40B4-BE49-F238E27FC236}">
                <a16:creationId xmlns:a16="http://schemas.microsoft.com/office/drawing/2014/main" id="{747D4608-CAB8-162E-DF6C-2A8FE08765E9}"/>
              </a:ext>
            </a:extLst>
          </p:cNvPr>
          <p:cNvSpPr txBox="1"/>
          <p:nvPr/>
        </p:nvSpPr>
        <p:spPr>
          <a:xfrm>
            <a:off x="282742" y="1112921"/>
            <a:ext cx="2141933" cy="369332"/>
          </a:xfrm>
          <a:prstGeom prst="rect">
            <a:avLst/>
          </a:prstGeom>
          <a:noFill/>
        </p:spPr>
        <p:txBody>
          <a:bodyPr wrap="none" rtlCol="0">
            <a:spAutoFit/>
          </a:bodyPr>
          <a:lstStyle/>
          <a:p>
            <a:r>
              <a:rPr lang="en-US" dirty="0"/>
              <a:t>Fluence map device</a:t>
            </a:r>
          </a:p>
        </p:txBody>
      </p:sp>
      <p:sp>
        <p:nvSpPr>
          <p:cNvPr id="7" name="TextBox 6">
            <a:extLst>
              <a:ext uri="{FF2B5EF4-FFF2-40B4-BE49-F238E27FC236}">
                <a16:creationId xmlns:a16="http://schemas.microsoft.com/office/drawing/2014/main" id="{77CC7E29-E0B0-285D-B34C-DFB365EAA514}"/>
              </a:ext>
            </a:extLst>
          </p:cNvPr>
          <p:cNvSpPr txBox="1"/>
          <p:nvPr/>
        </p:nvSpPr>
        <p:spPr>
          <a:xfrm>
            <a:off x="1337518" y="1482253"/>
            <a:ext cx="1087157" cy="369332"/>
          </a:xfrm>
          <a:prstGeom prst="rect">
            <a:avLst/>
          </a:prstGeom>
          <a:noFill/>
        </p:spPr>
        <p:txBody>
          <a:bodyPr wrap="none" rtlCol="0">
            <a:spAutoFit/>
          </a:bodyPr>
          <a:lstStyle/>
          <a:p>
            <a:r>
              <a:rPr lang="en-US" dirty="0"/>
              <a:t>phantom</a:t>
            </a:r>
          </a:p>
        </p:txBody>
      </p:sp>
      <p:sp>
        <p:nvSpPr>
          <p:cNvPr id="8" name="Right Brace 7">
            <a:extLst>
              <a:ext uri="{FF2B5EF4-FFF2-40B4-BE49-F238E27FC236}">
                <a16:creationId xmlns:a16="http://schemas.microsoft.com/office/drawing/2014/main" id="{606069D9-C097-4888-D5EA-EDF9E0E8134D}"/>
              </a:ext>
            </a:extLst>
          </p:cNvPr>
          <p:cNvSpPr/>
          <p:nvPr/>
        </p:nvSpPr>
        <p:spPr>
          <a:xfrm>
            <a:off x="2424675" y="1159816"/>
            <a:ext cx="155448" cy="644874"/>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9E4A62DE-0B76-E3F1-6B62-A77E6D533481}"/>
              </a:ext>
            </a:extLst>
          </p:cNvPr>
          <p:cNvSpPr txBox="1"/>
          <p:nvPr/>
        </p:nvSpPr>
        <p:spPr>
          <a:xfrm>
            <a:off x="2580123" y="1297587"/>
            <a:ext cx="3361818" cy="369332"/>
          </a:xfrm>
          <a:prstGeom prst="rect">
            <a:avLst/>
          </a:prstGeom>
          <a:noFill/>
        </p:spPr>
        <p:txBody>
          <a:bodyPr wrap="none" rtlCol="0">
            <a:spAutoFit/>
          </a:bodyPr>
          <a:lstStyle/>
          <a:p>
            <a:r>
              <a:rPr lang="en-US" dirty="0" err="1"/>
              <a:t>Terma</a:t>
            </a:r>
            <a:r>
              <a:rPr lang="en-US" dirty="0"/>
              <a:t> map BEV device (surface)</a:t>
            </a:r>
          </a:p>
        </p:txBody>
      </p:sp>
      <p:sp>
        <p:nvSpPr>
          <p:cNvPr id="10" name="Right Brace 9">
            <a:extLst>
              <a:ext uri="{FF2B5EF4-FFF2-40B4-BE49-F238E27FC236}">
                <a16:creationId xmlns:a16="http://schemas.microsoft.com/office/drawing/2014/main" id="{AAB37282-FF3B-7FD5-C90D-12AF46D266A1}"/>
              </a:ext>
            </a:extLst>
          </p:cNvPr>
          <p:cNvSpPr/>
          <p:nvPr/>
        </p:nvSpPr>
        <p:spPr>
          <a:xfrm flipH="1">
            <a:off x="5864217" y="1105697"/>
            <a:ext cx="155448" cy="75311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57B15F7-9636-9540-97D1-1DC0D429CF69}"/>
              </a:ext>
            </a:extLst>
          </p:cNvPr>
          <p:cNvSpPr txBox="1"/>
          <p:nvPr/>
        </p:nvSpPr>
        <p:spPr>
          <a:xfrm>
            <a:off x="5941942" y="1017284"/>
            <a:ext cx="3087705" cy="369332"/>
          </a:xfrm>
          <a:prstGeom prst="rect">
            <a:avLst/>
          </a:prstGeom>
          <a:noFill/>
        </p:spPr>
        <p:txBody>
          <a:bodyPr wrap="none" rtlCol="0">
            <a:spAutoFit/>
          </a:bodyPr>
          <a:lstStyle/>
          <a:p>
            <a:r>
              <a:rPr lang="en-US" dirty="0" err="1"/>
              <a:t>Terma</a:t>
            </a:r>
            <a:r>
              <a:rPr lang="en-US" dirty="0"/>
              <a:t> map PVCS x dominant</a:t>
            </a:r>
          </a:p>
        </p:txBody>
      </p:sp>
      <p:sp>
        <p:nvSpPr>
          <p:cNvPr id="12" name="TextBox 11">
            <a:extLst>
              <a:ext uri="{FF2B5EF4-FFF2-40B4-BE49-F238E27FC236}">
                <a16:creationId xmlns:a16="http://schemas.microsoft.com/office/drawing/2014/main" id="{1BA6DDAA-75C5-65E3-39C5-90F520F6A24A}"/>
              </a:ext>
            </a:extLst>
          </p:cNvPr>
          <p:cNvSpPr txBox="1"/>
          <p:nvPr/>
        </p:nvSpPr>
        <p:spPr>
          <a:xfrm>
            <a:off x="5941941" y="1297895"/>
            <a:ext cx="3087705" cy="369332"/>
          </a:xfrm>
          <a:prstGeom prst="rect">
            <a:avLst/>
          </a:prstGeom>
          <a:noFill/>
        </p:spPr>
        <p:txBody>
          <a:bodyPr wrap="none" rtlCol="0">
            <a:spAutoFit/>
          </a:bodyPr>
          <a:lstStyle/>
          <a:p>
            <a:r>
              <a:rPr lang="en-US" dirty="0" err="1"/>
              <a:t>Terma</a:t>
            </a:r>
            <a:r>
              <a:rPr lang="en-US" dirty="0"/>
              <a:t> map PVCS y dominant</a:t>
            </a:r>
          </a:p>
        </p:txBody>
      </p:sp>
      <p:sp>
        <p:nvSpPr>
          <p:cNvPr id="13" name="TextBox 12">
            <a:extLst>
              <a:ext uri="{FF2B5EF4-FFF2-40B4-BE49-F238E27FC236}">
                <a16:creationId xmlns:a16="http://schemas.microsoft.com/office/drawing/2014/main" id="{0B7AE89C-12AD-346C-3819-90C8593E3253}"/>
              </a:ext>
            </a:extLst>
          </p:cNvPr>
          <p:cNvSpPr txBox="1"/>
          <p:nvPr/>
        </p:nvSpPr>
        <p:spPr>
          <a:xfrm>
            <a:off x="5941941" y="1571862"/>
            <a:ext cx="3087705" cy="369332"/>
          </a:xfrm>
          <a:prstGeom prst="rect">
            <a:avLst/>
          </a:prstGeom>
          <a:noFill/>
        </p:spPr>
        <p:txBody>
          <a:bodyPr wrap="none" rtlCol="0">
            <a:spAutoFit/>
          </a:bodyPr>
          <a:lstStyle/>
          <a:p>
            <a:r>
              <a:rPr lang="en-US" dirty="0" err="1"/>
              <a:t>Terma</a:t>
            </a:r>
            <a:r>
              <a:rPr lang="en-US" dirty="0"/>
              <a:t> map PVCS z dominant</a:t>
            </a:r>
          </a:p>
        </p:txBody>
      </p:sp>
      <p:cxnSp>
        <p:nvCxnSpPr>
          <p:cNvPr id="15" name="Straight Arrow Connector 14">
            <a:extLst>
              <a:ext uri="{FF2B5EF4-FFF2-40B4-BE49-F238E27FC236}">
                <a16:creationId xmlns:a16="http://schemas.microsoft.com/office/drawing/2014/main" id="{F59FB989-5D71-971B-7A0D-FF70A2B4C211}"/>
              </a:ext>
            </a:extLst>
          </p:cNvPr>
          <p:cNvCxnSpPr>
            <a:cxnSpLocks/>
          </p:cNvCxnSpPr>
          <p:nvPr/>
        </p:nvCxnSpPr>
        <p:spPr>
          <a:xfrm>
            <a:off x="8963526" y="1215805"/>
            <a:ext cx="421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7980E4-7B76-0726-3263-129B98151C84}"/>
              </a:ext>
            </a:extLst>
          </p:cNvPr>
          <p:cNvCxnSpPr>
            <a:cxnSpLocks/>
          </p:cNvCxnSpPr>
          <p:nvPr/>
        </p:nvCxnSpPr>
        <p:spPr>
          <a:xfrm>
            <a:off x="8963526" y="1496905"/>
            <a:ext cx="421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BA6EFE-4B41-558F-E7E2-239128EDC6F8}"/>
              </a:ext>
            </a:extLst>
          </p:cNvPr>
          <p:cNvCxnSpPr>
            <a:cxnSpLocks/>
          </p:cNvCxnSpPr>
          <p:nvPr/>
        </p:nvCxnSpPr>
        <p:spPr>
          <a:xfrm>
            <a:off x="8963526" y="1781654"/>
            <a:ext cx="421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F44CAF5-CDE2-F921-2F61-34E2FE369F47}"/>
              </a:ext>
            </a:extLst>
          </p:cNvPr>
          <p:cNvSpPr txBox="1"/>
          <p:nvPr/>
        </p:nvSpPr>
        <p:spPr>
          <a:xfrm>
            <a:off x="9381483" y="1028069"/>
            <a:ext cx="2374368" cy="369332"/>
          </a:xfrm>
          <a:prstGeom prst="rect">
            <a:avLst/>
          </a:prstGeom>
          <a:noFill/>
        </p:spPr>
        <p:txBody>
          <a:bodyPr wrap="none" rtlCol="0">
            <a:spAutoFit/>
          </a:bodyPr>
          <a:lstStyle/>
          <a:p>
            <a:r>
              <a:rPr lang="en-US" dirty="0"/>
              <a:t>Dose map x dominant</a:t>
            </a:r>
          </a:p>
        </p:txBody>
      </p:sp>
      <p:sp>
        <p:nvSpPr>
          <p:cNvPr id="20" name="TextBox 19">
            <a:extLst>
              <a:ext uri="{FF2B5EF4-FFF2-40B4-BE49-F238E27FC236}">
                <a16:creationId xmlns:a16="http://schemas.microsoft.com/office/drawing/2014/main" id="{163C06F7-F34E-6D36-6DB7-EB732E4BBB50}"/>
              </a:ext>
            </a:extLst>
          </p:cNvPr>
          <p:cNvSpPr txBox="1"/>
          <p:nvPr/>
        </p:nvSpPr>
        <p:spPr>
          <a:xfrm>
            <a:off x="9381483" y="1307426"/>
            <a:ext cx="2380780" cy="369332"/>
          </a:xfrm>
          <a:prstGeom prst="rect">
            <a:avLst/>
          </a:prstGeom>
          <a:noFill/>
        </p:spPr>
        <p:txBody>
          <a:bodyPr wrap="none" rtlCol="0">
            <a:spAutoFit/>
          </a:bodyPr>
          <a:lstStyle/>
          <a:p>
            <a:r>
              <a:rPr lang="en-US" dirty="0"/>
              <a:t>Dose map y dominant</a:t>
            </a:r>
          </a:p>
        </p:txBody>
      </p:sp>
      <p:sp>
        <p:nvSpPr>
          <p:cNvPr id="21" name="TextBox 20">
            <a:extLst>
              <a:ext uri="{FF2B5EF4-FFF2-40B4-BE49-F238E27FC236}">
                <a16:creationId xmlns:a16="http://schemas.microsoft.com/office/drawing/2014/main" id="{D50A9D29-7844-4F2B-F387-FAA023BB5F51}"/>
              </a:ext>
            </a:extLst>
          </p:cNvPr>
          <p:cNvSpPr txBox="1"/>
          <p:nvPr/>
        </p:nvSpPr>
        <p:spPr>
          <a:xfrm>
            <a:off x="9381482" y="1595922"/>
            <a:ext cx="2379177" cy="369332"/>
          </a:xfrm>
          <a:prstGeom prst="rect">
            <a:avLst/>
          </a:prstGeom>
          <a:noFill/>
        </p:spPr>
        <p:txBody>
          <a:bodyPr wrap="none" rtlCol="0">
            <a:spAutoFit/>
          </a:bodyPr>
          <a:lstStyle/>
          <a:p>
            <a:r>
              <a:rPr lang="en-US" dirty="0"/>
              <a:t>Dose map z dominant</a:t>
            </a:r>
          </a:p>
        </p:txBody>
      </p:sp>
      <p:sp>
        <p:nvSpPr>
          <p:cNvPr id="22" name="Right Brace 21">
            <a:extLst>
              <a:ext uri="{FF2B5EF4-FFF2-40B4-BE49-F238E27FC236}">
                <a16:creationId xmlns:a16="http://schemas.microsoft.com/office/drawing/2014/main" id="{62E52DC0-652C-084C-E865-B0338F9CA393}"/>
              </a:ext>
            </a:extLst>
          </p:cNvPr>
          <p:cNvSpPr/>
          <p:nvPr/>
        </p:nvSpPr>
        <p:spPr>
          <a:xfrm>
            <a:off x="11678127" y="1099633"/>
            <a:ext cx="155448" cy="75917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F7F63D18-C787-9276-0A0A-78354AFF9F49}"/>
              </a:ext>
            </a:extLst>
          </p:cNvPr>
          <p:cNvSpPr txBox="1"/>
          <p:nvPr/>
        </p:nvSpPr>
        <p:spPr>
          <a:xfrm>
            <a:off x="282742" y="2544680"/>
            <a:ext cx="3414717" cy="369332"/>
          </a:xfrm>
          <a:prstGeom prst="rect">
            <a:avLst/>
          </a:prstGeom>
          <a:noFill/>
        </p:spPr>
        <p:txBody>
          <a:bodyPr wrap="none" rtlCol="0">
            <a:spAutoFit/>
          </a:bodyPr>
          <a:lstStyle/>
          <a:p>
            <a:r>
              <a:rPr lang="en-US" dirty="0"/>
              <a:t>Reduce to dose map x dominant</a:t>
            </a:r>
          </a:p>
        </p:txBody>
      </p:sp>
      <p:cxnSp>
        <p:nvCxnSpPr>
          <p:cNvPr id="25" name="Straight Arrow Connector 24">
            <a:extLst>
              <a:ext uri="{FF2B5EF4-FFF2-40B4-BE49-F238E27FC236}">
                <a16:creationId xmlns:a16="http://schemas.microsoft.com/office/drawing/2014/main" id="{1627A303-7BFB-48BA-5820-A369C5568641}"/>
              </a:ext>
            </a:extLst>
          </p:cNvPr>
          <p:cNvCxnSpPr>
            <a:cxnSpLocks/>
            <a:stCxn id="23" idx="3"/>
          </p:cNvCxnSpPr>
          <p:nvPr/>
        </p:nvCxnSpPr>
        <p:spPr>
          <a:xfrm>
            <a:off x="3697459" y="2729346"/>
            <a:ext cx="4293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00242F-4537-4A4A-DD49-842CB4FBF735}"/>
              </a:ext>
            </a:extLst>
          </p:cNvPr>
          <p:cNvSpPr txBox="1"/>
          <p:nvPr/>
        </p:nvSpPr>
        <p:spPr>
          <a:xfrm>
            <a:off x="4126832" y="2544680"/>
            <a:ext cx="2896947" cy="369332"/>
          </a:xfrm>
          <a:prstGeom prst="rect">
            <a:avLst/>
          </a:prstGeom>
          <a:noFill/>
        </p:spPr>
        <p:txBody>
          <a:bodyPr wrap="none" rtlCol="0">
            <a:spAutoFit/>
          </a:bodyPr>
          <a:lstStyle/>
          <a:p>
            <a:r>
              <a:rPr lang="en-US" dirty="0"/>
              <a:t>Dose map grad x dominant</a:t>
            </a:r>
          </a:p>
        </p:txBody>
      </p:sp>
      <p:sp>
        <p:nvSpPr>
          <p:cNvPr id="29" name="Right Brace 28">
            <a:extLst>
              <a:ext uri="{FF2B5EF4-FFF2-40B4-BE49-F238E27FC236}">
                <a16:creationId xmlns:a16="http://schemas.microsoft.com/office/drawing/2014/main" id="{C4F79758-E5F3-A8AD-CF27-862E787AC88F}"/>
              </a:ext>
            </a:extLst>
          </p:cNvPr>
          <p:cNvSpPr/>
          <p:nvPr/>
        </p:nvSpPr>
        <p:spPr>
          <a:xfrm flipH="1">
            <a:off x="7029179" y="2371018"/>
            <a:ext cx="155448" cy="75311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5D3DF8F6-688C-7072-F06B-8F45658AD5F0}"/>
              </a:ext>
            </a:extLst>
          </p:cNvPr>
          <p:cNvSpPr txBox="1"/>
          <p:nvPr/>
        </p:nvSpPr>
        <p:spPr>
          <a:xfrm>
            <a:off x="7106904" y="2282605"/>
            <a:ext cx="2896947" cy="369332"/>
          </a:xfrm>
          <a:prstGeom prst="rect">
            <a:avLst/>
          </a:prstGeom>
          <a:noFill/>
        </p:spPr>
        <p:txBody>
          <a:bodyPr wrap="none" rtlCol="0">
            <a:spAutoFit/>
          </a:bodyPr>
          <a:lstStyle/>
          <a:p>
            <a:r>
              <a:rPr lang="en-US" dirty="0"/>
              <a:t>Dose map grad x dominant</a:t>
            </a:r>
          </a:p>
        </p:txBody>
      </p:sp>
      <p:sp>
        <p:nvSpPr>
          <p:cNvPr id="31" name="TextBox 30">
            <a:extLst>
              <a:ext uri="{FF2B5EF4-FFF2-40B4-BE49-F238E27FC236}">
                <a16:creationId xmlns:a16="http://schemas.microsoft.com/office/drawing/2014/main" id="{3432EF8A-53AF-5A0A-0A3C-D1B8255F4C78}"/>
              </a:ext>
            </a:extLst>
          </p:cNvPr>
          <p:cNvSpPr txBox="1"/>
          <p:nvPr/>
        </p:nvSpPr>
        <p:spPr>
          <a:xfrm>
            <a:off x="7106903" y="2563216"/>
            <a:ext cx="2903359" cy="369332"/>
          </a:xfrm>
          <a:prstGeom prst="rect">
            <a:avLst/>
          </a:prstGeom>
          <a:noFill/>
        </p:spPr>
        <p:txBody>
          <a:bodyPr wrap="none" rtlCol="0">
            <a:spAutoFit/>
          </a:bodyPr>
          <a:lstStyle/>
          <a:p>
            <a:r>
              <a:rPr lang="en-US" dirty="0"/>
              <a:t>Dose map grad y dominant</a:t>
            </a:r>
          </a:p>
        </p:txBody>
      </p:sp>
      <p:sp>
        <p:nvSpPr>
          <p:cNvPr id="32" name="TextBox 31">
            <a:extLst>
              <a:ext uri="{FF2B5EF4-FFF2-40B4-BE49-F238E27FC236}">
                <a16:creationId xmlns:a16="http://schemas.microsoft.com/office/drawing/2014/main" id="{7766EC74-4A64-A0C7-B4F6-F4B7F7CA209F}"/>
              </a:ext>
            </a:extLst>
          </p:cNvPr>
          <p:cNvSpPr txBox="1"/>
          <p:nvPr/>
        </p:nvSpPr>
        <p:spPr>
          <a:xfrm>
            <a:off x="7106903" y="2837183"/>
            <a:ext cx="2901756" cy="369332"/>
          </a:xfrm>
          <a:prstGeom prst="rect">
            <a:avLst/>
          </a:prstGeom>
          <a:noFill/>
        </p:spPr>
        <p:txBody>
          <a:bodyPr wrap="none" rtlCol="0">
            <a:spAutoFit/>
          </a:bodyPr>
          <a:lstStyle/>
          <a:p>
            <a:r>
              <a:rPr lang="en-US" dirty="0"/>
              <a:t>Dose map grad z dominant</a:t>
            </a:r>
          </a:p>
        </p:txBody>
      </p:sp>
      <p:sp>
        <p:nvSpPr>
          <p:cNvPr id="33" name="TextBox 32">
            <a:extLst>
              <a:ext uri="{FF2B5EF4-FFF2-40B4-BE49-F238E27FC236}">
                <a16:creationId xmlns:a16="http://schemas.microsoft.com/office/drawing/2014/main" id="{0DC08286-F563-A961-3068-A8B6CAC13B98}"/>
              </a:ext>
            </a:extLst>
          </p:cNvPr>
          <p:cNvSpPr txBox="1"/>
          <p:nvPr/>
        </p:nvSpPr>
        <p:spPr>
          <a:xfrm>
            <a:off x="980921" y="3654002"/>
            <a:ext cx="3610284" cy="369332"/>
          </a:xfrm>
          <a:prstGeom prst="rect">
            <a:avLst/>
          </a:prstGeom>
          <a:noFill/>
        </p:spPr>
        <p:txBody>
          <a:bodyPr wrap="none" rtlCol="0">
            <a:spAutoFit/>
          </a:bodyPr>
          <a:lstStyle/>
          <a:p>
            <a:r>
              <a:rPr lang="en-US" dirty="0" err="1"/>
              <a:t>Terma</a:t>
            </a:r>
            <a:r>
              <a:rPr lang="en-US" dirty="0"/>
              <a:t> map grad PVCS x dominant</a:t>
            </a:r>
          </a:p>
        </p:txBody>
      </p:sp>
      <p:sp>
        <p:nvSpPr>
          <p:cNvPr id="34" name="TextBox 33">
            <a:extLst>
              <a:ext uri="{FF2B5EF4-FFF2-40B4-BE49-F238E27FC236}">
                <a16:creationId xmlns:a16="http://schemas.microsoft.com/office/drawing/2014/main" id="{DFF7B472-36E7-5D53-AF92-8328A2A37025}"/>
              </a:ext>
            </a:extLst>
          </p:cNvPr>
          <p:cNvSpPr txBox="1"/>
          <p:nvPr/>
        </p:nvSpPr>
        <p:spPr>
          <a:xfrm>
            <a:off x="980920" y="3934613"/>
            <a:ext cx="3616696" cy="369332"/>
          </a:xfrm>
          <a:prstGeom prst="rect">
            <a:avLst/>
          </a:prstGeom>
          <a:noFill/>
        </p:spPr>
        <p:txBody>
          <a:bodyPr wrap="none" rtlCol="0">
            <a:spAutoFit/>
          </a:bodyPr>
          <a:lstStyle/>
          <a:p>
            <a:r>
              <a:rPr lang="en-US" dirty="0" err="1"/>
              <a:t>Terma</a:t>
            </a:r>
            <a:r>
              <a:rPr lang="en-US" dirty="0"/>
              <a:t> map grad PVCS y dominant</a:t>
            </a:r>
          </a:p>
        </p:txBody>
      </p:sp>
      <p:sp>
        <p:nvSpPr>
          <p:cNvPr id="35" name="TextBox 34">
            <a:extLst>
              <a:ext uri="{FF2B5EF4-FFF2-40B4-BE49-F238E27FC236}">
                <a16:creationId xmlns:a16="http://schemas.microsoft.com/office/drawing/2014/main" id="{25F04FC2-DDD0-069D-1852-2691030B074C}"/>
              </a:ext>
            </a:extLst>
          </p:cNvPr>
          <p:cNvSpPr txBox="1"/>
          <p:nvPr/>
        </p:nvSpPr>
        <p:spPr>
          <a:xfrm>
            <a:off x="980920" y="4208580"/>
            <a:ext cx="3615092" cy="369332"/>
          </a:xfrm>
          <a:prstGeom prst="rect">
            <a:avLst/>
          </a:prstGeom>
          <a:noFill/>
        </p:spPr>
        <p:txBody>
          <a:bodyPr wrap="none" rtlCol="0">
            <a:spAutoFit/>
          </a:bodyPr>
          <a:lstStyle/>
          <a:p>
            <a:r>
              <a:rPr lang="en-US" dirty="0" err="1"/>
              <a:t>Terma</a:t>
            </a:r>
            <a:r>
              <a:rPr lang="en-US" dirty="0"/>
              <a:t> map grad PVCS z dominant</a:t>
            </a:r>
          </a:p>
        </p:txBody>
      </p:sp>
      <p:cxnSp>
        <p:nvCxnSpPr>
          <p:cNvPr id="36" name="Straight Arrow Connector 35">
            <a:extLst>
              <a:ext uri="{FF2B5EF4-FFF2-40B4-BE49-F238E27FC236}">
                <a16:creationId xmlns:a16="http://schemas.microsoft.com/office/drawing/2014/main" id="{1A59E805-C0A9-CFB7-4147-C5AE4C0539C0}"/>
              </a:ext>
            </a:extLst>
          </p:cNvPr>
          <p:cNvCxnSpPr>
            <a:cxnSpLocks/>
          </p:cNvCxnSpPr>
          <p:nvPr/>
        </p:nvCxnSpPr>
        <p:spPr>
          <a:xfrm>
            <a:off x="559814" y="3828663"/>
            <a:ext cx="421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90EE6D6-2393-3ED9-4D52-B018451738F0}"/>
              </a:ext>
            </a:extLst>
          </p:cNvPr>
          <p:cNvCxnSpPr>
            <a:cxnSpLocks/>
          </p:cNvCxnSpPr>
          <p:nvPr/>
        </p:nvCxnSpPr>
        <p:spPr>
          <a:xfrm>
            <a:off x="559814" y="4109763"/>
            <a:ext cx="421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1B0083C-8479-D086-8FDE-79CC976723E3}"/>
              </a:ext>
            </a:extLst>
          </p:cNvPr>
          <p:cNvCxnSpPr>
            <a:cxnSpLocks/>
          </p:cNvCxnSpPr>
          <p:nvPr/>
        </p:nvCxnSpPr>
        <p:spPr>
          <a:xfrm>
            <a:off x="559814" y="4394512"/>
            <a:ext cx="421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ight Brace 38">
            <a:extLst>
              <a:ext uri="{FF2B5EF4-FFF2-40B4-BE49-F238E27FC236}">
                <a16:creationId xmlns:a16="http://schemas.microsoft.com/office/drawing/2014/main" id="{9EA06EBC-2D2F-B061-957E-3061DCE23D37}"/>
              </a:ext>
            </a:extLst>
          </p:cNvPr>
          <p:cNvSpPr/>
          <p:nvPr/>
        </p:nvSpPr>
        <p:spPr>
          <a:xfrm>
            <a:off x="4523098" y="3763276"/>
            <a:ext cx="155448" cy="75917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C1BDFD24-FC7B-BDC2-1A50-CBD5972F34BA}"/>
              </a:ext>
            </a:extLst>
          </p:cNvPr>
          <p:cNvSpPr txBox="1"/>
          <p:nvPr/>
        </p:nvSpPr>
        <p:spPr>
          <a:xfrm>
            <a:off x="4741485" y="3958196"/>
            <a:ext cx="3884397" cy="369332"/>
          </a:xfrm>
          <a:prstGeom prst="rect">
            <a:avLst/>
          </a:prstGeom>
          <a:noFill/>
        </p:spPr>
        <p:txBody>
          <a:bodyPr wrap="none" rtlCol="0">
            <a:spAutoFit/>
          </a:bodyPr>
          <a:lstStyle/>
          <a:p>
            <a:r>
              <a:rPr lang="en-US" dirty="0" err="1"/>
              <a:t>Terma</a:t>
            </a:r>
            <a:r>
              <a:rPr lang="en-US" dirty="0"/>
              <a:t> map grad BEV device (surface)</a:t>
            </a:r>
          </a:p>
        </p:txBody>
      </p:sp>
      <p:cxnSp>
        <p:nvCxnSpPr>
          <p:cNvPr id="41" name="Straight Arrow Connector 40">
            <a:extLst>
              <a:ext uri="{FF2B5EF4-FFF2-40B4-BE49-F238E27FC236}">
                <a16:creationId xmlns:a16="http://schemas.microsoft.com/office/drawing/2014/main" id="{FA4F356E-C3C1-FE12-5806-53F33B0F4644}"/>
              </a:ext>
            </a:extLst>
          </p:cNvPr>
          <p:cNvCxnSpPr>
            <a:cxnSpLocks/>
          </p:cNvCxnSpPr>
          <p:nvPr/>
        </p:nvCxnSpPr>
        <p:spPr>
          <a:xfrm>
            <a:off x="8534153" y="4157094"/>
            <a:ext cx="4293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B592D2A-02EA-83CF-348F-343A6AC58752}"/>
              </a:ext>
            </a:extLst>
          </p:cNvPr>
          <p:cNvSpPr txBox="1"/>
          <p:nvPr/>
        </p:nvSpPr>
        <p:spPr>
          <a:xfrm>
            <a:off x="8963526" y="3958196"/>
            <a:ext cx="2459328" cy="369332"/>
          </a:xfrm>
          <a:prstGeom prst="rect">
            <a:avLst/>
          </a:prstGeom>
          <a:noFill/>
        </p:spPr>
        <p:txBody>
          <a:bodyPr wrap="none" rtlCol="0">
            <a:spAutoFit/>
          </a:bodyPr>
          <a:lstStyle/>
          <a:p>
            <a:r>
              <a:rPr lang="en-US" dirty="0"/>
              <a:t>Fluence map grad host</a:t>
            </a:r>
          </a:p>
        </p:txBody>
      </p:sp>
    </p:spTree>
    <p:extLst>
      <p:ext uri="{BB962C8B-B14F-4D97-AF65-F5344CB8AC3E}">
        <p14:creationId xmlns:p14="http://schemas.microsoft.com/office/powerpoint/2010/main" val="161320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9B31-3D2A-4902-AC5B-9E324EC67A4D}"/>
              </a:ext>
            </a:extLst>
          </p:cNvPr>
          <p:cNvSpPr>
            <a:spLocks noGrp="1"/>
          </p:cNvSpPr>
          <p:nvPr>
            <p:ph type="title"/>
          </p:nvPr>
        </p:nvSpPr>
        <p:spPr/>
        <p:txBody>
          <a:bodyPr/>
          <a:lstStyle/>
          <a:p>
            <a:r>
              <a:rPr lang="en-US" altLang="zh-CN" dirty="0"/>
              <a:t>Chain rule</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E01693-F777-4E44-BAC1-0266F1025851}"/>
                  </a:ext>
                </a:extLst>
              </p:cNvPr>
              <p:cNvSpPr>
                <a:spLocks noGrp="1"/>
              </p:cNvSpPr>
              <p:nvPr>
                <p:ph idx="1"/>
              </p:nvPr>
            </p:nvSpPr>
            <p:spPr/>
            <p:txBody>
              <a:bodyPr>
                <a:normAutofit fontScale="92500" lnSpcReduction="20000"/>
              </a:bodyPr>
              <a:lstStyle/>
              <a:p>
                <a:r>
                  <a:rPr lang="en-US" altLang="zh-CN" dirty="0"/>
                  <a:t>Assume a beam is parameterized by its fluence map and geometric parameters such as beam angle and coordinates.</a:t>
                </a:r>
              </a:p>
              <a:p>
                <a:r>
                  <a:rPr lang="en-US" altLang="zh-CN" dirty="0"/>
                  <a:t>Fixing the patient phantom, we can have </a:t>
                </a:r>
                <a:r>
                  <a:rPr lang="en-US" altLang="zh-CN" dirty="0" err="1"/>
                  <a:t>terma</a:t>
                </a:r>
                <a:r>
                  <a:rPr lang="en-US" altLang="zh-CN" dirty="0"/>
                  <a:t>: </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oMath>
                </a14:m>
                <a:r>
                  <a:rPr lang="en-US" altLang="zh-CN" dirty="0"/>
                  <a:t>, where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𝑟</m:t>
                        </m:r>
                      </m:e>
                    </m:acc>
                  </m:oMath>
                </a14:m>
                <a:r>
                  <a:rPr lang="zh-CN" altLang="en-US" dirty="0"/>
                  <a:t> </a:t>
                </a:r>
                <a:r>
                  <a:rPr lang="en-US" altLang="zh-CN" dirty="0"/>
                  <a:t>and </a:t>
                </a:r>
                <a14:m>
                  <m:oMath xmlns:m="http://schemas.openxmlformats.org/officeDocument/2006/math">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oMath>
                </a14:m>
                <a:r>
                  <a:rPr lang="en-US" altLang="zh-CN" dirty="0"/>
                  <a:t> are the relative location of the phantom and source,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oMath>
                </a14:m>
                <a:r>
                  <a:rPr lang="zh-CN" altLang="en-US" dirty="0"/>
                  <a:t> </a:t>
                </a:r>
                <a:r>
                  <a:rPr lang="en-US" altLang="zh-CN" dirty="0"/>
                  <a:t>is the coordinate relative to the phantom.</a:t>
                </a:r>
              </a:p>
              <a:p>
                <a:r>
                  <a:rPr lang="en-US" altLang="zh-CN" dirty="0"/>
                  <a:t>When we have </a:t>
                </a:r>
                <a:r>
                  <a:rPr lang="en-US" altLang="zh-CN" dirty="0" err="1"/>
                  <a:t>terma</a:t>
                </a:r>
                <a:r>
                  <a:rPr lang="en-US" altLang="zh-CN" dirty="0"/>
                  <a:t>, we can get dose using CCCS: </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oMath>
                </a14:m>
                <a:r>
                  <a:rPr lang="en-US" altLang="zh-CN" dirty="0"/>
                  <a:t>, here </a:t>
                </a:r>
                <a14:m>
                  <m:oMath xmlns:m="http://schemas.openxmlformats.org/officeDocument/2006/math">
                    <m:r>
                      <a:rPr lang="en-US" altLang="zh-CN" b="0" i="1" smtClean="0">
                        <a:latin typeface="Cambria Math" panose="02040503050406030204" pitchFamily="18" charset="0"/>
                      </a:rPr>
                      <m:t>𝑇</m:t>
                    </m:r>
                  </m:oMath>
                </a14:m>
                <a:r>
                  <a:rPr lang="zh-CN" altLang="en-US" dirty="0"/>
                  <a:t> </a:t>
                </a:r>
                <a:r>
                  <a:rPr lang="en-US" altLang="zh-CN" dirty="0"/>
                  <a:t>refers to the </a:t>
                </a:r>
                <a:r>
                  <a:rPr lang="en-US" altLang="zh-CN" dirty="0" err="1"/>
                  <a:t>terma</a:t>
                </a:r>
                <a:r>
                  <a:rPr lang="en-US" altLang="zh-CN" dirty="0"/>
                  <a:t> distribution throughout the phantom</a:t>
                </a:r>
              </a:p>
              <a:p>
                <a:r>
                  <a:rPr lang="en-US" altLang="zh-CN" dirty="0"/>
                  <a:t>Assume the loss function is </a:t>
                </a:r>
                <a14:m>
                  <m:oMath xmlns:m="http://schemas.openxmlformats.org/officeDocument/2006/math">
                    <m:r>
                      <a:rPr lang="en-US" altLang="zh-CN" b="0" i="1" smtClean="0">
                        <a:latin typeface="Cambria Math" panose="02040503050406030204" pitchFamily="18" charset="0"/>
                      </a:rPr>
                      <m:t>𝐿</m:t>
                    </m:r>
                  </m:oMath>
                </a14:m>
                <a:r>
                  <a:rPr lang="en-US" altLang="zh-CN" dirty="0"/>
                  <a:t>, then we can get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𝑇</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𝐿</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𝐷</m:t>
                        </m:r>
                      </m:den>
                    </m:f>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𝐷</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𝑇</m:t>
                        </m:r>
                      </m:den>
                    </m:f>
                  </m:oMath>
                </a14:m>
                <a:r>
                  <a:rPr lang="en-US" altLang="zh-CN" dirty="0"/>
                  <a:t>. Here, both D and T are arrays of values at discrete locations.</a:t>
                </a:r>
              </a:p>
              <a:p>
                <a:r>
                  <a:rPr lang="en-US" altLang="zh-CN" dirty="0"/>
                  <a:t>In this case,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𝑇</m:t>
                        </m:r>
                      </m:den>
                    </m:f>
                  </m:oMath>
                </a14:m>
                <a:r>
                  <a:rPr lang="en-US" altLang="zh-CN" dirty="0"/>
                  <a:t> can also be computed using CCCS. (Essentially, CCCS is to convolve the </a:t>
                </a:r>
                <a:r>
                  <a:rPr lang="en-US" altLang="zh-CN" dirty="0" err="1"/>
                  <a:t>terma</a:t>
                </a:r>
                <a:r>
                  <a:rPr lang="en-US" altLang="zh-CN" dirty="0"/>
                  <a:t> with the dose deposition kernel, for which the back-projection is easy)</a:t>
                </a:r>
              </a:p>
              <a:p>
                <a:endParaRPr lang="zh-CN" altLang="en-US" dirty="0"/>
              </a:p>
            </p:txBody>
          </p:sp>
        </mc:Choice>
        <mc:Fallback xmlns="">
          <p:sp>
            <p:nvSpPr>
              <p:cNvPr id="3" name="Content Placeholder 2">
                <a:extLst>
                  <a:ext uri="{FF2B5EF4-FFF2-40B4-BE49-F238E27FC236}">
                    <a16:creationId xmlns:a16="http://schemas.microsoft.com/office/drawing/2014/main" id="{FAE01693-F777-4E44-BAC1-0266F1025851}"/>
                  </a:ext>
                </a:extLst>
              </p:cNvPr>
              <p:cNvSpPr>
                <a:spLocks noGrp="1" noRot="1" noChangeAspect="1" noMove="1" noResize="1" noEditPoints="1" noAdjustHandles="1" noChangeArrowheads="1" noChangeShapeType="1" noTextEdit="1"/>
              </p:cNvSpPr>
              <p:nvPr>
                <p:ph idx="1"/>
              </p:nvPr>
            </p:nvSpPr>
            <p:spPr>
              <a:blipFill>
                <a:blip r:embed="rId2"/>
                <a:stretch>
                  <a:fillRect l="-928" t="-3501" r="-1449" b="-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098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C4F0-05BC-4E08-B7B0-1911CA78B301}"/>
              </a:ext>
            </a:extLst>
          </p:cNvPr>
          <p:cNvSpPr>
            <a:spLocks noGrp="1"/>
          </p:cNvSpPr>
          <p:nvPr>
            <p:ph type="title"/>
          </p:nvPr>
        </p:nvSpPr>
        <p:spPr/>
        <p:txBody>
          <a:bodyPr/>
          <a:lstStyle/>
          <a:p>
            <a:r>
              <a:rPr lang="en-US" altLang="zh-CN" dirty="0"/>
              <a:t>Chain rule</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D3E220-21A5-4EA2-9816-F00408D7AF82}"/>
                  </a:ext>
                </a:extLst>
              </p:cNvPr>
              <p:cNvSpPr>
                <a:spLocks noGrp="1"/>
              </p:cNvSpPr>
              <p:nvPr>
                <p:ph idx="1"/>
              </p:nvPr>
            </p:nvSpPr>
            <p:spPr/>
            <p:txBody>
              <a:bodyPr/>
              <a:lstStyle/>
              <a:p>
                <a:r>
                  <a:rPr lang="en-US" altLang="zh-CN" dirty="0"/>
                  <a:t>So now, the problem is to calculate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num>
                      <m:den>
                        <m:r>
                          <a:rPr lang="zh-CN" altLang="en-US" i="1"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𝑟</m:t>
                            </m:r>
                          </m:e>
                        </m:acc>
                      </m:den>
                    </m:f>
                    <m:r>
                      <a:rPr lang="en-US" altLang="zh-CN" b="0" i="1" smtClean="0">
                        <a:latin typeface="Cambria Math" panose="02040503050406030204" pitchFamily="18" charset="0"/>
                      </a:rPr>
                      <m:t>𝑇</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oMath>
                </a14:m>
                <a:r>
                  <a:rPr lang="zh-CN" altLang="en-US" dirty="0"/>
                  <a:t> </a:t>
                </a:r>
                <a:r>
                  <a:rPr lang="en-US" altLang="zh-CN" dirty="0"/>
                  <a:t>and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num>
                      <m:den>
                        <m:r>
                          <a:rPr lang="zh-CN" altLang="en-US"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den>
                    </m:f>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e>
                    </m:d>
                  </m:oMath>
                </a14:m>
                <a:r>
                  <a:rPr lang="en-US" altLang="zh-CN" dirty="0"/>
                  <a:t>.</a:t>
                </a:r>
              </a:p>
              <a:p>
                <a:endParaRPr lang="zh-CN" altLang="en-US" dirty="0"/>
              </a:p>
            </p:txBody>
          </p:sp>
        </mc:Choice>
        <mc:Fallback xmlns="">
          <p:sp>
            <p:nvSpPr>
              <p:cNvPr id="3" name="Content Placeholder 2">
                <a:extLst>
                  <a:ext uri="{FF2B5EF4-FFF2-40B4-BE49-F238E27FC236}">
                    <a16:creationId xmlns:a16="http://schemas.microsoft.com/office/drawing/2014/main" id="{F6D3E220-21A5-4EA2-9816-F00408D7AF82}"/>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pic>
        <p:nvPicPr>
          <p:cNvPr id="9" name="Picture 8" descr="Diagram&#10;&#10;Description automatically generated">
            <a:extLst>
              <a:ext uri="{FF2B5EF4-FFF2-40B4-BE49-F238E27FC236}">
                <a16:creationId xmlns:a16="http://schemas.microsoft.com/office/drawing/2014/main" id="{672D5BAC-91DA-4914-9ECE-8678DA813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681" y="2805653"/>
            <a:ext cx="3754955" cy="368722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813A03-A272-4CFF-9ECC-63C5D1BEE846}"/>
                  </a:ext>
                </a:extLst>
              </p:cNvPr>
              <p:cNvSpPr txBox="1"/>
              <p:nvPr/>
            </p:nvSpPr>
            <p:spPr>
              <a:xfrm>
                <a:off x="197224" y="2522071"/>
                <a:ext cx="7401621" cy="1792094"/>
              </a:xfrm>
              <a:prstGeom prst="rect">
                <a:avLst/>
              </a:prstGeom>
              <a:noFill/>
            </p:spPr>
            <p:txBody>
              <a:bodyPr wrap="square" rtlCol="0">
                <a:spAutoFit/>
              </a:bodyPr>
              <a:lstStyle/>
              <a:p>
                <a:r>
                  <a:rPr lang="en-US" altLang="zh-CN" dirty="0"/>
                  <a:t>In the illustration on the right, the beam is the cone, the position of which is parameterized by:</a:t>
                </a:r>
              </a:p>
              <a:p>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𝑟</m:t>
                        </m:r>
                      </m:e>
                    </m:acc>
                  </m:oMath>
                </a14:m>
                <a:r>
                  <a:rPr lang="en-US" altLang="zh-CN" dirty="0"/>
                  <a:t>, the coordinate of the vertex of the cone.</a:t>
                </a:r>
              </a:p>
              <a:p>
                <a14:m>
                  <m:oMath xmlns:m="http://schemas.openxmlformats.org/officeDocument/2006/math">
                    <m:r>
                      <a:rPr lang="zh-CN" altLang="en-US" i="1" smtClean="0">
                        <a:latin typeface="Cambria Math" panose="02040503050406030204" pitchFamily="18" charset="0"/>
                      </a:rPr>
                      <m:t>𝜑</m:t>
                    </m:r>
                  </m:oMath>
                </a14:m>
                <a:r>
                  <a:rPr lang="en-US" altLang="zh-CN" dirty="0"/>
                  <a:t> and </a:t>
                </a:r>
                <a14:m>
                  <m:oMath xmlns:m="http://schemas.openxmlformats.org/officeDocument/2006/math">
                    <m:r>
                      <m:rPr>
                        <m:sty m:val="p"/>
                      </m:rPr>
                      <a:rPr lang="en-US" altLang="zh-CN" b="0" i="1" smtClean="0">
                        <a:latin typeface="Cambria Math" panose="02040503050406030204" pitchFamily="18" charset="0"/>
                      </a:rPr>
                      <m:t>ψ</m:t>
                    </m:r>
                  </m:oMath>
                </a14:m>
                <a:r>
                  <a:rPr lang="en-US" altLang="zh-CN" b="0" dirty="0"/>
                  <a:t>, the orientation of the cone.</a:t>
                </a:r>
              </a:p>
              <a:p>
                <a14:m>
                  <m:oMath xmlns:m="http://schemas.openxmlformats.org/officeDocument/2006/math">
                    <m:r>
                      <a:rPr lang="zh-CN" altLang="en-US" b="0" i="1" smtClean="0">
                        <a:latin typeface="Cambria Math" panose="02040503050406030204" pitchFamily="18" charset="0"/>
                      </a:rPr>
                      <m:t>𝜃</m:t>
                    </m:r>
                  </m:oMath>
                </a14:m>
                <a:r>
                  <a:rPr lang="en-US" altLang="zh-CN" b="0" dirty="0"/>
                  <a:t>, the spin angle of the cone.</a:t>
                </a:r>
              </a:p>
              <a:p>
                <a:r>
                  <a:rPr lang="en-US" altLang="zh-CN" dirty="0"/>
                  <a:t>Here </a:t>
                </a:r>
                <a14:m>
                  <m:oMath xmlns:m="http://schemas.openxmlformats.org/officeDocument/2006/math">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r>
                      <a:rPr lang="zh-CN" altLang="en-US" i="1" smtClean="0">
                        <a:latin typeface="Cambria Math" panose="02040503050406030204" pitchFamily="18" charset="0"/>
                      </a:rPr>
                      <m:t>𝜑</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ψ</m:t>
                    </m:r>
                    <m:r>
                      <a:rPr lang="en-US" altLang="zh-CN" b="0" i="1" smtClean="0">
                        <a:latin typeface="Cambria Math" panose="02040503050406030204" pitchFamily="18" charset="0"/>
                      </a:rPr>
                      <m:t>)</m:t>
                    </m:r>
                  </m:oMath>
                </a14:m>
                <a:r>
                  <a:rPr lang="en-US" altLang="zh-CN" b="0" dirty="0"/>
                  <a:t>.</a:t>
                </a:r>
              </a:p>
            </p:txBody>
          </p:sp>
        </mc:Choice>
        <mc:Fallback xmlns="">
          <p:sp>
            <p:nvSpPr>
              <p:cNvPr id="10" name="TextBox 9">
                <a:extLst>
                  <a:ext uri="{FF2B5EF4-FFF2-40B4-BE49-F238E27FC236}">
                    <a16:creationId xmlns:a16="http://schemas.microsoft.com/office/drawing/2014/main" id="{A1813A03-A272-4CFF-9ECC-63C5D1BEE846}"/>
                  </a:ext>
                </a:extLst>
              </p:cNvPr>
              <p:cNvSpPr txBox="1">
                <a:spLocks noRot="1" noChangeAspect="1" noMove="1" noResize="1" noEditPoints="1" noAdjustHandles="1" noChangeArrowheads="1" noChangeShapeType="1" noTextEdit="1"/>
              </p:cNvSpPr>
              <p:nvPr/>
            </p:nvSpPr>
            <p:spPr>
              <a:xfrm>
                <a:off x="197224" y="2522071"/>
                <a:ext cx="7401621" cy="1792094"/>
              </a:xfrm>
              <a:prstGeom prst="rect">
                <a:avLst/>
              </a:prstGeom>
              <a:blipFill>
                <a:blip r:embed="rId4"/>
                <a:stretch>
                  <a:fillRect l="-658" t="-2041" r="-1152" b="-44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40D7047-468A-492B-B6E0-CD1FDB086375}"/>
                  </a:ext>
                </a:extLst>
              </p:cNvPr>
              <p:cNvSpPr txBox="1"/>
              <p:nvPr/>
            </p:nvSpPr>
            <p:spPr>
              <a:xfrm>
                <a:off x="149412" y="4449102"/>
                <a:ext cx="7670561" cy="822789"/>
              </a:xfrm>
              <a:prstGeom prst="rect">
                <a:avLst/>
              </a:prstGeom>
              <a:noFill/>
            </p:spPr>
            <p:txBody>
              <a:bodyPr wrap="none" rtlCol="0">
                <a:spAutoFit/>
              </a:bodyPr>
              <a:lstStyle/>
              <a:p>
                <a:r>
                  <a:rPr lang="en-US" altLang="zh-CN" dirty="0"/>
                  <a:t>The computation of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𝑇</m:t>
                        </m:r>
                      </m:num>
                      <m:den>
                        <m:r>
                          <a:rPr lang="zh-CN" altLang="en-US"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den>
                    </m:f>
                  </m:oMath>
                </a14:m>
                <a:r>
                  <a:rPr lang="zh-CN" altLang="en-US" dirty="0"/>
                  <a:t> </a:t>
                </a:r>
                <a:r>
                  <a:rPr lang="en-US" altLang="zh-CN" dirty="0"/>
                  <a:t>is straightforward, as when we fix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oMath>
                </a14:m>
                <a:r>
                  <a:rPr lang="en-US" altLang="zh-CN" dirty="0"/>
                  <a:t>, the </a:t>
                </a:r>
                <a:r>
                  <a:rPr lang="en-US" altLang="zh-CN" dirty="0" err="1"/>
                  <a:t>terma</a:t>
                </a:r>
                <a:r>
                  <a:rPr lang="en-US" altLang="zh-CN" dirty="0"/>
                  <a:t> at any</a:t>
                </a:r>
              </a:p>
              <a:p>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oMath>
                </a14:m>
                <a:r>
                  <a:rPr lang="zh-CN" altLang="en-US" dirty="0"/>
                  <a:t> </a:t>
                </a:r>
                <a:r>
                  <a:rPr lang="en-US" altLang="zh-CN" dirty="0"/>
                  <a:t>is linear to the corresponding fluence map value.</a:t>
                </a:r>
              </a:p>
            </p:txBody>
          </p:sp>
        </mc:Choice>
        <mc:Fallback xmlns="">
          <p:sp>
            <p:nvSpPr>
              <p:cNvPr id="11" name="TextBox 10">
                <a:extLst>
                  <a:ext uri="{FF2B5EF4-FFF2-40B4-BE49-F238E27FC236}">
                    <a16:creationId xmlns:a16="http://schemas.microsoft.com/office/drawing/2014/main" id="{840D7047-468A-492B-B6E0-CD1FDB086375}"/>
                  </a:ext>
                </a:extLst>
              </p:cNvPr>
              <p:cNvSpPr txBox="1">
                <a:spLocks noRot="1" noChangeAspect="1" noMove="1" noResize="1" noEditPoints="1" noAdjustHandles="1" noChangeArrowheads="1" noChangeShapeType="1" noTextEdit="1"/>
              </p:cNvSpPr>
              <p:nvPr/>
            </p:nvSpPr>
            <p:spPr>
              <a:xfrm>
                <a:off x="149412" y="4449102"/>
                <a:ext cx="7670561" cy="822789"/>
              </a:xfrm>
              <a:prstGeom prst="rect">
                <a:avLst/>
              </a:prstGeom>
              <a:blipFill>
                <a:blip r:embed="rId5"/>
                <a:stretch>
                  <a:fillRect l="-715" t="-1481"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678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892042E-06D5-4AE0-B874-CF22F7E4562D}"/>
                  </a:ext>
                </a:extLst>
              </p:cNvPr>
              <p:cNvSpPr>
                <a:spLocks noGrp="1"/>
              </p:cNvSpPr>
              <p:nvPr>
                <p:ph type="title"/>
              </p:nvPr>
            </p:nvSpPr>
            <p:spPr/>
            <p:txBody>
              <a:bodyPr/>
              <a:lstStyle/>
              <a:p>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𝑇</m:t>
                        </m:r>
                      </m:num>
                      <m:den>
                        <m:r>
                          <a:rPr lang="zh-CN" altLang="en-US" i="1"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𝑟</m:t>
                            </m:r>
                          </m:e>
                        </m:acc>
                      </m:den>
                    </m:f>
                  </m:oMath>
                </a14:m>
                <a:r>
                  <a:rPr lang="zh-CN" altLang="en-US" dirty="0"/>
                  <a:t> </a:t>
                </a:r>
                <a:r>
                  <a:rPr lang="en-US" altLang="zh-CN" dirty="0"/>
                  <a:t>calculation</a:t>
                </a:r>
                <a:endParaRPr lang="zh-CN" altLang="en-US" dirty="0"/>
              </a:p>
            </p:txBody>
          </p:sp>
        </mc:Choice>
        <mc:Fallback xmlns="">
          <p:sp>
            <p:nvSpPr>
              <p:cNvPr id="2" name="Title 1">
                <a:extLst>
                  <a:ext uri="{FF2B5EF4-FFF2-40B4-BE49-F238E27FC236}">
                    <a16:creationId xmlns:a16="http://schemas.microsoft.com/office/drawing/2014/main" id="{6892042E-06D5-4AE0-B874-CF22F7E4562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CCE6C2-5CBE-493D-B63A-7AFF68342C45}"/>
                  </a:ext>
                </a:extLst>
              </p:cNvPr>
              <p:cNvSpPr txBox="1"/>
              <p:nvPr/>
            </p:nvSpPr>
            <p:spPr>
              <a:xfrm>
                <a:off x="513977" y="1769034"/>
                <a:ext cx="6908799" cy="3608680"/>
              </a:xfrm>
              <a:prstGeom prst="rect">
                <a:avLst/>
              </a:prstGeom>
              <a:noFill/>
            </p:spPr>
            <p:txBody>
              <a:bodyPr wrap="square" rtlCol="0">
                <a:spAutoFit/>
              </a:bodyPr>
              <a:lstStyle/>
              <a:p>
                <a:r>
                  <a:rPr lang="en-US" altLang="zh-CN" dirty="0"/>
                  <a:t>Now it’s to deal with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num>
                      <m:den>
                        <m:r>
                          <a:rPr lang="zh-CN" altLang="en-US" i="1"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𝑟</m:t>
                            </m:r>
                          </m:e>
                        </m:acc>
                      </m:den>
                    </m:f>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e>
                    </m:d>
                  </m:oMath>
                </a14:m>
                <a:r>
                  <a:rPr lang="en-US" altLang="zh-CN" dirty="0"/>
                  <a:t>, which seems a little difficult</a:t>
                </a:r>
              </a:p>
              <a:p>
                <a:r>
                  <a:rPr lang="en-US" altLang="zh-CN" dirty="0"/>
                  <a:t>To make it easy, we choose to use the source coordinate frame, i.e., coordinates are expressed relative to the cone vertex.</a:t>
                </a:r>
              </a:p>
              <a:p>
                <a:r>
                  <a:rPr lang="en-US" altLang="zh-CN" dirty="0"/>
                  <a:t>In this frame, we have </a:t>
                </a:r>
                <a:r>
                  <a:rPr lang="en-US" altLang="zh-CN" dirty="0" err="1"/>
                  <a:t>terma</a:t>
                </a:r>
                <a:r>
                  <a:rPr lang="en-US" altLang="zh-CN" dirty="0"/>
                  <a:t>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oMath>
                </a14:m>
                <a:r>
                  <a:rPr lang="en-US" altLang="zh-CN" dirty="0"/>
                  <a:t>, here we use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oMath>
                </a14:m>
                <a:r>
                  <a:rPr lang="zh-CN" altLang="en-US" dirty="0"/>
                  <a:t> </a:t>
                </a:r>
                <a:r>
                  <a:rPr lang="en-US" altLang="zh-CN" dirty="0"/>
                  <a:t>to differentiate from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oMath>
                </a14:m>
                <a:r>
                  <a:rPr lang="en-US" altLang="zh-CN" dirty="0"/>
                  <a:t>. We have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oMath>
                </a14:m>
                <a:r>
                  <a:rPr lang="en-US" altLang="zh-CN" dirty="0"/>
                  <a:t>.</a:t>
                </a:r>
              </a:p>
              <a:p>
                <a:r>
                  <a:rPr lang="en-US" altLang="zh-CN" dirty="0"/>
                  <a:t>Then we have the frame transformation: </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e>
                    </m:d>
                    <m:r>
                      <a:rPr lang="en-US" altLang="zh-CN" b="0" i="1" smtClean="0">
                        <a:latin typeface="Cambria Math" panose="02040503050406030204" pitchFamily="18" charset="0"/>
                      </a:rPr>
                      <m:t>=</m:t>
                    </m:r>
                  </m:oMath>
                </a14:m>
                <a:r>
                  <a:rPr lang="en-US" altLang="zh-CN" b="0" dirty="0"/>
                  <a:t> </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d>
                    <m:r>
                      <a:rPr lang="en-US" altLang="zh-CN" b="0" i="1" smtClean="0">
                        <a:latin typeface="Cambria Math" panose="02040503050406030204" pitchFamily="18" charset="0"/>
                      </a:rPr>
                      <m:t>.</m:t>
                    </m:r>
                  </m:oMath>
                </a14:m>
                <a:endParaRPr lang="en-US" altLang="zh-CN" dirty="0"/>
              </a:p>
              <a:p>
                <a:r>
                  <a:rPr lang="en-US" altLang="zh-CN" dirty="0"/>
                  <a:t>Then,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num>
                      <m:den>
                        <m:r>
                          <a:rPr lang="zh-CN" altLang="en-US" i="1"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𝑟</m:t>
                            </m:r>
                          </m:e>
                        </m:acc>
                      </m:den>
                    </m:f>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e>
                    </m:d>
                    <m:r>
                      <a:rPr lang="en-US" altLang="zh-CN" b="0" i="1" smtClean="0">
                        <a:latin typeface="Cambria Math" panose="02040503050406030204" pitchFamily="18" charset="0"/>
                      </a:rPr>
                      <m:t>=</m:t>
                    </m:r>
                  </m:oMath>
                </a14:m>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𝑡</m:t>
                        </m:r>
                      </m:num>
                      <m:den>
                        <m:r>
                          <a:rPr lang="zh-CN" altLang="en-US" i="1"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𝑟</m:t>
                            </m:r>
                          </m:e>
                        </m:acc>
                      </m:den>
                    </m:f>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d>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𝑡</m:t>
                        </m:r>
                      </m:num>
                      <m:den>
                        <m:r>
                          <a:rPr lang="zh-CN" altLang="en-US" i="1"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den>
                    </m:f>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d>
                  </m:oMath>
                </a14:m>
                <a:endParaRPr lang="en-US" altLang="zh-CN" dirty="0"/>
              </a:p>
              <a:p>
                <a:r>
                  <a:rPr lang="en-US" altLang="zh-CN" dirty="0"/>
                  <a:t>Intuitively, the first term is moving the phantom, while fixing the point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oMath>
                </a14:m>
                <a:r>
                  <a:rPr lang="en-US" altLang="zh-CN" dirty="0"/>
                  <a:t>, as illustrated in figure 1.</a:t>
                </a:r>
              </a:p>
              <a:p>
                <a:r>
                  <a:rPr lang="en-US" altLang="zh-CN" dirty="0"/>
                  <a:t>The second term is fixing the phantom, moving the point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oMath>
                </a14:m>
                <a:r>
                  <a:rPr lang="en-US" altLang="zh-CN" dirty="0"/>
                  <a:t>, as illustrated in Figure 2.</a:t>
                </a:r>
                <a:endParaRPr lang="zh-CN" altLang="en-US" dirty="0"/>
              </a:p>
            </p:txBody>
          </p:sp>
        </mc:Choice>
        <mc:Fallback xmlns="">
          <p:sp>
            <p:nvSpPr>
              <p:cNvPr id="5" name="TextBox 4">
                <a:extLst>
                  <a:ext uri="{FF2B5EF4-FFF2-40B4-BE49-F238E27FC236}">
                    <a16:creationId xmlns:a16="http://schemas.microsoft.com/office/drawing/2014/main" id="{E5CCE6C2-5CBE-493D-B63A-7AFF68342C45}"/>
                  </a:ext>
                </a:extLst>
              </p:cNvPr>
              <p:cNvSpPr txBox="1">
                <a:spLocks noRot="1" noChangeAspect="1" noMove="1" noResize="1" noEditPoints="1" noAdjustHandles="1" noChangeArrowheads="1" noChangeShapeType="1" noTextEdit="1"/>
              </p:cNvSpPr>
              <p:nvPr/>
            </p:nvSpPr>
            <p:spPr>
              <a:xfrm>
                <a:off x="513977" y="1769034"/>
                <a:ext cx="6908799" cy="3608680"/>
              </a:xfrm>
              <a:prstGeom prst="rect">
                <a:avLst/>
              </a:prstGeom>
              <a:blipFill>
                <a:blip r:embed="rId3"/>
                <a:stretch>
                  <a:fillRect l="-705" t="-1520" r="-88" b="-507"/>
                </a:stretch>
              </a:blipFill>
            </p:spPr>
            <p:txBody>
              <a:bodyPr/>
              <a:lstStyle/>
              <a:p>
                <a:r>
                  <a:rPr lang="zh-CN" altLang="en-US">
                    <a:noFill/>
                  </a:rPr>
                  <a:t> </a:t>
                </a:r>
              </a:p>
            </p:txBody>
          </p:sp>
        </mc:Fallback>
      </mc:AlternateContent>
      <p:sp>
        <p:nvSpPr>
          <p:cNvPr id="8" name="Isosceles Triangle 7">
            <a:extLst>
              <a:ext uri="{FF2B5EF4-FFF2-40B4-BE49-F238E27FC236}">
                <a16:creationId xmlns:a16="http://schemas.microsoft.com/office/drawing/2014/main" id="{B5EC2C27-7551-48F5-977B-7A716E88E224}"/>
              </a:ext>
            </a:extLst>
          </p:cNvPr>
          <p:cNvSpPr/>
          <p:nvPr/>
        </p:nvSpPr>
        <p:spPr>
          <a:xfrm rot="607744">
            <a:off x="8984714" y="553738"/>
            <a:ext cx="286871" cy="9144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67E57D9E-CA9A-4A36-81C9-E31E97682A97}"/>
              </a:ext>
            </a:extLst>
          </p:cNvPr>
          <p:cNvSpPr/>
          <p:nvPr/>
        </p:nvSpPr>
        <p:spPr>
          <a:xfrm>
            <a:off x="8093178" y="1559435"/>
            <a:ext cx="1195295" cy="783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24DFDDFF-8465-48A3-A5B0-5AB9DDFE84D0}"/>
              </a:ext>
            </a:extLst>
          </p:cNvPr>
          <p:cNvSpPr/>
          <p:nvPr/>
        </p:nvSpPr>
        <p:spPr>
          <a:xfrm>
            <a:off x="8414911" y="1663256"/>
            <a:ext cx="1195295" cy="783571"/>
          </a:xfrm>
          <a:prstGeom prst="rect">
            <a:avLst/>
          </a:prstGeom>
          <a:solidFill>
            <a:schemeClr val="accent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7434F038-AEB8-42CD-A9FA-E1B111306C4B}"/>
              </a:ext>
            </a:extLst>
          </p:cNvPr>
          <p:cNvSpPr txBox="1"/>
          <p:nvPr/>
        </p:nvSpPr>
        <p:spPr>
          <a:xfrm>
            <a:off x="9183756" y="641606"/>
            <a:ext cx="745717" cy="369332"/>
          </a:xfrm>
          <a:prstGeom prst="rect">
            <a:avLst/>
          </a:prstGeom>
          <a:noFill/>
        </p:spPr>
        <p:txBody>
          <a:bodyPr wrap="none" rtlCol="0">
            <a:spAutoFit/>
          </a:bodyPr>
          <a:lstStyle/>
          <a:p>
            <a:r>
              <a:rPr lang="en-US" altLang="zh-CN" dirty="0"/>
              <a:t>beam</a:t>
            </a:r>
            <a:endParaRPr lang="zh-CN" altLang="en-US" dirty="0"/>
          </a:p>
        </p:txBody>
      </p:sp>
      <p:sp>
        <p:nvSpPr>
          <p:cNvPr id="12" name="TextBox 11">
            <a:extLst>
              <a:ext uri="{FF2B5EF4-FFF2-40B4-BE49-F238E27FC236}">
                <a16:creationId xmlns:a16="http://schemas.microsoft.com/office/drawing/2014/main" id="{B175478E-B33E-45EA-A798-75810DF29A7F}"/>
              </a:ext>
            </a:extLst>
          </p:cNvPr>
          <p:cNvSpPr txBox="1"/>
          <p:nvPr/>
        </p:nvSpPr>
        <p:spPr>
          <a:xfrm>
            <a:off x="9394845" y="1951220"/>
            <a:ext cx="1087157" cy="369332"/>
          </a:xfrm>
          <a:prstGeom prst="rect">
            <a:avLst/>
          </a:prstGeom>
          <a:noFill/>
        </p:spPr>
        <p:txBody>
          <a:bodyPr wrap="none" rtlCol="0">
            <a:spAutoFit/>
          </a:bodyPr>
          <a:lstStyle/>
          <a:p>
            <a:r>
              <a:rPr lang="en-US" altLang="zh-CN" dirty="0"/>
              <a:t>phantom</a:t>
            </a:r>
            <a:endParaRPr lang="zh-CN" altLang="en-US" dirty="0"/>
          </a:p>
        </p:txBody>
      </p:sp>
      <p:sp>
        <p:nvSpPr>
          <p:cNvPr id="17" name="Oval 16">
            <a:extLst>
              <a:ext uri="{FF2B5EF4-FFF2-40B4-BE49-F238E27FC236}">
                <a16:creationId xmlns:a16="http://schemas.microsoft.com/office/drawing/2014/main" id="{16447257-BCAE-4025-B543-883CDD4ACBAF}"/>
              </a:ext>
            </a:extLst>
          </p:cNvPr>
          <p:cNvSpPr/>
          <p:nvPr/>
        </p:nvSpPr>
        <p:spPr>
          <a:xfrm>
            <a:off x="8982838" y="2135886"/>
            <a:ext cx="59440" cy="60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765C91A-05C6-4198-BA9F-B844D729C1C6}"/>
                  </a:ext>
                </a:extLst>
              </p:cNvPr>
              <p:cNvSpPr txBox="1"/>
              <p:nvPr/>
            </p:nvSpPr>
            <p:spPr>
              <a:xfrm>
                <a:off x="8537552" y="1901260"/>
                <a:ext cx="556883" cy="282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1050" b="0" i="1" smtClean="0">
                              <a:latin typeface="Cambria Math" panose="02040503050406030204" pitchFamily="18" charset="0"/>
                            </a:rPr>
                          </m:ctrlPr>
                        </m:accPr>
                        <m:e>
                          <m:r>
                            <a:rPr lang="en-US" altLang="zh-CN" sz="1050" b="0" i="1" smtClean="0">
                              <a:latin typeface="Cambria Math" panose="02040503050406030204" pitchFamily="18" charset="0"/>
                            </a:rPr>
                            <m:t>𝑋</m:t>
                          </m:r>
                        </m:e>
                      </m:acc>
                      <m:r>
                        <a:rPr lang="en-US" altLang="zh-CN" sz="1050" b="0" i="1" smtClean="0">
                          <a:latin typeface="Cambria Math" panose="02040503050406030204" pitchFamily="18" charset="0"/>
                        </a:rPr>
                        <m:t>−</m:t>
                      </m:r>
                      <m:acc>
                        <m:accPr>
                          <m:chr m:val="⃗"/>
                          <m:ctrlPr>
                            <a:rPr lang="en-US" altLang="zh-CN" sz="1050" b="0" i="1" smtClean="0">
                              <a:latin typeface="Cambria Math" panose="02040503050406030204" pitchFamily="18" charset="0"/>
                            </a:rPr>
                          </m:ctrlPr>
                        </m:accPr>
                        <m:e>
                          <m:r>
                            <a:rPr lang="en-US" altLang="zh-CN" sz="1050" b="0" i="1" smtClean="0">
                              <a:latin typeface="Cambria Math" panose="02040503050406030204" pitchFamily="18" charset="0"/>
                            </a:rPr>
                            <m:t>𝑟</m:t>
                          </m:r>
                        </m:e>
                      </m:acc>
                    </m:oMath>
                  </m:oMathPara>
                </a14:m>
                <a:endParaRPr lang="zh-CN" altLang="en-US" dirty="0"/>
              </a:p>
            </p:txBody>
          </p:sp>
        </mc:Choice>
        <mc:Fallback xmlns="">
          <p:sp>
            <p:nvSpPr>
              <p:cNvPr id="18" name="TextBox 17">
                <a:extLst>
                  <a:ext uri="{FF2B5EF4-FFF2-40B4-BE49-F238E27FC236}">
                    <a16:creationId xmlns:a16="http://schemas.microsoft.com/office/drawing/2014/main" id="{9765C91A-05C6-4198-BA9F-B844D729C1C6}"/>
                  </a:ext>
                </a:extLst>
              </p:cNvPr>
              <p:cNvSpPr txBox="1">
                <a:spLocks noRot="1" noChangeAspect="1" noMove="1" noResize="1" noEditPoints="1" noAdjustHandles="1" noChangeArrowheads="1" noChangeShapeType="1" noTextEdit="1"/>
              </p:cNvSpPr>
              <p:nvPr/>
            </p:nvSpPr>
            <p:spPr>
              <a:xfrm>
                <a:off x="8537552" y="1901260"/>
                <a:ext cx="556883" cy="282193"/>
              </a:xfrm>
              <a:prstGeom prst="rect">
                <a:avLst/>
              </a:prstGeom>
              <a:blipFill>
                <a:blip r:embed="rId4"/>
                <a:stretch>
                  <a:fillRect t="-6522" r="-19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FF1A68C-A390-47BD-9773-69771AE53989}"/>
                  </a:ext>
                </a:extLst>
              </p:cNvPr>
              <p:cNvSpPr txBox="1"/>
              <p:nvPr/>
            </p:nvSpPr>
            <p:spPr>
              <a:xfrm>
                <a:off x="8048636" y="2439274"/>
                <a:ext cx="37978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𝑑</m:t>
                      </m:r>
                      <m:acc>
                        <m:accPr>
                          <m:chr m:val="⃗"/>
                          <m:ctrlPr>
                            <a:rPr lang="en-US" altLang="zh-CN" sz="1100" b="0" i="1" smtClean="0">
                              <a:latin typeface="Cambria Math" panose="02040503050406030204" pitchFamily="18" charset="0"/>
                            </a:rPr>
                          </m:ctrlPr>
                        </m:accPr>
                        <m:e>
                          <m:r>
                            <a:rPr lang="en-US" altLang="zh-CN" sz="1100" b="0" i="1" smtClean="0">
                              <a:latin typeface="Cambria Math" panose="02040503050406030204" pitchFamily="18" charset="0"/>
                            </a:rPr>
                            <m:t>𝑟</m:t>
                          </m:r>
                        </m:e>
                      </m:acc>
                    </m:oMath>
                  </m:oMathPara>
                </a14:m>
                <a:endParaRPr lang="zh-CN" altLang="en-US" sz="1100" dirty="0"/>
              </a:p>
            </p:txBody>
          </p:sp>
        </mc:Choice>
        <mc:Fallback xmlns="">
          <p:sp>
            <p:nvSpPr>
              <p:cNvPr id="19" name="TextBox 18">
                <a:extLst>
                  <a:ext uri="{FF2B5EF4-FFF2-40B4-BE49-F238E27FC236}">
                    <a16:creationId xmlns:a16="http://schemas.microsoft.com/office/drawing/2014/main" id="{5FF1A68C-A390-47BD-9773-69771AE53989}"/>
                  </a:ext>
                </a:extLst>
              </p:cNvPr>
              <p:cNvSpPr txBox="1">
                <a:spLocks noRot="1" noChangeAspect="1" noMove="1" noResize="1" noEditPoints="1" noAdjustHandles="1" noChangeArrowheads="1" noChangeShapeType="1" noTextEdit="1"/>
              </p:cNvSpPr>
              <p:nvPr/>
            </p:nvSpPr>
            <p:spPr>
              <a:xfrm>
                <a:off x="8048636" y="2439274"/>
                <a:ext cx="379784" cy="261610"/>
              </a:xfrm>
              <a:prstGeom prst="rect">
                <a:avLst/>
              </a:prstGeom>
              <a:blipFill>
                <a:blip r:embed="rId5"/>
                <a:stretch>
                  <a:fillRect t="-4651" r="-22222"/>
                </a:stretch>
              </a:blipFill>
            </p:spPr>
            <p:txBody>
              <a:bodyPr/>
              <a:lstStyle/>
              <a:p>
                <a:r>
                  <a:rPr lang="zh-CN" altLang="en-US">
                    <a:noFill/>
                  </a:rPr>
                  <a:t> </a:t>
                </a:r>
              </a:p>
            </p:txBody>
          </p:sp>
        </mc:Fallback>
      </mc:AlternateContent>
      <p:sp>
        <p:nvSpPr>
          <p:cNvPr id="20" name="TextBox 19">
            <a:extLst>
              <a:ext uri="{FF2B5EF4-FFF2-40B4-BE49-F238E27FC236}">
                <a16:creationId xmlns:a16="http://schemas.microsoft.com/office/drawing/2014/main" id="{C1703296-03FC-46FD-99C5-7406EB160B42}"/>
              </a:ext>
            </a:extLst>
          </p:cNvPr>
          <p:cNvSpPr txBox="1"/>
          <p:nvPr/>
        </p:nvSpPr>
        <p:spPr>
          <a:xfrm>
            <a:off x="8488952" y="2635931"/>
            <a:ext cx="987771" cy="369332"/>
          </a:xfrm>
          <a:prstGeom prst="rect">
            <a:avLst/>
          </a:prstGeom>
          <a:noFill/>
        </p:spPr>
        <p:txBody>
          <a:bodyPr wrap="none" rtlCol="0">
            <a:spAutoFit/>
          </a:bodyPr>
          <a:lstStyle/>
          <a:p>
            <a:r>
              <a:rPr lang="en-US" altLang="zh-CN" dirty="0"/>
              <a:t>Figure 1</a:t>
            </a:r>
            <a:endParaRPr lang="zh-CN" altLang="en-US" dirty="0"/>
          </a:p>
        </p:txBody>
      </p:sp>
      <p:sp>
        <p:nvSpPr>
          <p:cNvPr id="21" name="Isosceles Triangle 20">
            <a:extLst>
              <a:ext uri="{FF2B5EF4-FFF2-40B4-BE49-F238E27FC236}">
                <a16:creationId xmlns:a16="http://schemas.microsoft.com/office/drawing/2014/main" id="{A01CAC25-0F26-47A4-BE8E-C547B0162642}"/>
              </a:ext>
            </a:extLst>
          </p:cNvPr>
          <p:cNvSpPr/>
          <p:nvPr/>
        </p:nvSpPr>
        <p:spPr>
          <a:xfrm rot="607744">
            <a:off x="8984714" y="3216372"/>
            <a:ext cx="286871" cy="914400"/>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1">
            <a:extLst>
              <a:ext uri="{FF2B5EF4-FFF2-40B4-BE49-F238E27FC236}">
                <a16:creationId xmlns:a16="http://schemas.microsoft.com/office/drawing/2014/main" id="{86ACD940-4420-490B-81DD-47165B6983D4}"/>
              </a:ext>
            </a:extLst>
          </p:cNvPr>
          <p:cNvSpPr/>
          <p:nvPr/>
        </p:nvSpPr>
        <p:spPr>
          <a:xfrm>
            <a:off x="8093178" y="4222069"/>
            <a:ext cx="1195295" cy="783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a:extLst>
              <a:ext uri="{FF2B5EF4-FFF2-40B4-BE49-F238E27FC236}">
                <a16:creationId xmlns:a16="http://schemas.microsoft.com/office/drawing/2014/main" id="{31EFB387-AC2B-4E63-B2AA-0621DAB7BFFE}"/>
              </a:ext>
            </a:extLst>
          </p:cNvPr>
          <p:cNvSpPr txBox="1"/>
          <p:nvPr/>
        </p:nvSpPr>
        <p:spPr>
          <a:xfrm>
            <a:off x="9183756" y="3304240"/>
            <a:ext cx="745717" cy="369332"/>
          </a:xfrm>
          <a:prstGeom prst="rect">
            <a:avLst/>
          </a:prstGeom>
          <a:noFill/>
        </p:spPr>
        <p:txBody>
          <a:bodyPr wrap="none" rtlCol="0">
            <a:spAutoFit/>
          </a:bodyPr>
          <a:lstStyle/>
          <a:p>
            <a:r>
              <a:rPr lang="en-US" altLang="zh-CN" dirty="0"/>
              <a:t>beam</a:t>
            </a:r>
            <a:endParaRPr lang="zh-CN" altLang="en-US" dirty="0"/>
          </a:p>
        </p:txBody>
      </p:sp>
      <p:sp>
        <p:nvSpPr>
          <p:cNvPr id="25" name="TextBox 24">
            <a:extLst>
              <a:ext uri="{FF2B5EF4-FFF2-40B4-BE49-F238E27FC236}">
                <a16:creationId xmlns:a16="http://schemas.microsoft.com/office/drawing/2014/main" id="{EAC291A8-A7AF-4982-9C0B-94018137FB6A}"/>
              </a:ext>
            </a:extLst>
          </p:cNvPr>
          <p:cNvSpPr txBox="1"/>
          <p:nvPr/>
        </p:nvSpPr>
        <p:spPr>
          <a:xfrm>
            <a:off x="9349756" y="4782771"/>
            <a:ext cx="1087157" cy="369332"/>
          </a:xfrm>
          <a:prstGeom prst="rect">
            <a:avLst/>
          </a:prstGeom>
          <a:noFill/>
        </p:spPr>
        <p:txBody>
          <a:bodyPr wrap="none" rtlCol="0">
            <a:spAutoFit/>
          </a:bodyPr>
          <a:lstStyle/>
          <a:p>
            <a:r>
              <a:rPr lang="en-US" altLang="zh-CN" dirty="0"/>
              <a:t>phantom</a:t>
            </a:r>
            <a:endParaRPr lang="zh-CN" altLang="en-US" dirty="0"/>
          </a:p>
        </p:txBody>
      </p:sp>
      <p:sp>
        <p:nvSpPr>
          <p:cNvPr id="27" name="Oval 26">
            <a:extLst>
              <a:ext uri="{FF2B5EF4-FFF2-40B4-BE49-F238E27FC236}">
                <a16:creationId xmlns:a16="http://schemas.microsoft.com/office/drawing/2014/main" id="{D59BEE9C-F1E9-4CA4-A8B0-D2CFBB1AF19D}"/>
              </a:ext>
            </a:extLst>
          </p:cNvPr>
          <p:cNvSpPr/>
          <p:nvPr/>
        </p:nvSpPr>
        <p:spPr>
          <a:xfrm>
            <a:off x="8982838" y="4798520"/>
            <a:ext cx="59440" cy="60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F77E10D-0EA5-40B6-92E5-89A8890C5F9C}"/>
                  </a:ext>
                </a:extLst>
              </p:cNvPr>
              <p:cNvSpPr txBox="1"/>
              <p:nvPr/>
            </p:nvSpPr>
            <p:spPr>
              <a:xfrm>
                <a:off x="8454119" y="4718826"/>
                <a:ext cx="523285" cy="2648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1000" b="0" i="1" smtClean="0">
                              <a:latin typeface="Cambria Math" panose="02040503050406030204" pitchFamily="18" charset="0"/>
                            </a:rPr>
                          </m:ctrlPr>
                        </m:accPr>
                        <m:e>
                          <m:r>
                            <a:rPr lang="en-US" altLang="zh-CN" sz="1000" b="0" i="1" smtClean="0">
                              <a:latin typeface="Cambria Math" panose="02040503050406030204" pitchFamily="18" charset="0"/>
                            </a:rPr>
                            <m:t>𝑋</m:t>
                          </m:r>
                        </m:e>
                      </m:acc>
                      <m:r>
                        <a:rPr lang="en-US" altLang="zh-CN" sz="1000" b="0" i="1" smtClean="0">
                          <a:latin typeface="Cambria Math" panose="02040503050406030204" pitchFamily="18" charset="0"/>
                        </a:rPr>
                        <m:t>−</m:t>
                      </m:r>
                      <m:acc>
                        <m:accPr>
                          <m:chr m:val="⃗"/>
                          <m:ctrlPr>
                            <a:rPr lang="en-US" altLang="zh-CN" sz="1000" b="0" i="1" smtClean="0">
                              <a:latin typeface="Cambria Math" panose="02040503050406030204" pitchFamily="18" charset="0"/>
                            </a:rPr>
                          </m:ctrlPr>
                        </m:accPr>
                        <m:e>
                          <m:r>
                            <a:rPr lang="en-US" altLang="zh-CN" sz="1000" b="0" i="1" smtClean="0">
                              <a:latin typeface="Cambria Math" panose="02040503050406030204" pitchFamily="18" charset="0"/>
                            </a:rPr>
                            <m:t>𝑟</m:t>
                          </m:r>
                        </m:e>
                      </m:acc>
                    </m:oMath>
                  </m:oMathPara>
                </a14:m>
                <a:endParaRPr lang="zh-CN" altLang="en-US" sz="1000" dirty="0"/>
              </a:p>
            </p:txBody>
          </p:sp>
        </mc:Choice>
        <mc:Fallback xmlns="">
          <p:sp>
            <p:nvSpPr>
              <p:cNvPr id="28" name="TextBox 27">
                <a:extLst>
                  <a:ext uri="{FF2B5EF4-FFF2-40B4-BE49-F238E27FC236}">
                    <a16:creationId xmlns:a16="http://schemas.microsoft.com/office/drawing/2014/main" id="{CF77E10D-0EA5-40B6-92E5-89A8890C5F9C}"/>
                  </a:ext>
                </a:extLst>
              </p:cNvPr>
              <p:cNvSpPr txBox="1">
                <a:spLocks noRot="1" noChangeAspect="1" noMove="1" noResize="1" noEditPoints="1" noAdjustHandles="1" noChangeArrowheads="1" noChangeShapeType="1" noTextEdit="1"/>
              </p:cNvSpPr>
              <p:nvPr/>
            </p:nvSpPr>
            <p:spPr>
              <a:xfrm>
                <a:off x="8454119" y="4718826"/>
                <a:ext cx="523285" cy="264881"/>
              </a:xfrm>
              <a:prstGeom prst="rect">
                <a:avLst/>
              </a:prstGeom>
              <a:blipFill>
                <a:blip r:embed="rId6"/>
                <a:stretch>
                  <a:fillRect r="-18605"/>
                </a:stretch>
              </a:blipFill>
            </p:spPr>
            <p:txBody>
              <a:bodyPr/>
              <a:lstStyle/>
              <a:p>
                <a:r>
                  <a:rPr lang="zh-CN" altLang="en-US">
                    <a:noFill/>
                  </a:rPr>
                  <a:t> </a:t>
                </a:r>
              </a:p>
            </p:txBody>
          </p:sp>
        </mc:Fallback>
      </mc:AlternateContent>
      <p:sp>
        <p:nvSpPr>
          <p:cNvPr id="30" name="TextBox 29">
            <a:extLst>
              <a:ext uri="{FF2B5EF4-FFF2-40B4-BE49-F238E27FC236}">
                <a16:creationId xmlns:a16="http://schemas.microsoft.com/office/drawing/2014/main" id="{D581F7E8-CE94-43F2-B819-C8FE690BFEAA}"/>
              </a:ext>
            </a:extLst>
          </p:cNvPr>
          <p:cNvSpPr txBox="1"/>
          <p:nvPr/>
        </p:nvSpPr>
        <p:spPr>
          <a:xfrm>
            <a:off x="8488952" y="5298565"/>
            <a:ext cx="987771" cy="369332"/>
          </a:xfrm>
          <a:prstGeom prst="rect">
            <a:avLst/>
          </a:prstGeom>
          <a:noFill/>
        </p:spPr>
        <p:txBody>
          <a:bodyPr wrap="none" rtlCol="0">
            <a:spAutoFit/>
          </a:bodyPr>
          <a:lstStyle/>
          <a:p>
            <a:r>
              <a:rPr lang="en-US" altLang="zh-CN" dirty="0"/>
              <a:t>Figure 2</a:t>
            </a:r>
            <a:endParaRPr lang="zh-CN" altLang="en-US" dirty="0"/>
          </a:p>
        </p:txBody>
      </p:sp>
      <p:cxnSp>
        <p:nvCxnSpPr>
          <p:cNvPr id="14" name="Straight Arrow Connector 13">
            <a:extLst>
              <a:ext uri="{FF2B5EF4-FFF2-40B4-BE49-F238E27FC236}">
                <a16:creationId xmlns:a16="http://schemas.microsoft.com/office/drawing/2014/main" id="{C5B1ED51-EC08-4605-B27B-7CDDFCF3B914}"/>
              </a:ext>
            </a:extLst>
          </p:cNvPr>
          <p:cNvCxnSpPr>
            <a:cxnSpLocks/>
          </p:cNvCxnSpPr>
          <p:nvPr/>
        </p:nvCxnSpPr>
        <p:spPr>
          <a:xfrm flipV="1">
            <a:off x="9015093" y="4551630"/>
            <a:ext cx="64146" cy="251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F43B2C7-FB73-4D6D-858C-3295F0729033}"/>
                  </a:ext>
                </a:extLst>
              </p:cNvPr>
              <p:cNvSpPr txBox="1"/>
              <p:nvPr/>
            </p:nvSpPr>
            <p:spPr>
              <a:xfrm>
                <a:off x="8967731" y="4584608"/>
                <a:ext cx="404213" cy="2821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𝑑</m:t>
                      </m:r>
                      <m:acc>
                        <m:accPr>
                          <m:chr m:val="⃗"/>
                          <m:ctrlPr>
                            <a:rPr lang="en-US" altLang="zh-CN" sz="1100" b="0" i="1" smtClean="0">
                              <a:latin typeface="Cambria Math" panose="02040503050406030204" pitchFamily="18" charset="0"/>
                            </a:rPr>
                          </m:ctrlPr>
                        </m:accPr>
                        <m:e>
                          <m:r>
                            <a:rPr lang="en-US" altLang="zh-CN" sz="1100" b="0" i="1" smtClean="0">
                              <a:latin typeface="Cambria Math" panose="02040503050406030204" pitchFamily="18" charset="0"/>
                            </a:rPr>
                            <m:t>𝑋</m:t>
                          </m:r>
                        </m:e>
                      </m:acc>
                    </m:oMath>
                  </m:oMathPara>
                </a14:m>
                <a:endParaRPr lang="zh-CN" altLang="en-US" sz="1100" dirty="0"/>
              </a:p>
            </p:txBody>
          </p:sp>
        </mc:Choice>
        <mc:Fallback xmlns="">
          <p:sp>
            <p:nvSpPr>
              <p:cNvPr id="33" name="TextBox 32">
                <a:extLst>
                  <a:ext uri="{FF2B5EF4-FFF2-40B4-BE49-F238E27FC236}">
                    <a16:creationId xmlns:a16="http://schemas.microsoft.com/office/drawing/2014/main" id="{AF43B2C7-FB73-4D6D-858C-3295F0729033}"/>
                  </a:ext>
                </a:extLst>
              </p:cNvPr>
              <p:cNvSpPr txBox="1">
                <a:spLocks noRot="1" noChangeAspect="1" noMove="1" noResize="1" noEditPoints="1" noAdjustHandles="1" noChangeArrowheads="1" noChangeShapeType="1" noTextEdit="1"/>
              </p:cNvSpPr>
              <p:nvPr/>
            </p:nvSpPr>
            <p:spPr>
              <a:xfrm>
                <a:off x="8967731" y="4584608"/>
                <a:ext cx="404213" cy="282193"/>
              </a:xfrm>
              <a:prstGeom prst="rect">
                <a:avLst/>
              </a:prstGeom>
              <a:blipFill>
                <a:blip r:embed="rId7"/>
                <a:stretch>
                  <a:fillRect/>
                </a:stretch>
              </a:blipFill>
            </p:spPr>
            <p:txBody>
              <a:bodyPr/>
              <a:lstStyle/>
              <a:p>
                <a:r>
                  <a:rPr lang="zh-CN" altLang="en-US">
                    <a:noFill/>
                  </a:rPr>
                  <a:t> </a:t>
                </a:r>
              </a:p>
            </p:txBody>
          </p:sp>
        </mc:Fallback>
      </mc:AlternateContent>
      <p:cxnSp>
        <p:nvCxnSpPr>
          <p:cNvPr id="36" name="Straight Arrow Connector 35">
            <a:extLst>
              <a:ext uri="{FF2B5EF4-FFF2-40B4-BE49-F238E27FC236}">
                <a16:creationId xmlns:a16="http://schemas.microsoft.com/office/drawing/2014/main" id="{91904C76-8ED9-435A-B8FC-02638AB42956}"/>
              </a:ext>
            </a:extLst>
          </p:cNvPr>
          <p:cNvCxnSpPr/>
          <p:nvPr/>
        </p:nvCxnSpPr>
        <p:spPr>
          <a:xfrm flipH="1" flipV="1">
            <a:off x="8064532" y="2385647"/>
            <a:ext cx="321733" cy="103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B8A62B0-2E1F-413B-ADBB-0ACCCCD45145}"/>
                  </a:ext>
                </a:extLst>
              </p:cNvPr>
              <p:cNvSpPr txBox="1"/>
              <p:nvPr/>
            </p:nvSpPr>
            <p:spPr>
              <a:xfrm>
                <a:off x="513977" y="5358389"/>
                <a:ext cx="6986753" cy="1183786"/>
              </a:xfrm>
              <a:prstGeom prst="rect">
                <a:avLst/>
              </a:prstGeom>
              <a:noFill/>
            </p:spPr>
            <p:txBody>
              <a:bodyPr wrap="square" rtlCol="0">
                <a:spAutoFit/>
              </a:bodyPr>
              <a:lstStyle/>
              <a:p>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𝑡</m:t>
                        </m:r>
                      </m:num>
                      <m:den>
                        <m:r>
                          <a:rPr lang="zh-CN" altLang="en-US" i="1"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𝑟</m:t>
                            </m:r>
                          </m:e>
                        </m:acc>
                      </m:den>
                    </m:f>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d>
                  </m:oMath>
                </a14:m>
                <a:r>
                  <a:rPr lang="zh-CN" altLang="en-US" dirty="0"/>
                  <a:t> </a:t>
                </a:r>
                <a:r>
                  <a:rPr lang="en-US" altLang="zh-CN" dirty="0"/>
                  <a:t>can be calculated by integrating over the derivatives of the phantom density; The calculation of </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𝑡</m:t>
                        </m:r>
                      </m:num>
                      <m:den>
                        <m:r>
                          <a:rPr lang="zh-CN" altLang="en-US" i="1"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den>
                    </m:f>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𝜃</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d>
                  </m:oMath>
                </a14:m>
                <a:r>
                  <a:rPr lang="zh-CN" altLang="en-US" dirty="0"/>
                  <a:t> </a:t>
                </a:r>
                <a:r>
                  <a:rPr lang="en-US" altLang="zh-CN" dirty="0"/>
                  <a:t>is straightforward</a:t>
                </a:r>
                <a:endParaRPr lang="zh-CN" altLang="en-US" dirty="0"/>
              </a:p>
            </p:txBody>
          </p:sp>
        </mc:Choice>
        <mc:Fallback xmlns="">
          <p:sp>
            <p:nvSpPr>
              <p:cNvPr id="38" name="TextBox 37">
                <a:extLst>
                  <a:ext uri="{FF2B5EF4-FFF2-40B4-BE49-F238E27FC236}">
                    <a16:creationId xmlns:a16="http://schemas.microsoft.com/office/drawing/2014/main" id="{CB8A62B0-2E1F-413B-ADBB-0ACCCCD45145}"/>
                  </a:ext>
                </a:extLst>
              </p:cNvPr>
              <p:cNvSpPr txBox="1">
                <a:spLocks noRot="1" noChangeAspect="1" noMove="1" noResize="1" noEditPoints="1" noAdjustHandles="1" noChangeArrowheads="1" noChangeShapeType="1" noTextEdit="1"/>
              </p:cNvSpPr>
              <p:nvPr/>
            </p:nvSpPr>
            <p:spPr>
              <a:xfrm>
                <a:off x="513977" y="5358389"/>
                <a:ext cx="6986753" cy="1183786"/>
              </a:xfrm>
              <a:prstGeom prst="rect">
                <a:avLst/>
              </a:prstGeom>
              <a:blipFill>
                <a:blip r:embed="rId8"/>
                <a:stretch>
                  <a:fillRect l="-698" t="-4639" b="-72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015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BCD6-4BF0-44F7-98B6-805DBB86A373}"/>
              </a:ext>
            </a:extLst>
          </p:cNvPr>
          <p:cNvSpPr>
            <a:spLocks noGrp="1"/>
          </p:cNvSpPr>
          <p:nvPr>
            <p:ph type="title"/>
          </p:nvPr>
        </p:nvSpPr>
        <p:spPr>
          <a:xfrm>
            <a:off x="807444" y="0"/>
            <a:ext cx="10515600" cy="1325563"/>
          </a:xfrm>
        </p:spPr>
        <p:txBody>
          <a:bodyPr/>
          <a:lstStyle/>
          <a:p>
            <a:r>
              <a:rPr lang="en-US" dirty="0"/>
              <a:t>Step 1</a:t>
            </a:r>
          </a:p>
        </p:txBody>
      </p:sp>
      <p:sp>
        <p:nvSpPr>
          <p:cNvPr id="3" name="Content Placeholder 2">
            <a:extLst>
              <a:ext uri="{FF2B5EF4-FFF2-40B4-BE49-F238E27FC236}">
                <a16:creationId xmlns:a16="http://schemas.microsoft.com/office/drawing/2014/main" id="{1F2968B1-0B2B-448F-8885-F121E1132971}"/>
              </a:ext>
            </a:extLst>
          </p:cNvPr>
          <p:cNvSpPr>
            <a:spLocks noGrp="1"/>
          </p:cNvSpPr>
          <p:nvPr>
            <p:ph idx="1"/>
          </p:nvPr>
        </p:nvSpPr>
        <p:spPr>
          <a:xfrm>
            <a:off x="807444" y="1425380"/>
            <a:ext cx="10321767" cy="4584394"/>
          </a:xfrm>
        </p:spPr>
        <p:txBody>
          <a:bodyPr>
            <a:normAutofit/>
          </a:bodyPr>
          <a:lstStyle/>
          <a:p>
            <a:r>
              <a:rPr lang="en-US" dirty="0"/>
              <a:t>To verify the correctness of the optimization method</a:t>
            </a:r>
          </a:p>
          <a:p>
            <a:r>
              <a:rPr lang="en-US" dirty="0"/>
              <a:t>Settings</a:t>
            </a:r>
          </a:p>
          <a:p>
            <a:pPr marL="0" indent="0">
              <a:buNone/>
            </a:pPr>
            <a:r>
              <a:rPr lang="en-US" dirty="0"/>
              <a:t>	A prescribed 2d dose map (A), number of beams (B).</a:t>
            </a:r>
          </a:p>
          <a:p>
            <a:pPr marL="0" indent="0">
              <a:buNone/>
            </a:pPr>
            <a:r>
              <a:rPr lang="en-US" dirty="0"/>
              <a:t>	To simplify the computation, instead of using the ray-tracing based </a:t>
            </a:r>
            <a:r>
              <a:rPr lang="en-US" dirty="0" err="1"/>
              <a:t>terma</a:t>
            </a:r>
            <a:r>
              <a:rPr lang="en-US" dirty="0"/>
              <a:t> calculation, we assume the beam comes perpendicular to A, and with a square aperture.</a:t>
            </a:r>
          </a:p>
          <a:p>
            <a:pPr marL="0" indent="0">
              <a:buNone/>
            </a:pPr>
            <a:r>
              <a:rPr lang="en-US" dirty="0"/>
              <a:t>	Each beam is depicted by two parameters: x, its relative location to A; and its fluence map f.</a:t>
            </a:r>
          </a:p>
          <a:p>
            <a:r>
              <a:rPr lang="en-US" dirty="0"/>
              <a:t>In particular, each beam has only a finite receptive field, but we aim to achieve the global minimum</a:t>
            </a:r>
          </a:p>
        </p:txBody>
      </p:sp>
    </p:spTree>
    <p:extLst>
      <p:ext uri="{BB962C8B-B14F-4D97-AF65-F5344CB8AC3E}">
        <p14:creationId xmlns:p14="http://schemas.microsoft.com/office/powerpoint/2010/main" val="80736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Oval 105">
            <a:extLst>
              <a:ext uri="{FF2B5EF4-FFF2-40B4-BE49-F238E27FC236}">
                <a16:creationId xmlns:a16="http://schemas.microsoft.com/office/drawing/2014/main" id="{186CBD69-7A49-42B2-A745-A98505E59AB8}"/>
              </a:ext>
            </a:extLst>
          </p:cNvPr>
          <p:cNvSpPr/>
          <p:nvPr/>
        </p:nvSpPr>
        <p:spPr>
          <a:xfrm>
            <a:off x="2196240" y="2561428"/>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8B7AC-8DBA-4219-B3FE-A3588E8EA0C0}"/>
              </a:ext>
            </a:extLst>
          </p:cNvPr>
          <p:cNvSpPr>
            <a:spLocks noGrp="1"/>
          </p:cNvSpPr>
          <p:nvPr>
            <p:ph type="title"/>
          </p:nvPr>
        </p:nvSpPr>
        <p:spPr>
          <a:xfrm>
            <a:off x="0" y="18255"/>
            <a:ext cx="10515600" cy="1325563"/>
          </a:xfrm>
        </p:spPr>
        <p:txBody>
          <a:bodyPr/>
          <a:lstStyle/>
          <a:p>
            <a:r>
              <a:rPr lang="en-US" dirty="0"/>
              <a:t>Step 1</a:t>
            </a:r>
          </a:p>
        </p:txBody>
      </p:sp>
      <p:sp>
        <p:nvSpPr>
          <p:cNvPr id="4" name="TextBox 3">
            <a:extLst>
              <a:ext uri="{FF2B5EF4-FFF2-40B4-BE49-F238E27FC236}">
                <a16:creationId xmlns:a16="http://schemas.microsoft.com/office/drawing/2014/main" id="{1FF1774B-0F07-403E-BF07-572F5398FF97}"/>
              </a:ext>
            </a:extLst>
          </p:cNvPr>
          <p:cNvSpPr txBox="1"/>
          <p:nvPr/>
        </p:nvSpPr>
        <p:spPr>
          <a:xfrm>
            <a:off x="391026" y="1221205"/>
            <a:ext cx="10041531" cy="369332"/>
          </a:xfrm>
          <a:prstGeom prst="rect">
            <a:avLst/>
          </a:prstGeom>
          <a:noFill/>
        </p:spPr>
        <p:txBody>
          <a:bodyPr wrap="none" rtlCol="0">
            <a:spAutoFit/>
          </a:bodyPr>
          <a:lstStyle/>
          <a:p>
            <a:r>
              <a:rPr lang="en-US" dirty="0"/>
              <a:t>Each beam can be viewed as a point lattice, each point carries the corresponding fluence map value</a:t>
            </a:r>
          </a:p>
        </p:txBody>
      </p:sp>
      <p:sp>
        <p:nvSpPr>
          <p:cNvPr id="5" name="TextBox 4">
            <a:extLst>
              <a:ext uri="{FF2B5EF4-FFF2-40B4-BE49-F238E27FC236}">
                <a16:creationId xmlns:a16="http://schemas.microsoft.com/office/drawing/2014/main" id="{50D6C414-49BE-42C8-981E-FD9D64E06C00}"/>
              </a:ext>
            </a:extLst>
          </p:cNvPr>
          <p:cNvSpPr txBox="1"/>
          <p:nvPr/>
        </p:nvSpPr>
        <p:spPr>
          <a:xfrm>
            <a:off x="391026" y="1590537"/>
            <a:ext cx="6032421" cy="369332"/>
          </a:xfrm>
          <a:prstGeom prst="rect">
            <a:avLst/>
          </a:prstGeom>
          <a:noFill/>
        </p:spPr>
        <p:txBody>
          <a:bodyPr wrap="none" rtlCol="0">
            <a:spAutoFit/>
          </a:bodyPr>
          <a:lstStyle/>
          <a:p>
            <a:r>
              <a:rPr lang="en-US" dirty="0"/>
              <a:t>The current dose map can also be viewed as a point lattice</a:t>
            </a:r>
          </a:p>
        </p:txBody>
      </p:sp>
      <p:sp>
        <p:nvSpPr>
          <p:cNvPr id="6" name="Oval 5">
            <a:extLst>
              <a:ext uri="{FF2B5EF4-FFF2-40B4-BE49-F238E27FC236}">
                <a16:creationId xmlns:a16="http://schemas.microsoft.com/office/drawing/2014/main" id="{4C514E4E-6BBF-47BC-92DE-64141D98BE42}"/>
              </a:ext>
            </a:extLst>
          </p:cNvPr>
          <p:cNvSpPr/>
          <p:nvPr/>
        </p:nvSpPr>
        <p:spPr>
          <a:xfrm>
            <a:off x="621633" y="219591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C61DEF-EA6E-47A9-8F56-6B34F84E2051}"/>
              </a:ext>
            </a:extLst>
          </p:cNvPr>
          <p:cNvSpPr/>
          <p:nvPr/>
        </p:nvSpPr>
        <p:spPr>
          <a:xfrm>
            <a:off x="621633" y="274142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87748A-EC8C-42CF-BD0B-537E70B238B7}"/>
              </a:ext>
            </a:extLst>
          </p:cNvPr>
          <p:cNvSpPr/>
          <p:nvPr/>
        </p:nvSpPr>
        <p:spPr>
          <a:xfrm>
            <a:off x="1225217" y="219591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E724184-A2C2-4FDB-B63C-4B1EF9178130}"/>
              </a:ext>
            </a:extLst>
          </p:cNvPr>
          <p:cNvSpPr/>
          <p:nvPr/>
        </p:nvSpPr>
        <p:spPr>
          <a:xfrm>
            <a:off x="1225217" y="274142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50D5FC3-E7A5-4622-97E8-AA5CA4945ADA}"/>
              </a:ext>
            </a:extLst>
          </p:cNvPr>
          <p:cNvSpPr/>
          <p:nvPr/>
        </p:nvSpPr>
        <p:spPr>
          <a:xfrm>
            <a:off x="621633" y="328694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E4403F-EE2A-45CE-AB40-A45139556B5F}"/>
              </a:ext>
            </a:extLst>
          </p:cNvPr>
          <p:cNvSpPr/>
          <p:nvPr/>
        </p:nvSpPr>
        <p:spPr>
          <a:xfrm>
            <a:off x="1225217" y="328694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463FDDE-C025-4AD8-9B25-AE94164DD7D3}"/>
              </a:ext>
            </a:extLst>
          </p:cNvPr>
          <p:cNvSpPr/>
          <p:nvPr/>
        </p:nvSpPr>
        <p:spPr>
          <a:xfrm>
            <a:off x="1828801" y="219591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7B43F5-234D-454B-92EE-30158CDBD77E}"/>
              </a:ext>
            </a:extLst>
          </p:cNvPr>
          <p:cNvSpPr/>
          <p:nvPr/>
        </p:nvSpPr>
        <p:spPr>
          <a:xfrm>
            <a:off x="1828801" y="274142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6E390F1-7778-4181-A312-515F91EEAEFA}"/>
              </a:ext>
            </a:extLst>
          </p:cNvPr>
          <p:cNvSpPr/>
          <p:nvPr/>
        </p:nvSpPr>
        <p:spPr>
          <a:xfrm>
            <a:off x="1828801" y="328694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817A871-EEDC-4164-8215-9D31DBA707AB}"/>
              </a:ext>
            </a:extLst>
          </p:cNvPr>
          <p:cNvSpPr/>
          <p:nvPr/>
        </p:nvSpPr>
        <p:spPr>
          <a:xfrm>
            <a:off x="621633" y="3832454"/>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D613AAB-E3D8-4341-A5BE-A6355415A2A4}"/>
              </a:ext>
            </a:extLst>
          </p:cNvPr>
          <p:cNvSpPr/>
          <p:nvPr/>
        </p:nvSpPr>
        <p:spPr>
          <a:xfrm>
            <a:off x="1225217" y="3832454"/>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5BCE393-4A4A-42A9-8C52-3C64F178CF7F}"/>
              </a:ext>
            </a:extLst>
          </p:cNvPr>
          <p:cNvSpPr/>
          <p:nvPr/>
        </p:nvSpPr>
        <p:spPr>
          <a:xfrm>
            <a:off x="1828801" y="3832454"/>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C1502E2-06D9-4DF6-854F-87893FD789F7}"/>
              </a:ext>
            </a:extLst>
          </p:cNvPr>
          <p:cNvSpPr/>
          <p:nvPr/>
        </p:nvSpPr>
        <p:spPr>
          <a:xfrm>
            <a:off x="2432385" y="219591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768DD41-B4F1-401B-A810-CB688E33A64D}"/>
              </a:ext>
            </a:extLst>
          </p:cNvPr>
          <p:cNvSpPr/>
          <p:nvPr/>
        </p:nvSpPr>
        <p:spPr>
          <a:xfrm>
            <a:off x="2432385" y="274142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4D4E3C1-E54C-4937-B4C1-BDDC05FEF909}"/>
              </a:ext>
            </a:extLst>
          </p:cNvPr>
          <p:cNvSpPr/>
          <p:nvPr/>
        </p:nvSpPr>
        <p:spPr>
          <a:xfrm>
            <a:off x="3035969" y="219591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51A5BB2-D934-452C-A4D8-3B6D63B8861B}"/>
              </a:ext>
            </a:extLst>
          </p:cNvPr>
          <p:cNvSpPr/>
          <p:nvPr/>
        </p:nvSpPr>
        <p:spPr>
          <a:xfrm>
            <a:off x="3035969" y="274142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95C4951-B9EE-4E56-8F66-719B9BE9AFDA}"/>
              </a:ext>
            </a:extLst>
          </p:cNvPr>
          <p:cNvSpPr/>
          <p:nvPr/>
        </p:nvSpPr>
        <p:spPr>
          <a:xfrm>
            <a:off x="2432385" y="328694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B42139C-2399-4526-A925-26BF750A4915}"/>
              </a:ext>
            </a:extLst>
          </p:cNvPr>
          <p:cNvSpPr/>
          <p:nvPr/>
        </p:nvSpPr>
        <p:spPr>
          <a:xfrm>
            <a:off x="3035969" y="328694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2B02AA8-88DC-4D36-9F3D-2EFD1390E149}"/>
              </a:ext>
            </a:extLst>
          </p:cNvPr>
          <p:cNvSpPr/>
          <p:nvPr/>
        </p:nvSpPr>
        <p:spPr>
          <a:xfrm>
            <a:off x="3639553" y="219591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5C4F796-04CC-4BC7-B853-661B703623E9}"/>
              </a:ext>
            </a:extLst>
          </p:cNvPr>
          <p:cNvSpPr/>
          <p:nvPr/>
        </p:nvSpPr>
        <p:spPr>
          <a:xfrm>
            <a:off x="3639553" y="274142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9EB91ED-D2BF-4BED-9D2D-D82A84B65E97}"/>
              </a:ext>
            </a:extLst>
          </p:cNvPr>
          <p:cNvSpPr/>
          <p:nvPr/>
        </p:nvSpPr>
        <p:spPr>
          <a:xfrm>
            <a:off x="3639553" y="328694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FCC343C-F44C-41DA-9DAF-7FC9086ADFE8}"/>
              </a:ext>
            </a:extLst>
          </p:cNvPr>
          <p:cNvSpPr/>
          <p:nvPr/>
        </p:nvSpPr>
        <p:spPr>
          <a:xfrm>
            <a:off x="2432385" y="3832454"/>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132E92B-746D-4554-A4DD-1FD406FFEA87}"/>
              </a:ext>
            </a:extLst>
          </p:cNvPr>
          <p:cNvSpPr/>
          <p:nvPr/>
        </p:nvSpPr>
        <p:spPr>
          <a:xfrm>
            <a:off x="3035969" y="3832454"/>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14B3759-3648-46B8-967D-C76F54E798D5}"/>
              </a:ext>
            </a:extLst>
          </p:cNvPr>
          <p:cNvSpPr/>
          <p:nvPr/>
        </p:nvSpPr>
        <p:spPr>
          <a:xfrm>
            <a:off x="3639553" y="3832454"/>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9AFE384-5F4B-435C-8B70-FA6364005247}"/>
              </a:ext>
            </a:extLst>
          </p:cNvPr>
          <p:cNvSpPr/>
          <p:nvPr/>
        </p:nvSpPr>
        <p:spPr>
          <a:xfrm>
            <a:off x="621633" y="437796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5349E6B-E0B6-458D-9111-46CD62B9B67A}"/>
              </a:ext>
            </a:extLst>
          </p:cNvPr>
          <p:cNvSpPr/>
          <p:nvPr/>
        </p:nvSpPr>
        <p:spPr>
          <a:xfrm>
            <a:off x="1225217" y="437796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55E9CAF-7DD7-4018-835A-E864EFCFCF6B}"/>
              </a:ext>
            </a:extLst>
          </p:cNvPr>
          <p:cNvSpPr/>
          <p:nvPr/>
        </p:nvSpPr>
        <p:spPr>
          <a:xfrm>
            <a:off x="1828801" y="437796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6B6619-E70D-43DF-9445-ED06C3B98F0A}"/>
              </a:ext>
            </a:extLst>
          </p:cNvPr>
          <p:cNvSpPr/>
          <p:nvPr/>
        </p:nvSpPr>
        <p:spPr>
          <a:xfrm>
            <a:off x="621633" y="492348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FB9E09A-7DED-42ED-97A9-38E24C6ED134}"/>
              </a:ext>
            </a:extLst>
          </p:cNvPr>
          <p:cNvSpPr/>
          <p:nvPr/>
        </p:nvSpPr>
        <p:spPr>
          <a:xfrm>
            <a:off x="1225217" y="492348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1E8F171-2D5E-407D-81AA-5A831DBD8B01}"/>
              </a:ext>
            </a:extLst>
          </p:cNvPr>
          <p:cNvSpPr/>
          <p:nvPr/>
        </p:nvSpPr>
        <p:spPr>
          <a:xfrm>
            <a:off x="1828801" y="492348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8843CA8-4A33-4E95-980B-D965394C735A}"/>
              </a:ext>
            </a:extLst>
          </p:cNvPr>
          <p:cNvSpPr/>
          <p:nvPr/>
        </p:nvSpPr>
        <p:spPr>
          <a:xfrm>
            <a:off x="2432385" y="437796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655E485-00CC-4945-9807-7C2EEBBF251B}"/>
              </a:ext>
            </a:extLst>
          </p:cNvPr>
          <p:cNvSpPr/>
          <p:nvPr/>
        </p:nvSpPr>
        <p:spPr>
          <a:xfrm>
            <a:off x="3035969" y="437796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61E899E-B253-4E82-945E-91CED91F40FB}"/>
              </a:ext>
            </a:extLst>
          </p:cNvPr>
          <p:cNvSpPr/>
          <p:nvPr/>
        </p:nvSpPr>
        <p:spPr>
          <a:xfrm>
            <a:off x="3639553" y="437796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FB2BF07-B749-4402-89C3-BA7DCAA2DC56}"/>
              </a:ext>
            </a:extLst>
          </p:cNvPr>
          <p:cNvSpPr/>
          <p:nvPr/>
        </p:nvSpPr>
        <p:spPr>
          <a:xfrm>
            <a:off x="2432385" y="492348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7E56303-96FE-4D30-A7CB-F0C877BE7BB1}"/>
              </a:ext>
            </a:extLst>
          </p:cNvPr>
          <p:cNvSpPr/>
          <p:nvPr/>
        </p:nvSpPr>
        <p:spPr>
          <a:xfrm>
            <a:off x="3035969" y="492348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935DC2B-AB03-4984-853E-B4185585530C}"/>
              </a:ext>
            </a:extLst>
          </p:cNvPr>
          <p:cNvSpPr/>
          <p:nvPr/>
        </p:nvSpPr>
        <p:spPr>
          <a:xfrm>
            <a:off x="3639553" y="492348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00C476A-BF3E-4874-BA4C-40CAB4185862}"/>
              </a:ext>
            </a:extLst>
          </p:cNvPr>
          <p:cNvSpPr/>
          <p:nvPr/>
        </p:nvSpPr>
        <p:spPr>
          <a:xfrm>
            <a:off x="621633" y="5468993"/>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D000CFC-48D0-4990-8A27-E17BA178FA35}"/>
              </a:ext>
            </a:extLst>
          </p:cNvPr>
          <p:cNvSpPr/>
          <p:nvPr/>
        </p:nvSpPr>
        <p:spPr>
          <a:xfrm>
            <a:off x="1225217" y="5468993"/>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BBA55FD-96D9-426B-BAE7-FE735124C147}"/>
              </a:ext>
            </a:extLst>
          </p:cNvPr>
          <p:cNvSpPr/>
          <p:nvPr/>
        </p:nvSpPr>
        <p:spPr>
          <a:xfrm>
            <a:off x="1828801" y="5468993"/>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1C10D2C-0FF4-4C49-A83D-2954AB86ADC7}"/>
              </a:ext>
            </a:extLst>
          </p:cNvPr>
          <p:cNvSpPr/>
          <p:nvPr/>
        </p:nvSpPr>
        <p:spPr>
          <a:xfrm>
            <a:off x="621633" y="6014506"/>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BE0C78E-F1ED-4CE9-B611-B6398FA576C6}"/>
              </a:ext>
            </a:extLst>
          </p:cNvPr>
          <p:cNvSpPr/>
          <p:nvPr/>
        </p:nvSpPr>
        <p:spPr>
          <a:xfrm>
            <a:off x="1225217" y="6014506"/>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40D9D7C-3F1D-44F6-8A58-633536888B19}"/>
              </a:ext>
            </a:extLst>
          </p:cNvPr>
          <p:cNvSpPr/>
          <p:nvPr/>
        </p:nvSpPr>
        <p:spPr>
          <a:xfrm>
            <a:off x="1828801" y="6014506"/>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BE0CF80-0FEF-437F-B2AC-D14CED9B6A58}"/>
              </a:ext>
            </a:extLst>
          </p:cNvPr>
          <p:cNvSpPr/>
          <p:nvPr/>
        </p:nvSpPr>
        <p:spPr>
          <a:xfrm>
            <a:off x="2432385" y="5468993"/>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CCCCA7F-620A-4F9B-99AE-ED5C6659544E}"/>
              </a:ext>
            </a:extLst>
          </p:cNvPr>
          <p:cNvSpPr/>
          <p:nvPr/>
        </p:nvSpPr>
        <p:spPr>
          <a:xfrm>
            <a:off x="3035969" y="5468993"/>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EAC6809-5C71-4E67-B2DB-00F43E70E698}"/>
              </a:ext>
            </a:extLst>
          </p:cNvPr>
          <p:cNvSpPr/>
          <p:nvPr/>
        </p:nvSpPr>
        <p:spPr>
          <a:xfrm>
            <a:off x="3639553" y="5468993"/>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136F036-3945-4FB1-ACD2-0A1A9BB34F84}"/>
              </a:ext>
            </a:extLst>
          </p:cNvPr>
          <p:cNvSpPr/>
          <p:nvPr/>
        </p:nvSpPr>
        <p:spPr>
          <a:xfrm>
            <a:off x="2432385" y="6014506"/>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4FB267AF-A706-45E0-B168-CF024CD2E592}"/>
              </a:ext>
            </a:extLst>
          </p:cNvPr>
          <p:cNvSpPr/>
          <p:nvPr/>
        </p:nvSpPr>
        <p:spPr>
          <a:xfrm>
            <a:off x="3035969" y="6014506"/>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C7533470-7DAF-4AB9-91FD-500CB93BD843}"/>
              </a:ext>
            </a:extLst>
          </p:cNvPr>
          <p:cNvSpPr/>
          <p:nvPr/>
        </p:nvSpPr>
        <p:spPr>
          <a:xfrm>
            <a:off x="3639553" y="6014506"/>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60127460-FAA1-4C86-9C91-21777A68598C}"/>
              </a:ext>
            </a:extLst>
          </p:cNvPr>
          <p:cNvSpPr/>
          <p:nvPr/>
        </p:nvSpPr>
        <p:spPr>
          <a:xfrm>
            <a:off x="4243137" y="219591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E3B4F594-9F22-4131-89B8-7E82FFD5F1C6}"/>
              </a:ext>
            </a:extLst>
          </p:cNvPr>
          <p:cNvSpPr/>
          <p:nvPr/>
        </p:nvSpPr>
        <p:spPr>
          <a:xfrm>
            <a:off x="4243137" y="274142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E8B05F2-9E98-4EC0-AC09-69E93BFE34E8}"/>
              </a:ext>
            </a:extLst>
          </p:cNvPr>
          <p:cNvSpPr/>
          <p:nvPr/>
        </p:nvSpPr>
        <p:spPr>
          <a:xfrm>
            <a:off x="4243137" y="328694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0F59B7D-D40D-4D79-ABEE-0A315006562C}"/>
              </a:ext>
            </a:extLst>
          </p:cNvPr>
          <p:cNvSpPr/>
          <p:nvPr/>
        </p:nvSpPr>
        <p:spPr>
          <a:xfrm>
            <a:off x="4846721" y="219591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26098A7D-E87C-4152-A412-2C5614F9DE89}"/>
              </a:ext>
            </a:extLst>
          </p:cNvPr>
          <p:cNvSpPr/>
          <p:nvPr/>
        </p:nvSpPr>
        <p:spPr>
          <a:xfrm>
            <a:off x="4846721" y="274142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1A9B1A71-4E4E-4667-BFF2-303AC19D9B90}"/>
              </a:ext>
            </a:extLst>
          </p:cNvPr>
          <p:cNvSpPr/>
          <p:nvPr/>
        </p:nvSpPr>
        <p:spPr>
          <a:xfrm>
            <a:off x="4846721" y="3286941"/>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2E505EF1-8EA7-4B7F-AC7B-35CD2F8FC7B7}"/>
              </a:ext>
            </a:extLst>
          </p:cNvPr>
          <p:cNvSpPr/>
          <p:nvPr/>
        </p:nvSpPr>
        <p:spPr>
          <a:xfrm>
            <a:off x="4243137" y="3832454"/>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9651782-8FB2-4C1F-A7EA-E34B833640DB}"/>
              </a:ext>
            </a:extLst>
          </p:cNvPr>
          <p:cNvSpPr/>
          <p:nvPr/>
        </p:nvSpPr>
        <p:spPr>
          <a:xfrm>
            <a:off x="4846721" y="3832454"/>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45C8C9B5-C340-43B2-9E4E-267175A47BB3}"/>
              </a:ext>
            </a:extLst>
          </p:cNvPr>
          <p:cNvSpPr/>
          <p:nvPr/>
        </p:nvSpPr>
        <p:spPr>
          <a:xfrm>
            <a:off x="4243137" y="437796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6BE52CB2-6292-47CE-BDE3-8FB6180C7C8E}"/>
              </a:ext>
            </a:extLst>
          </p:cNvPr>
          <p:cNvSpPr/>
          <p:nvPr/>
        </p:nvSpPr>
        <p:spPr>
          <a:xfrm>
            <a:off x="4846721" y="437796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A5A99745-AD0C-4250-91A0-83156D0D5CE8}"/>
              </a:ext>
            </a:extLst>
          </p:cNvPr>
          <p:cNvSpPr/>
          <p:nvPr/>
        </p:nvSpPr>
        <p:spPr>
          <a:xfrm>
            <a:off x="4243137" y="492348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9163946-A59C-4D73-B503-EFFE4CBFE7A4}"/>
              </a:ext>
            </a:extLst>
          </p:cNvPr>
          <p:cNvSpPr/>
          <p:nvPr/>
        </p:nvSpPr>
        <p:spPr>
          <a:xfrm>
            <a:off x="4846721" y="4923480"/>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68D1DF4-312C-4F85-BB16-3A7AE5522B14}"/>
              </a:ext>
            </a:extLst>
          </p:cNvPr>
          <p:cNvSpPr/>
          <p:nvPr/>
        </p:nvSpPr>
        <p:spPr>
          <a:xfrm>
            <a:off x="4243137" y="5468993"/>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62F32F35-BA18-4AFB-AF69-D13F772D2FD0}"/>
              </a:ext>
            </a:extLst>
          </p:cNvPr>
          <p:cNvSpPr/>
          <p:nvPr/>
        </p:nvSpPr>
        <p:spPr>
          <a:xfrm>
            <a:off x="4846721" y="5468993"/>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954AF86-8D0E-434F-B85F-ADC7EFF9EEC0}"/>
              </a:ext>
            </a:extLst>
          </p:cNvPr>
          <p:cNvSpPr/>
          <p:nvPr/>
        </p:nvSpPr>
        <p:spPr>
          <a:xfrm>
            <a:off x="4243137" y="6014506"/>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E110437-5371-4651-9D4D-65EB6CED105B}"/>
              </a:ext>
            </a:extLst>
          </p:cNvPr>
          <p:cNvSpPr/>
          <p:nvPr/>
        </p:nvSpPr>
        <p:spPr>
          <a:xfrm>
            <a:off x="4846721" y="6014506"/>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BF560087-0A5F-450A-B03A-3454F3140E6C}"/>
              </a:ext>
            </a:extLst>
          </p:cNvPr>
          <p:cNvSpPr/>
          <p:nvPr/>
        </p:nvSpPr>
        <p:spPr>
          <a:xfrm>
            <a:off x="1592656" y="2561428"/>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0E878FB-D7ED-4162-84C9-7A1F178F6DC1}"/>
              </a:ext>
            </a:extLst>
          </p:cNvPr>
          <p:cNvSpPr/>
          <p:nvPr/>
        </p:nvSpPr>
        <p:spPr>
          <a:xfrm>
            <a:off x="1592656" y="3106941"/>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A23F058-8E5A-472B-861F-F2D69B65BBB9}"/>
              </a:ext>
            </a:extLst>
          </p:cNvPr>
          <p:cNvSpPr/>
          <p:nvPr/>
        </p:nvSpPr>
        <p:spPr>
          <a:xfrm>
            <a:off x="2196240" y="3106941"/>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909C22D-DB07-48A5-BF75-FB4BE47A8B4E}"/>
              </a:ext>
            </a:extLst>
          </p:cNvPr>
          <p:cNvSpPr/>
          <p:nvPr/>
        </p:nvSpPr>
        <p:spPr>
          <a:xfrm>
            <a:off x="1592656" y="3652454"/>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0AA5909-687D-4964-A32E-D4F687A342C5}"/>
              </a:ext>
            </a:extLst>
          </p:cNvPr>
          <p:cNvSpPr/>
          <p:nvPr/>
        </p:nvSpPr>
        <p:spPr>
          <a:xfrm>
            <a:off x="2196240" y="3652454"/>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AC21ACF-F837-4BE4-8BE7-97E6FCC4D117}"/>
              </a:ext>
            </a:extLst>
          </p:cNvPr>
          <p:cNvSpPr/>
          <p:nvPr/>
        </p:nvSpPr>
        <p:spPr>
          <a:xfrm>
            <a:off x="2799824" y="2561428"/>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8C8D1BF1-5720-4D68-8C03-B7F4987A0931}"/>
              </a:ext>
            </a:extLst>
          </p:cNvPr>
          <p:cNvSpPr/>
          <p:nvPr/>
        </p:nvSpPr>
        <p:spPr>
          <a:xfrm>
            <a:off x="3403408" y="2561428"/>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2CEC802-598C-4A98-ADC6-87BDC294B137}"/>
              </a:ext>
            </a:extLst>
          </p:cNvPr>
          <p:cNvSpPr/>
          <p:nvPr/>
        </p:nvSpPr>
        <p:spPr>
          <a:xfrm>
            <a:off x="2799824" y="3106941"/>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3C7C394-A849-4678-AC16-63F640D88FEE}"/>
              </a:ext>
            </a:extLst>
          </p:cNvPr>
          <p:cNvSpPr/>
          <p:nvPr/>
        </p:nvSpPr>
        <p:spPr>
          <a:xfrm>
            <a:off x="3403408" y="3106941"/>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992B0DA-7F80-4171-9766-CC17D2C0206E}"/>
              </a:ext>
            </a:extLst>
          </p:cNvPr>
          <p:cNvSpPr/>
          <p:nvPr/>
        </p:nvSpPr>
        <p:spPr>
          <a:xfrm>
            <a:off x="4006992" y="2561428"/>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E83BDC7F-B067-495A-A896-41B33725A162}"/>
              </a:ext>
            </a:extLst>
          </p:cNvPr>
          <p:cNvSpPr/>
          <p:nvPr/>
        </p:nvSpPr>
        <p:spPr>
          <a:xfrm>
            <a:off x="4006992" y="3106941"/>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A7F7A448-BD20-4FBB-9418-9EB5C8DF7ED4}"/>
              </a:ext>
            </a:extLst>
          </p:cNvPr>
          <p:cNvSpPr/>
          <p:nvPr/>
        </p:nvSpPr>
        <p:spPr>
          <a:xfrm>
            <a:off x="2799824" y="3652454"/>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56263DE9-4412-446A-82C1-FBA2EF141376}"/>
              </a:ext>
            </a:extLst>
          </p:cNvPr>
          <p:cNvSpPr/>
          <p:nvPr/>
        </p:nvSpPr>
        <p:spPr>
          <a:xfrm>
            <a:off x="3403408" y="3652454"/>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3D07846-C574-423F-A493-4A721697407A}"/>
              </a:ext>
            </a:extLst>
          </p:cNvPr>
          <p:cNvSpPr/>
          <p:nvPr/>
        </p:nvSpPr>
        <p:spPr>
          <a:xfrm>
            <a:off x="4006992" y="3652454"/>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576DB98B-BFE8-4D45-891A-8D9183BC9BCB}"/>
              </a:ext>
            </a:extLst>
          </p:cNvPr>
          <p:cNvSpPr/>
          <p:nvPr/>
        </p:nvSpPr>
        <p:spPr>
          <a:xfrm>
            <a:off x="1592656" y="4197967"/>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285944A3-9A68-4907-AC57-E13757997871}"/>
              </a:ext>
            </a:extLst>
          </p:cNvPr>
          <p:cNvSpPr/>
          <p:nvPr/>
        </p:nvSpPr>
        <p:spPr>
          <a:xfrm>
            <a:off x="2196240" y="4197967"/>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3932FC7-2E11-4552-BD6D-65F22AD56B5B}"/>
              </a:ext>
            </a:extLst>
          </p:cNvPr>
          <p:cNvSpPr/>
          <p:nvPr/>
        </p:nvSpPr>
        <p:spPr>
          <a:xfrm>
            <a:off x="1592656" y="4743480"/>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736E5D6-EDF5-4733-B77B-0FB91E1DE72E}"/>
              </a:ext>
            </a:extLst>
          </p:cNvPr>
          <p:cNvSpPr/>
          <p:nvPr/>
        </p:nvSpPr>
        <p:spPr>
          <a:xfrm>
            <a:off x="2196240" y="4743480"/>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52D4C4FF-9FB0-4111-9754-3D239E53A0D1}"/>
              </a:ext>
            </a:extLst>
          </p:cNvPr>
          <p:cNvSpPr/>
          <p:nvPr/>
        </p:nvSpPr>
        <p:spPr>
          <a:xfrm>
            <a:off x="2799824" y="4197967"/>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91C9F4B-16B3-4DFF-8560-77C1281CDE8F}"/>
              </a:ext>
            </a:extLst>
          </p:cNvPr>
          <p:cNvSpPr/>
          <p:nvPr/>
        </p:nvSpPr>
        <p:spPr>
          <a:xfrm>
            <a:off x="3403408" y="4197967"/>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CE8C48D-1065-4993-9371-B1615D2A7240}"/>
              </a:ext>
            </a:extLst>
          </p:cNvPr>
          <p:cNvSpPr/>
          <p:nvPr/>
        </p:nvSpPr>
        <p:spPr>
          <a:xfrm>
            <a:off x="4006992" y="4197967"/>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B1EBD5FB-1771-4033-A969-7226265688AC}"/>
              </a:ext>
            </a:extLst>
          </p:cNvPr>
          <p:cNvSpPr/>
          <p:nvPr/>
        </p:nvSpPr>
        <p:spPr>
          <a:xfrm>
            <a:off x="2799824" y="4743480"/>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9DB561-3F47-4D88-98ED-B2FB6E8D8D8F}"/>
              </a:ext>
            </a:extLst>
          </p:cNvPr>
          <p:cNvSpPr/>
          <p:nvPr/>
        </p:nvSpPr>
        <p:spPr>
          <a:xfrm>
            <a:off x="3403408" y="4743480"/>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8F57214-04A1-4DAE-B2AB-0D4ECA081AB7}"/>
              </a:ext>
            </a:extLst>
          </p:cNvPr>
          <p:cNvSpPr/>
          <p:nvPr/>
        </p:nvSpPr>
        <p:spPr>
          <a:xfrm>
            <a:off x="4006992" y="4743480"/>
            <a:ext cx="180000" cy="18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31E0897D-0B7C-480A-A25C-A3EAE7E919CA}"/>
              </a:ext>
            </a:extLst>
          </p:cNvPr>
          <p:cNvSpPr/>
          <p:nvPr/>
        </p:nvSpPr>
        <p:spPr>
          <a:xfrm>
            <a:off x="1592656" y="5288993"/>
            <a:ext cx="180000" cy="180000"/>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75F6853-A4EF-43FA-BEF4-78DB06D92BCA}"/>
              </a:ext>
            </a:extLst>
          </p:cNvPr>
          <p:cNvSpPr/>
          <p:nvPr/>
        </p:nvSpPr>
        <p:spPr>
          <a:xfrm>
            <a:off x="2196240" y="5288993"/>
            <a:ext cx="180000" cy="180000"/>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6542A03-88A0-42F8-9DA4-2040D21CC9B3}"/>
              </a:ext>
            </a:extLst>
          </p:cNvPr>
          <p:cNvSpPr/>
          <p:nvPr/>
        </p:nvSpPr>
        <p:spPr>
          <a:xfrm>
            <a:off x="2799824" y="5288993"/>
            <a:ext cx="180000" cy="180000"/>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8A3B8042-F9A7-43F7-9E25-57FA1D5021CC}"/>
              </a:ext>
            </a:extLst>
          </p:cNvPr>
          <p:cNvSpPr/>
          <p:nvPr/>
        </p:nvSpPr>
        <p:spPr>
          <a:xfrm>
            <a:off x="3403408" y="5288993"/>
            <a:ext cx="180000" cy="180000"/>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042C00EB-310A-46D7-96E3-2FD819CF8AD2}"/>
              </a:ext>
            </a:extLst>
          </p:cNvPr>
          <p:cNvSpPr/>
          <p:nvPr/>
        </p:nvSpPr>
        <p:spPr>
          <a:xfrm>
            <a:off x="4006992" y="5288993"/>
            <a:ext cx="180000" cy="180000"/>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D0A620C-5DE7-4354-8CE2-A32B2116A55A}"/>
              </a:ext>
            </a:extLst>
          </p:cNvPr>
          <p:cNvSpPr/>
          <p:nvPr/>
        </p:nvSpPr>
        <p:spPr>
          <a:xfrm>
            <a:off x="4610576" y="2561428"/>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52FA90BE-3EE7-4099-A550-3913E0E3D3C0}"/>
              </a:ext>
            </a:extLst>
          </p:cNvPr>
          <p:cNvSpPr/>
          <p:nvPr/>
        </p:nvSpPr>
        <p:spPr>
          <a:xfrm>
            <a:off x="4610576" y="3106941"/>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C7A24D49-91B3-4F17-9EBE-7B9CB01613A2}"/>
              </a:ext>
            </a:extLst>
          </p:cNvPr>
          <p:cNvSpPr/>
          <p:nvPr/>
        </p:nvSpPr>
        <p:spPr>
          <a:xfrm>
            <a:off x="4610576" y="3652454"/>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2E6086D-9A83-4150-A225-DDDF68D4A9E6}"/>
              </a:ext>
            </a:extLst>
          </p:cNvPr>
          <p:cNvSpPr/>
          <p:nvPr/>
        </p:nvSpPr>
        <p:spPr>
          <a:xfrm>
            <a:off x="4610576" y="4197967"/>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F20BBA-2D92-4271-8625-A4F177099218}"/>
              </a:ext>
            </a:extLst>
          </p:cNvPr>
          <p:cNvSpPr/>
          <p:nvPr/>
        </p:nvSpPr>
        <p:spPr>
          <a:xfrm>
            <a:off x="4610576" y="4743480"/>
            <a:ext cx="180000" cy="180000"/>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DF88258-D846-4E94-9D0E-8D84F27CC836}"/>
              </a:ext>
            </a:extLst>
          </p:cNvPr>
          <p:cNvSpPr/>
          <p:nvPr/>
        </p:nvSpPr>
        <p:spPr>
          <a:xfrm>
            <a:off x="4610576" y="5288993"/>
            <a:ext cx="180000" cy="180000"/>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41" name="Straight Arrow Connector 140">
            <a:extLst>
              <a:ext uri="{FF2B5EF4-FFF2-40B4-BE49-F238E27FC236}">
                <a16:creationId xmlns:a16="http://schemas.microsoft.com/office/drawing/2014/main" id="{B5B170F9-A95C-4BB7-9CBA-F9CFF7383A73}"/>
              </a:ext>
            </a:extLst>
          </p:cNvPr>
          <p:cNvCxnSpPr>
            <a:cxnSpLocks/>
          </p:cNvCxnSpPr>
          <p:nvPr/>
        </p:nvCxnSpPr>
        <p:spPr>
          <a:xfrm>
            <a:off x="2346202" y="2707026"/>
            <a:ext cx="82505" cy="78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204F35B-4460-485A-A91F-E07338B68958}"/>
              </a:ext>
            </a:extLst>
          </p:cNvPr>
          <p:cNvCxnSpPr>
            <a:cxnSpLocks/>
            <a:stCxn id="110" idx="2"/>
          </p:cNvCxnSpPr>
          <p:nvPr/>
        </p:nvCxnSpPr>
        <p:spPr>
          <a:xfrm flipH="1">
            <a:off x="2621470" y="2651428"/>
            <a:ext cx="178354" cy="13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B090F524-45B6-40BF-9246-3AEF2B9F2884}"/>
              </a:ext>
            </a:extLst>
          </p:cNvPr>
          <p:cNvCxnSpPr>
            <a:cxnSpLocks/>
            <a:stCxn id="112" idx="1"/>
          </p:cNvCxnSpPr>
          <p:nvPr/>
        </p:nvCxnSpPr>
        <p:spPr>
          <a:xfrm flipH="1" flipV="1">
            <a:off x="2612385" y="2917705"/>
            <a:ext cx="213799" cy="21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F28EB42-EB63-4767-80EA-42D31ADC8710}"/>
              </a:ext>
            </a:extLst>
          </p:cNvPr>
          <p:cNvCxnSpPr>
            <a:cxnSpLocks/>
            <a:stCxn id="107" idx="7"/>
          </p:cNvCxnSpPr>
          <p:nvPr/>
        </p:nvCxnSpPr>
        <p:spPr>
          <a:xfrm flipV="1">
            <a:off x="2349880" y="2941188"/>
            <a:ext cx="108865" cy="19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9CF2D96A-DCDD-463D-890C-BC78F387A880}"/>
              </a:ext>
            </a:extLst>
          </p:cNvPr>
          <p:cNvSpPr txBox="1"/>
          <p:nvPr/>
        </p:nvSpPr>
        <p:spPr>
          <a:xfrm>
            <a:off x="5783214" y="2021922"/>
            <a:ext cx="4732386" cy="369332"/>
          </a:xfrm>
          <a:prstGeom prst="rect">
            <a:avLst/>
          </a:prstGeom>
          <a:noFill/>
        </p:spPr>
        <p:txBody>
          <a:bodyPr wrap="square" rtlCol="0">
            <a:spAutoFit/>
          </a:bodyPr>
          <a:lstStyle/>
          <a:p>
            <a:r>
              <a:rPr lang="en-US" dirty="0"/>
              <a:t>Current dose map is represented by blue dots</a:t>
            </a:r>
          </a:p>
        </p:txBody>
      </p:sp>
      <p:sp>
        <p:nvSpPr>
          <p:cNvPr id="199" name="TextBox 198">
            <a:extLst>
              <a:ext uri="{FF2B5EF4-FFF2-40B4-BE49-F238E27FC236}">
                <a16:creationId xmlns:a16="http://schemas.microsoft.com/office/drawing/2014/main" id="{775A98D4-984D-42B4-B15B-EB9CC6D8DA78}"/>
              </a:ext>
            </a:extLst>
          </p:cNvPr>
          <p:cNvSpPr txBox="1"/>
          <p:nvPr/>
        </p:nvSpPr>
        <p:spPr>
          <a:xfrm>
            <a:off x="5783214" y="2591333"/>
            <a:ext cx="3690434" cy="646331"/>
          </a:xfrm>
          <a:prstGeom prst="rect">
            <a:avLst/>
          </a:prstGeom>
          <a:noFill/>
        </p:spPr>
        <p:txBody>
          <a:bodyPr wrap="none" rtlCol="0">
            <a:spAutoFit/>
          </a:bodyPr>
          <a:lstStyle/>
          <a:p>
            <a:r>
              <a:rPr lang="en-US" dirty="0"/>
              <a:t>Beam is represented by yellow dots</a:t>
            </a:r>
          </a:p>
          <a:p>
            <a:r>
              <a:rPr lang="en-US" dirty="0"/>
              <a:t>The boundary dots take the value 0</a:t>
            </a:r>
          </a:p>
        </p:txBody>
      </p:sp>
      <p:sp>
        <p:nvSpPr>
          <p:cNvPr id="200" name="TextBox 199">
            <a:extLst>
              <a:ext uri="{FF2B5EF4-FFF2-40B4-BE49-F238E27FC236}">
                <a16:creationId xmlns:a16="http://schemas.microsoft.com/office/drawing/2014/main" id="{ACB799FD-DCE4-4DD7-B481-80D8D8C16D7C}"/>
              </a:ext>
            </a:extLst>
          </p:cNvPr>
          <p:cNvSpPr txBox="1"/>
          <p:nvPr/>
        </p:nvSpPr>
        <p:spPr>
          <a:xfrm>
            <a:off x="5783214" y="3482280"/>
            <a:ext cx="4484910" cy="923330"/>
          </a:xfrm>
          <a:prstGeom prst="rect">
            <a:avLst/>
          </a:prstGeom>
          <a:noFill/>
        </p:spPr>
        <p:txBody>
          <a:bodyPr wrap="square" rtlCol="0">
            <a:spAutoFit/>
          </a:bodyPr>
          <a:lstStyle/>
          <a:p>
            <a:r>
              <a:rPr lang="en-US" dirty="0"/>
              <a:t>The current dose map values are calculated with interpolation (maybe bilinear, maybe B spline)</a:t>
            </a:r>
          </a:p>
        </p:txBody>
      </p:sp>
      <p:sp>
        <p:nvSpPr>
          <p:cNvPr id="201" name="TextBox 200">
            <a:extLst>
              <a:ext uri="{FF2B5EF4-FFF2-40B4-BE49-F238E27FC236}">
                <a16:creationId xmlns:a16="http://schemas.microsoft.com/office/drawing/2014/main" id="{29D9EE5A-2017-4533-BDFC-613EB568E845}"/>
              </a:ext>
            </a:extLst>
          </p:cNvPr>
          <p:cNvSpPr txBox="1"/>
          <p:nvPr/>
        </p:nvSpPr>
        <p:spPr>
          <a:xfrm>
            <a:off x="5783214" y="4530305"/>
            <a:ext cx="5600700" cy="923330"/>
          </a:xfrm>
          <a:prstGeom prst="rect">
            <a:avLst/>
          </a:prstGeom>
          <a:noFill/>
        </p:spPr>
        <p:txBody>
          <a:bodyPr wrap="square" rtlCol="0">
            <a:spAutoFit/>
          </a:bodyPr>
          <a:lstStyle/>
          <a:p>
            <a:r>
              <a:rPr lang="en-US" dirty="0"/>
              <a:t>To minimize the difference between the current dose map and the prescribed dose map, both the beam fluence map and its relative position are updated</a:t>
            </a:r>
          </a:p>
        </p:txBody>
      </p:sp>
      <p:sp>
        <p:nvSpPr>
          <p:cNvPr id="202" name="TextBox 201">
            <a:extLst>
              <a:ext uri="{FF2B5EF4-FFF2-40B4-BE49-F238E27FC236}">
                <a16:creationId xmlns:a16="http://schemas.microsoft.com/office/drawing/2014/main" id="{2ECF8362-4D9E-4F2A-AA43-2D69C611DED9}"/>
              </a:ext>
            </a:extLst>
          </p:cNvPr>
          <p:cNvSpPr txBox="1"/>
          <p:nvPr/>
        </p:nvSpPr>
        <p:spPr>
          <a:xfrm>
            <a:off x="5783214" y="5577741"/>
            <a:ext cx="5787153" cy="1200329"/>
          </a:xfrm>
          <a:prstGeom prst="rect">
            <a:avLst/>
          </a:prstGeom>
          <a:noFill/>
        </p:spPr>
        <p:txBody>
          <a:bodyPr wrap="square" rtlCol="0">
            <a:spAutoFit/>
          </a:bodyPr>
          <a:lstStyle/>
          <a:p>
            <a:r>
              <a:rPr lang="en-US" dirty="0"/>
              <a:t>The reason to set the beam boundary to 0 is to make the fluence map “see” the boundary points of the current dose map, otherwise it only sees the interior points, resulting in local minimum</a:t>
            </a:r>
          </a:p>
        </p:txBody>
      </p:sp>
    </p:spTree>
    <p:extLst>
      <p:ext uri="{BB962C8B-B14F-4D97-AF65-F5344CB8AC3E}">
        <p14:creationId xmlns:p14="http://schemas.microsoft.com/office/powerpoint/2010/main" val="370408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4722-DFEC-404E-BF2C-9306E28AD2C7}"/>
              </a:ext>
            </a:extLst>
          </p:cNvPr>
          <p:cNvSpPr>
            <a:spLocks noGrp="1"/>
          </p:cNvSpPr>
          <p:nvPr>
            <p:ph type="title"/>
          </p:nvPr>
        </p:nvSpPr>
        <p:spPr>
          <a:xfrm>
            <a:off x="0" y="0"/>
            <a:ext cx="10515600" cy="1325563"/>
          </a:xfrm>
        </p:spPr>
        <p:txBody>
          <a:bodyPr/>
          <a:lstStyle/>
          <a:p>
            <a:r>
              <a:rPr lang="en-US" dirty="0"/>
              <a:t>Step 1 anticipated result</a:t>
            </a:r>
          </a:p>
        </p:txBody>
      </p:sp>
      <p:pic>
        <p:nvPicPr>
          <p:cNvPr id="5" name="Picture 4" descr="A picture containing chart&#10;&#10;Description automatically generated">
            <a:extLst>
              <a:ext uri="{FF2B5EF4-FFF2-40B4-BE49-F238E27FC236}">
                <a16:creationId xmlns:a16="http://schemas.microsoft.com/office/drawing/2014/main" id="{F94174EC-A097-4EF2-B1BF-6061BA5CA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7575"/>
            <a:ext cx="3038856" cy="2279142"/>
          </a:xfrm>
          <a:prstGeom prst="rect">
            <a:avLst/>
          </a:prstGeom>
        </p:spPr>
      </p:pic>
      <p:sp>
        <p:nvSpPr>
          <p:cNvPr id="6" name="TextBox 5">
            <a:extLst>
              <a:ext uri="{FF2B5EF4-FFF2-40B4-BE49-F238E27FC236}">
                <a16:creationId xmlns:a16="http://schemas.microsoft.com/office/drawing/2014/main" id="{26D0058C-4E4B-4816-B4EB-D4BADF488985}"/>
              </a:ext>
            </a:extLst>
          </p:cNvPr>
          <p:cNvSpPr txBox="1"/>
          <p:nvPr/>
        </p:nvSpPr>
        <p:spPr>
          <a:xfrm>
            <a:off x="134112" y="1069531"/>
            <a:ext cx="8882560" cy="369332"/>
          </a:xfrm>
          <a:prstGeom prst="rect">
            <a:avLst/>
          </a:prstGeom>
          <a:noFill/>
        </p:spPr>
        <p:txBody>
          <a:bodyPr wrap="none" rtlCol="0">
            <a:spAutoFit/>
          </a:bodyPr>
          <a:lstStyle/>
          <a:p>
            <a:r>
              <a:rPr lang="en-US" dirty="0"/>
              <a:t>Assume the prescribed dose map is like figure (a) (it has minus values, but just accept it).</a:t>
            </a:r>
          </a:p>
        </p:txBody>
      </p:sp>
      <p:sp>
        <p:nvSpPr>
          <p:cNvPr id="7" name="TextBox 6">
            <a:extLst>
              <a:ext uri="{FF2B5EF4-FFF2-40B4-BE49-F238E27FC236}">
                <a16:creationId xmlns:a16="http://schemas.microsoft.com/office/drawing/2014/main" id="{DAAF72B7-E2AA-4096-9C40-E74A6F1AF5F2}"/>
              </a:ext>
            </a:extLst>
          </p:cNvPr>
          <p:cNvSpPr txBox="1"/>
          <p:nvPr/>
        </p:nvSpPr>
        <p:spPr>
          <a:xfrm>
            <a:off x="1167384" y="6432051"/>
            <a:ext cx="434734" cy="369332"/>
          </a:xfrm>
          <a:prstGeom prst="rect">
            <a:avLst/>
          </a:prstGeom>
          <a:noFill/>
        </p:spPr>
        <p:txBody>
          <a:bodyPr wrap="none" rtlCol="0">
            <a:spAutoFit/>
          </a:bodyPr>
          <a:lstStyle/>
          <a:p>
            <a:r>
              <a:rPr lang="en-US" dirty="0"/>
              <a:t>(a)</a:t>
            </a:r>
          </a:p>
        </p:txBody>
      </p:sp>
      <p:pic>
        <p:nvPicPr>
          <p:cNvPr id="12" name="Picture 11" descr="Chart&#10;&#10;Description automatically generated with medium confidence">
            <a:extLst>
              <a:ext uri="{FF2B5EF4-FFF2-40B4-BE49-F238E27FC236}">
                <a16:creationId xmlns:a16="http://schemas.microsoft.com/office/drawing/2014/main" id="{A801AF67-BEE1-4884-A8F2-FF12E6B40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552" y="4337917"/>
            <a:ext cx="3038400" cy="2278800"/>
          </a:xfrm>
          <a:prstGeom prst="rect">
            <a:avLst/>
          </a:prstGeom>
        </p:spPr>
      </p:pic>
      <p:sp>
        <p:nvSpPr>
          <p:cNvPr id="10" name="TextBox 9">
            <a:extLst>
              <a:ext uri="{FF2B5EF4-FFF2-40B4-BE49-F238E27FC236}">
                <a16:creationId xmlns:a16="http://schemas.microsoft.com/office/drawing/2014/main" id="{4CE8A21B-BA69-43EB-B04A-35ED18C87926}"/>
              </a:ext>
            </a:extLst>
          </p:cNvPr>
          <p:cNvSpPr txBox="1"/>
          <p:nvPr/>
        </p:nvSpPr>
        <p:spPr>
          <a:xfrm>
            <a:off x="4123024" y="6432051"/>
            <a:ext cx="452368" cy="369332"/>
          </a:xfrm>
          <a:prstGeom prst="rect">
            <a:avLst/>
          </a:prstGeom>
          <a:noFill/>
        </p:spPr>
        <p:txBody>
          <a:bodyPr wrap="none" rtlCol="0">
            <a:spAutoFit/>
          </a:bodyPr>
          <a:lstStyle/>
          <a:p>
            <a:r>
              <a:rPr lang="en-US" dirty="0"/>
              <a:t>(b)</a:t>
            </a:r>
          </a:p>
        </p:txBody>
      </p:sp>
      <p:pic>
        <p:nvPicPr>
          <p:cNvPr id="14" name="Picture 13" descr="A picture containing text, clock, gauge&#10;&#10;Description automatically generated">
            <a:extLst>
              <a:ext uri="{FF2B5EF4-FFF2-40B4-BE49-F238E27FC236}">
                <a16:creationId xmlns:a16="http://schemas.microsoft.com/office/drawing/2014/main" id="{2B439D15-AF96-4EE0-A4CC-586FDD7342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864" y="4337575"/>
            <a:ext cx="3038400" cy="2278800"/>
          </a:xfrm>
          <a:prstGeom prst="rect">
            <a:avLst/>
          </a:prstGeom>
        </p:spPr>
      </p:pic>
      <p:sp>
        <p:nvSpPr>
          <p:cNvPr id="15" name="TextBox 14">
            <a:extLst>
              <a:ext uri="{FF2B5EF4-FFF2-40B4-BE49-F238E27FC236}">
                <a16:creationId xmlns:a16="http://schemas.microsoft.com/office/drawing/2014/main" id="{486AA485-A20F-4969-8236-C10139561C77}"/>
              </a:ext>
            </a:extLst>
          </p:cNvPr>
          <p:cNvSpPr txBox="1"/>
          <p:nvPr/>
        </p:nvSpPr>
        <p:spPr>
          <a:xfrm>
            <a:off x="7199970" y="6541779"/>
            <a:ext cx="423514" cy="369332"/>
          </a:xfrm>
          <a:prstGeom prst="rect">
            <a:avLst/>
          </a:prstGeom>
          <a:noFill/>
        </p:spPr>
        <p:txBody>
          <a:bodyPr wrap="none" rtlCol="0">
            <a:spAutoFit/>
          </a:bodyPr>
          <a:lstStyle/>
          <a:p>
            <a:r>
              <a:rPr lang="en-US" dirty="0"/>
              <a:t>(c)</a:t>
            </a:r>
          </a:p>
        </p:txBody>
      </p:sp>
      <p:pic>
        <p:nvPicPr>
          <p:cNvPr id="17" name="Picture 16" descr="A picture containing chart&#10;&#10;Description automatically generated">
            <a:extLst>
              <a:ext uri="{FF2B5EF4-FFF2-40B4-BE49-F238E27FC236}">
                <a16:creationId xmlns:a16="http://schemas.microsoft.com/office/drawing/2014/main" id="{1DC3C8ED-DFCF-41C3-98CC-865C54EC4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3600" y="4337575"/>
            <a:ext cx="3038400" cy="2278800"/>
          </a:xfrm>
          <a:prstGeom prst="rect">
            <a:avLst/>
          </a:prstGeom>
        </p:spPr>
      </p:pic>
      <p:sp>
        <p:nvSpPr>
          <p:cNvPr id="18" name="TextBox 17">
            <a:extLst>
              <a:ext uri="{FF2B5EF4-FFF2-40B4-BE49-F238E27FC236}">
                <a16:creationId xmlns:a16="http://schemas.microsoft.com/office/drawing/2014/main" id="{7F136B8F-92CB-4EF3-B5EE-743ABFABF496}"/>
              </a:ext>
            </a:extLst>
          </p:cNvPr>
          <p:cNvSpPr txBox="1"/>
          <p:nvPr/>
        </p:nvSpPr>
        <p:spPr>
          <a:xfrm>
            <a:off x="10515600" y="6431709"/>
            <a:ext cx="452368" cy="369332"/>
          </a:xfrm>
          <a:prstGeom prst="rect">
            <a:avLst/>
          </a:prstGeom>
          <a:noFill/>
        </p:spPr>
        <p:txBody>
          <a:bodyPr wrap="none" rtlCol="0">
            <a:spAutoFit/>
          </a:bodyPr>
          <a:lstStyle/>
          <a:p>
            <a:r>
              <a:rPr lang="en-US" dirty="0"/>
              <a:t>(d)</a:t>
            </a:r>
          </a:p>
        </p:txBody>
      </p:sp>
      <p:sp>
        <p:nvSpPr>
          <p:cNvPr id="19" name="TextBox 18">
            <a:extLst>
              <a:ext uri="{FF2B5EF4-FFF2-40B4-BE49-F238E27FC236}">
                <a16:creationId xmlns:a16="http://schemas.microsoft.com/office/drawing/2014/main" id="{01EFFA0F-6881-4385-B161-27029678FC25}"/>
              </a:ext>
            </a:extLst>
          </p:cNvPr>
          <p:cNvSpPr txBox="1"/>
          <p:nvPr/>
        </p:nvSpPr>
        <p:spPr>
          <a:xfrm>
            <a:off x="134112" y="1517904"/>
            <a:ext cx="8202887" cy="369332"/>
          </a:xfrm>
          <a:prstGeom prst="rect">
            <a:avLst/>
          </a:prstGeom>
          <a:noFill/>
        </p:spPr>
        <p:txBody>
          <a:bodyPr wrap="none" rtlCol="0">
            <a:spAutoFit/>
          </a:bodyPr>
          <a:lstStyle/>
          <a:p>
            <a:r>
              <a:rPr lang="en-US" dirty="0"/>
              <a:t>Then the initial beam positions are shown as in figure (b), initial fluence map is 0.</a:t>
            </a:r>
          </a:p>
        </p:txBody>
      </p:sp>
      <p:sp>
        <p:nvSpPr>
          <p:cNvPr id="20" name="TextBox 19">
            <a:extLst>
              <a:ext uri="{FF2B5EF4-FFF2-40B4-BE49-F238E27FC236}">
                <a16:creationId xmlns:a16="http://schemas.microsoft.com/office/drawing/2014/main" id="{C355B17A-2535-4614-9B5B-43FDF5D5456C}"/>
              </a:ext>
            </a:extLst>
          </p:cNvPr>
          <p:cNvSpPr txBox="1"/>
          <p:nvPr/>
        </p:nvSpPr>
        <p:spPr>
          <a:xfrm>
            <a:off x="134112" y="2025762"/>
            <a:ext cx="4147289" cy="369332"/>
          </a:xfrm>
          <a:prstGeom prst="rect">
            <a:avLst/>
          </a:prstGeom>
          <a:noFill/>
        </p:spPr>
        <p:txBody>
          <a:bodyPr wrap="none" rtlCol="0">
            <a:spAutoFit/>
          </a:bodyPr>
          <a:lstStyle/>
          <a:p>
            <a:r>
              <a:rPr lang="en-US" dirty="0"/>
              <a:t>The current dose map is like in figure (c)</a:t>
            </a:r>
          </a:p>
        </p:txBody>
      </p:sp>
      <p:sp>
        <p:nvSpPr>
          <p:cNvPr id="21" name="TextBox 20">
            <a:extLst>
              <a:ext uri="{FF2B5EF4-FFF2-40B4-BE49-F238E27FC236}">
                <a16:creationId xmlns:a16="http://schemas.microsoft.com/office/drawing/2014/main" id="{92FABFB8-2BB0-46D7-81F7-1A5E0E0DCD54}"/>
              </a:ext>
            </a:extLst>
          </p:cNvPr>
          <p:cNvSpPr txBox="1"/>
          <p:nvPr/>
        </p:nvSpPr>
        <p:spPr>
          <a:xfrm>
            <a:off x="134113" y="2543711"/>
            <a:ext cx="9424416" cy="923330"/>
          </a:xfrm>
          <a:prstGeom prst="rect">
            <a:avLst/>
          </a:prstGeom>
          <a:noFill/>
        </p:spPr>
        <p:txBody>
          <a:bodyPr wrap="square" rtlCol="0">
            <a:spAutoFit/>
          </a:bodyPr>
          <a:lstStyle/>
          <a:p>
            <a:r>
              <a:rPr lang="en-US" dirty="0"/>
              <a:t>The difference between the current dose map and prescribed dose map is shown in figure (d). Apparently, the difference is significant, we aim to minimize it by updating both fluence map and beam position.</a:t>
            </a:r>
          </a:p>
        </p:txBody>
      </p:sp>
    </p:spTree>
    <p:extLst>
      <p:ext uri="{BB962C8B-B14F-4D97-AF65-F5344CB8AC3E}">
        <p14:creationId xmlns:p14="http://schemas.microsoft.com/office/powerpoint/2010/main" val="167844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8174-84E2-4482-AC8E-FB0CDA66560B}"/>
              </a:ext>
            </a:extLst>
          </p:cNvPr>
          <p:cNvSpPr>
            <a:spLocks noGrp="1"/>
          </p:cNvSpPr>
          <p:nvPr>
            <p:ph type="title"/>
          </p:nvPr>
        </p:nvSpPr>
        <p:spPr>
          <a:xfrm>
            <a:off x="0" y="18255"/>
            <a:ext cx="10515600" cy="1325563"/>
          </a:xfrm>
        </p:spPr>
        <p:txBody>
          <a:bodyPr/>
          <a:lstStyle/>
          <a:p>
            <a:r>
              <a:rPr lang="en-US" dirty="0"/>
              <a:t>Step 1 anticipated result</a:t>
            </a:r>
          </a:p>
        </p:txBody>
      </p:sp>
      <p:pic>
        <p:nvPicPr>
          <p:cNvPr id="5" name="Picture 4" descr="A picture containing chart&#10;&#10;Description automatically generated">
            <a:extLst>
              <a:ext uri="{FF2B5EF4-FFF2-40B4-BE49-F238E27FC236}">
                <a16:creationId xmlns:a16="http://schemas.microsoft.com/office/drawing/2014/main" id="{882CB33E-87D1-4CFF-819F-17DC14747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45619"/>
            <a:ext cx="3038400" cy="2278800"/>
          </a:xfrm>
          <a:prstGeom prst="rect">
            <a:avLst/>
          </a:prstGeom>
        </p:spPr>
      </p:pic>
      <p:sp>
        <p:nvSpPr>
          <p:cNvPr id="6" name="TextBox 5">
            <a:extLst>
              <a:ext uri="{FF2B5EF4-FFF2-40B4-BE49-F238E27FC236}">
                <a16:creationId xmlns:a16="http://schemas.microsoft.com/office/drawing/2014/main" id="{3BD1D77A-D1C6-49A9-83A2-D0A815888F5F}"/>
              </a:ext>
            </a:extLst>
          </p:cNvPr>
          <p:cNvSpPr txBox="1"/>
          <p:nvPr/>
        </p:nvSpPr>
        <p:spPr>
          <a:xfrm>
            <a:off x="1095686" y="6244389"/>
            <a:ext cx="437940" cy="369332"/>
          </a:xfrm>
          <a:prstGeom prst="rect">
            <a:avLst/>
          </a:prstGeom>
          <a:noFill/>
        </p:spPr>
        <p:txBody>
          <a:bodyPr wrap="none" rtlCol="0">
            <a:spAutoFit/>
          </a:bodyPr>
          <a:lstStyle/>
          <a:p>
            <a:r>
              <a:rPr lang="en-US" dirty="0"/>
              <a:t>(e)</a:t>
            </a:r>
          </a:p>
        </p:txBody>
      </p:sp>
      <p:pic>
        <p:nvPicPr>
          <p:cNvPr id="8" name="Picture 7" descr="A picture containing icon&#10;&#10;Description automatically generated">
            <a:extLst>
              <a:ext uri="{FF2B5EF4-FFF2-40B4-BE49-F238E27FC236}">
                <a16:creationId xmlns:a16="http://schemas.microsoft.com/office/drawing/2014/main" id="{C5B0910B-6528-4B87-9373-F31534F14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179" y="4045619"/>
            <a:ext cx="3038400" cy="2278800"/>
          </a:xfrm>
          <a:prstGeom prst="rect">
            <a:avLst/>
          </a:prstGeom>
        </p:spPr>
      </p:pic>
      <p:sp>
        <p:nvSpPr>
          <p:cNvPr id="9" name="TextBox 8">
            <a:extLst>
              <a:ext uri="{FF2B5EF4-FFF2-40B4-BE49-F238E27FC236}">
                <a16:creationId xmlns:a16="http://schemas.microsoft.com/office/drawing/2014/main" id="{DE7D8440-4A49-4F2A-9F6F-44C328A09921}"/>
              </a:ext>
            </a:extLst>
          </p:cNvPr>
          <p:cNvSpPr txBox="1"/>
          <p:nvPr/>
        </p:nvSpPr>
        <p:spPr>
          <a:xfrm>
            <a:off x="4409195" y="6324419"/>
            <a:ext cx="386644" cy="369332"/>
          </a:xfrm>
          <a:prstGeom prst="rect">
            <a:avLst/>
          </a:prstGeom>
          <a:noFill/>
        </p:spPr>
        <p:txBody>
          <a:bodyPr wrap="none" rtlCol="0">
            <a:spAutoFit/>
          </a:bodyPr>
          <a:lstStyle/>
          <a:p>
            <a:r>
              <a:rPr lang="en-US" dirty="0"/>
              <a:t>(f)</a:t>
            </a:r>
          </a:p>
        </p:txBody>
      </p:sp>
      <p:pic>
        <p:nvPicPr>
          <p:cNvPr id="11" name="Picture 10" descr="A picture containing graphical user interface&#10;&#10;Description automatically generated">
            <a:extLst>
              <a:ext uri="{FF2B5EF4-FFF2-40B4-BE49-F238E27FC236}">
                <a16:creationId xmlns:a16="http://schemas.microsoft.com/office/drawing/2014/main" id="{7F8136CE-D02B-4FC8-A13F-3879A59F3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989" y="4045619"/>
            <a:ext cx="3038400" cy="2278800"/>
          </a:xfrm>
          <a:prstGeom prst="rect">
            <a:avLst/>
          </a:prstGeom>
        </p:spPr>
      </p:pic>
      <p:sp>
        <p:nvSpPr>
          <p:cNvPr id="12" name="TextBox 11">
            <a:extLst>
              <a:ext uri="{FF2B5EF4-FFF2-40B4-BE49-F238E27FC236}">
                <a16:creationId xmlns:a16="http://schemas.microsoft.com/office/drawing/2014/main" id="{D1E18FED-84B7-4715-95B5-C06C2C3F7122}"/>
              </a:ext>
            </a:extLst>
          </p:cNvPr>
          <p:cNvSpPr txBox="1"/>
          <p:nvPr/>
        </p:nvSpPr>
        <p:spPr>
          <a:xfrm>
            <a:off x="7766005" y="6244389"/>
            <a:ext cx="452368" cy="369332"/>
          </a:xfrm>
          <a:prstGeom prst="rect">
            <a:avLst/>
          </a:prstGeom>
          <a:noFill/>
        </p:spPr>
        <p:txBody>
          <a:bodyPr wrap="none" rtlCol="0">
            <a:spAutoFit/>
          </a:bodyPr>
          <a:lstStyle/>
          <a:p>
            <a:r>
              <a:rPr lang="en-US" dirty="0"/>
              <a:t>(g)</a:t>
            </a:r>
          </a:p>
        </p:txBody>
      </p:sp>
      <p:sp>
        <p:nvSpPr>
          <p:cNvPr id="13" name="TextBox 12">
            <a:extLst>
              <a:ext uri="{FF2B5EF4-FFF2-40B4-BE49-F238E27FC236}">
                <a16:creationId xmlns:a16="http://schemas.microsoft.com/office/drawing/2014/main" id="{BD2ADEAE-78B1-4649-B084-E1403CA0F2EF}"/>
              </a:ext>
            </a:extLst>
          </p:cNvPr>
          <p:cNvSpPr txBox="1"/>
          <p:nvPr/>
        </p:nvSpPr>
        <p:spPr>
          <a:xfrm>
            <a:off x="342899" y="1209174"/>
            <a:ext cx="8313822" cy="1200329"/>
          </a:xfrm>
          <a:prstGeom prst="rect">
            <a:avLst/>
          </a:prstGeom>
          <a:noFill/>
        </p:spPr>
        <p:txBody>
          <a:bodyPr wrap="square" rtlCol="0">
            <a:spAutoFit/>
          </a:bodyPr>
          <a:lstStyle/>
          <a:p>
            <a:r>
              <a:rPr lang="en-US" dirty="0"/>
              <a:t>After optimization, we anticipate the three beams to cover the 3 most conspicuous peaks and valleys, as shown in figure (e).</a:t>
            </a:r>
          </a:p>
          <a:p>
            <a:r>
              <a:rPr lang="en-US" dirty="0"/>
              <a:t>The resulting current dose map is shown in figure (f)</a:t>
            </a:r>
          </a:p>
          <a:p>
            <a:r>
              <a:rPr lang="en-US" dirty="0"/>
              <a:t>The deviation from the prescribed dose is shown in figure (g)</a:t>
            </a:r>
          </a:p>
        </p:txBody>
      </p:sp>
      <p:sp>
        <p:nvSpPr>
          <p:cNvPr id="14" name="TextBox 13">
            <a:extLst>
              <a:ext uri="{FF2B5EF4-FFF2-40B4-BE49-F238E27FC236}">
                <a16:creationId xmlns:a16="http://schemas.microsoft.com/office/drawing/2014/main" id="{E19FE8DB-5EE6-4355-9B49-E9FAE5C0CDD8}"/>
              </a:ext>
            </a:extLst>
          </p:cNvPr>
          <p:cNvSpPr txBox="1"/>
          <p:nvPr/>
        </p:nvSpPr>
        <p:spPr>
          <a:xfrm>
            <a:off x="342899" y="2721553"/>
            <a:ext cx="8313822" cy="923330"/>
          </a:xfrm>
          <a:prstGeom prst="rect">
            <a:avLst/>
          </a:prstGeom>
          <a:noFill/>
        </p:spPr>
        <p:txBody>
          <a:bodyPr wrap="square" rtlCol="0">
            <a:spAutoFit/>
          </a:bodyPr>
          <a:lstStyle/>
          <a:p>
            <a:r>
              <a:rPr lang="en-US" dirty="0">
                <a:highlight>
                  <a:srgbClr val="FFFF00"/>
                </a:highlight>
              </a:rPr>
              <a:t>In other words, the aim of step 1 is to ensure that the beam can move to cover the most conspicuous dose areas, instead of staying there minimizing only on its receptive field</a:t>
            </a:r>
          </a:p>
        </p:txBody>
      </p:sp>
    </p:spTree>
    <p:extLst>
      <p:ext uri="{BB962C8B-B14F-4D97-AF65-F5344CB8AC3E}">
        <p14:creationId xmlns:p14="http://schemas.microsoft.com/office/powerpoint/2010/main" val="373300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black and white image of a planet&#10;&#10;Description automatically generated with low confidence">
            <a:extLst>
              <a:ext uri="{FF2B5EF4-FFF2-40B4-BE49-F238E27FC236}">
                <a16:creationId xmlns:a16="http://schemas.microsoft.com/office/drawing/2014/main" id="{B7CDC56E-B94C-48CE-B0B2-A48EC6EADD9E}"/>
              </a:ext>
            </a:extLst>
          </p:cNvPr>
          <p:cNvPicPr>
            <a:picLocks noChangeAspect="1"/>
          </p:cNvPicPr>
          <p:nvPr/>
        </p:nvPicPr>
        <p:blipFill rotWithShape="1">
          <a:blip r:embed="rId2">
            <a:extLst>
              <a:ext uri="{28A0092B-C50C-407E-A947-70E740481C1C}">
                <a14:useLocalDpi xmlns:a14="http://schemas.microsoft.com/office/drawing/2010/main" val="0"/>
              </a:ext>
            </a:extLst>
          </a:blip>
          <a:srcRect t="27016" b="5934"/>
          <a:stretch/>
        </p:blipFill>
        <p:spPr>
          <a:xfrm>
            <a:off x="1074929" y="3437923"/>
            <a:ext cx="2880000" cy="1931069"/>
          </a:xfrm>
          <a:prstGeom prst="rect">
            <a:avLst/>
          </a:prstGeom>
        </p:spPr>
      </p:pic>
      <p:sp>
        <p:nvSpPr>
          <p:cNvPr id="2" name="Title 1">
            <a:extLst>
              <a:ext uri="{FF2B5EF4-FFF2-40B4-BE49-F238E27FC236}">
                <a16:creationId xmlns:a16="http://schemas.microsoft.com/office/drawing/2014/main" id="{3C5BD84C-0566-4E0C-BF75-AA9C9C0E783C}"/>
              </a:ext>
            </a:extLst>
          </p:cNvPr>
          <p:cNvSpPr>
            <a:spLocks noGrp="1"/>
          </p:cNvSpPr>
          <p:nvPr>
            <p:ph type="title"/>
          </p:nvPr>
        </p:nvSpPr>
        <p:spPr>
          <a:xfrm>
            <a:off x="0" y="0"/>
            <a:ext cx="10515600" cy="1325563"/>
          </a:xfrm>
        </p:spPr>
        <p:txBody>
          <a:bodyPr/>
          <a:lstStyle/>
          <a:p>
            <a:r>
              <a:rPr lang="en-US" dirty="0"/>
              <a:t>Step 2</a:t>
            </a:r>
          </a:p>
        </p:txBody>
      </p:sp>
      <p:sp>
        <p:nvSpPr>
          <p:cNvPr id="4" name="TextBox 3">
            <a:extLst>
              <a:ext uri="{FF2B5EF4-FFF2-40B4-BE49-F238E27FC236}">
                <a16:creationId xmlns:a16="http://schemas.microsoft.com/office/drawing/2014/main" id="{1A3ECA0C-2473-44F6-BAF0-EB73A72C0557}"/>
              </a:ext>
            </a:extLst>
          </p:cNvPr>
          <p:cNvSpPr txBox="1"/>
          <p:nvPr/>
        </p:nvSpPr>
        <p:spPr>
          <a:xfrm>
            <a:off x="385010" y="1183007"/>
            <a:ext cx="7766385" cy="646331"/>
          </a:xfrm>
          <a:prstGeom prst="rect">
            <a:avLst/>
          </a:prstGeom>
          <a:noFill/>
        </p:spPr>
        <p:txBody>
          <a:bodyPr wrap="square" rtlCol="0">
            <a:spAutoFit/>
          </a:bodyPr>
          <a:lstStyle/>
          <a:p>
            <a:r>
              <a:rPr lang="en-US" dirty="0"/>
              <a:t>If step 1 works, it means the optimization approach and the interpolation method work, then we go to the step 2</a:t>
            </a:r>
          </a:p>
        </p:txBody>
      </p:sp>
      <p:sp>
        <p:nvSpPr>
          <p:cNvPr id="5" name="Oval 4">
            <a:extLst>
              <a:ext uri="{FF2B5EF4-FFF2-40B4-BE49-F238E27FC236}">
                <a16:creationId xmlns:a16="http://schemas.microsoft.com/office/drawing/2014/main" id="{D8F3E348-F2B5-404F-865C-682A9071DE11}"/>
              </a:ext>
            </a:extLst>
          </p:cNvPr>
          <p:cNvSpPr/>
          <p:nvPr/>
        </p:nvSpPr>
        <p:spPr>
          <a:xfrm>
            <a:off x="354930" y="2152504"/>
            <a:ext cx="4320000" cy="4320000"/>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CA0A6933-57F8-44FB-991E-FE113D880621}"/>
              </a:ext>
            </a:extLst>
          </p:cNvPr>
          <p:cNvSpPr/>
          <p:nvPr/>
        </p:nvSpPr>
        <p:spPr>
          <a:xfrm>
            <a:off x="1988548" y="2152505"/>
            <a:ext cx="1052763" cy="4685762"/>
          </a:xfrm>
          <a:prstGeom prst="triangle">
            <a:avLst/>
          </a:prstGeom>
          <a:solidFill>
            <a:srgbClr val="00FFFF">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5135540B-9E3C-42AD-82A8-0776223B30F2}"/>
              </a:ext>
            </a:extLst>
          </p:cNvPr>
          <p:cNvSpPr/>
          <p:nvPr/>
        </p:nvSpPr>
        <p:spPr>
          <a:xfrm rot="3343030">
            <a:off x="1832295" y="2068025"/>
            <a:ext cx="1052763" cy="4685762"/>
          </a:xfrm>
          <a:prstGeom prst="triangle">
            <a:avLst/>
          </a:prstGeom>
          <a:solidFill>
            <a:srgbClr val="00FFFF">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EE46BB9-1147-42DA-A3E5-66FEE5E121A1}"/>
              </a:ext>
            </a:extLst>
          </p:cNvPr>
          <p:cNvSpPr/>
          <p:nvPr/>
        </p:nvSpPr>
        <p:spPr>
          <a:xfrm rot="7517038">
            <a:off x="1848095" y="1872276"/>
            <a:ext cx="1052763" cy="4685762"/>
          </a:xfrm>
          <a:prstGeom prst="triangle">
            <a:avLst/>
          </a:prstGeom>
          <a:solidFill>
            <a:srgbClr val="00FFFF">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FC33B3DB-C6AB-4A82-A851-F64D22C596CE}"/>
              </a:ext>
            </a:extLst>
          </p:cNvPr>
          <p:cNvSpPr/>
          <p:nvPr/>
        </p:nvSpPr>
        <p:spPr>
          <a:xfrm rot="18295070">
            <a:off x="2123145" y="2065473"/>
            <a:ext cx="1052763" cy="4685762"/>
          </a:xfrm>
          <a:prstGeom prst="triangle">
            <a:avLst/>
          </a:prstGeom>
          <a:solidFill>
            <a:srgbClr val="00FFFF">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F212BDE-549A-4AFC-A23B-0007F7665D96}"/>
              </a:ext>
            </a:extLst>
          </p:cNvPr>
          <p:cNvSpPr/>
          <p:nvPr/>
        </p:nvSpPr>
        <p:spPr>
          <a:xfrm rot="14147125">
            <a:off x="2112150" y="1885461"/>
            <a:ext cx="1052763" cy="4685762"/>
          </a:xfrm>
          <a:prstGeom prst="triangle">
            <a:avLst/>
          </a:prstGeom>
          <a:solidFill>
            <a:srgbClr val="00FFFF">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10F53BB8-75CB-45AE-96AD-776D4E31FDBC}"/>
              </a:ext>
            </a:extLst>
          </p:cNvPr>
          <p:cNvSpPr/>
          <p:nvPr/>
        </p:nvSpPr>
        <p:spPr>
          <a:xfrm rot="10800000">
            <a:off x="1988548" y="1829338"/>
            <a:ext cx="1052763" cy="4685762"/>
          </a:xfrm>
          <a:prstGeom prst="triangle">
            <a:avLst/>
          </a:prstGeom>
          <a:solidFill>
            <a:srgbClr val="00FFFF">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2DB8F1-3330-4ECE-953A-800CE1A64521}"/>
              </a:ext>
            </a:extLst>
          </p:cNvPr>
          <p:cNvSpPr txBox="1"/>
          <p:nvPr/>
        </p:nvSpPr>
        <p:spPr>
          <a:xfrm>
            <a:off x="4916680" y="2002783"/>
            <a:ext cx="6848196" cy="646331"/>
          </a:xfrm>
          <a:prstGeom prst="rect">
            <a:avLst/>
          </a:prstGeom>
          <a:noFill/>
        </p:spPr>
        <p:txBody>
          <a:bodyPr wrap="square" rtlCol="0">
            <a:spAutoFit/>
          </a:bodyPr>
          <a:lstStyle/>
          <a:p>
            <a:r>
              <a:rPr lang="en-US" dirty="0"/>
              <a:t>For the second step, we still use a 2D setting, but the beam is within the same plane, instead of perpendicular to the plane in Step 1</a:t>
            </a:r>
          </a:p>
        </p:txBody>
      </p:sp>
      <p:sp>
        <p:nvSpPr>
          <p:cNvPr id="15" name="TextBox 14">
            <a:extLst>
              <a:ext uri="{FF2B5EF4-FFF2-40B4-BE49-F238E27FC236}">
                <a16:creationId xmlns:a16="http://schemas.microsoft.com/office/drawing/2014/main" id="{FC2B4396-A167-46D6-A75A-E50E40BF6057}"/>
              </a:ext>
            </a:extLst>
          </p:cNvPr>
          <p:cNvSpPr txBox="1"/>
          <p:nvPr/>
        </p:nvSpPr>
        <p:spPr>
          <a:xfrm>
            <a:off x="4928808" y="2822559"/>
            <a:ext cx="6537768" cy="923330"/>
          </a:xfrm>
          <a:prstGeom prst="rect">
            <a:avLst/>
          </a:prstGeom>
          <a:noFill/>
        </p:spPr>
        <p:txBody>
          <a:bodyPr wrap="square" rtlCol="0">
            <a:spAutoFit/>
          </a:bodyPr>
          <a:lstStyle/>
          <a:p>
            <a:r>
              <a:rPr lang="en-US" dirty="0"/>
              <a:t>Also, for simplicity, we only consider the </a:t>
            </a:r>
            <a:r>
              <a:rPr lang="en-US" dirty="0" err="1"/>
              <a:t>terma</a:t>
            </a:r>
            <a:r>
              <a:rPr lang="en-US" dirty="0"/>
              <a:t> calculation, or in other words, we only consider the exponential attenuation and reverse square law, without considering the electron transport.</a:t>
            </a:r>
          </a:p>
        </p:txBody>
      </p:sp>
      <p:sp>
        <p:nvSpPr>
          <p:cNvPr id="16" name="TextBox 15">
            <a:extLst>
              <a:ext uri="{FF2B5EF4-FFF2-40B4-BE49-F238E27FC236}">
                <a16:creationId xmlns:a16="http://schemas.microsoft.com/office/drawing/2014/main" id="{F1768935-F5C5-4854-854F-62975E64822B}"/>
              </a:ext>
            </a:extLst>
          </p:cNvPr>
          <p:cNvSpPr txBox="1"/>
          <p:nvPr/>
        </p:nvSpPr>
        <p:spPr>
          <a:xfrm>
            <a:off x="4916680" y="4033721"/>
            <a:ext cx="7027463" cy="923330"/>
          </a:xfrm>
          <a:prstGeom prst="rect">
            <a:avLst/>
          </a:prstGeom>
          <a:noFill/>
        </p:spPr>
        <p:txBody>
          <a:bodyPr wrap="square" rtlCol="0">
            <a:spAutoFit/>
          </a:bodyPr>
          <a:lstStyle/>
          <a:p>
            <a:r>
              <a:rPr lang="en-US" dirty="0"/>
              <a:t>For each beam, apart from the fluence map, the position of the beam is only of 1 degree of freedom. Or we assume the beam is moving with a fixed SID, the beam direction is of radial direction</a:t>
            </a:r>
          </a:p>
        </p:txBody>
      </p:sp>
      <p:sp>
        <p:nvSpPr>
          <p:cNvPr id="17" name="TextBox 16">
            <a:extLst>
              <a:ext uri="{FF2B5EF4-FFF2-40B4-BE49-F238E27FC236}">
                <a16:creationId xmlns:a16="http://schemas.microsoft.com/office/drawing/2014/main" id="{2964A8AA-542B-4D65-AC6C-F58535643E2E}"/>
              </a:ext>
            </a:extLst>
          </p:cNvPr>
          <p:cNvSpPr txBox="1"/>
          <p:nvPr/>
        </p:nvSpPr>
        <p:spPr>
          <a:xfrm>
            <a:off x="4928808" y="5305661"/>
            <a:ext cx="6537768" cy="646331"/>
          </a:xfrm>
          <a:prstGeom prst="rect">
            <a:avLst/>
          </a:prstGeom>
          <a:noFill/>
        </p:spPr>
        <p:txBody>
          <a:bodyPr wrap="square" rtlCol="0">
            <a:spAutoFit/>
          </a:bodyPr>
          <a:lstStyle/>
          <a:p>
            <a:r>
              <a:rPr lang="en-US" dirty="0"/>
              <a:t>We give an initial beam position as shown in the left figure, then collectively update the fluence map and beam position</a:t>
            </a:r>
          </a:p>
        </p:txBody>
      </p:sp>
    </p:spTree>
    <p:extLst>
      <p:ext uri="{BB962C8B-B14F-4D97-AF65-F5344CB8AC3E}">
        <p14:creationId xmlns:p14="http://schemas.microsoft.com/office/powerpoint/2010/main" val="3760590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1659</Words>
  <Application>Microsoft Office PowerPoint</Application>
  <PresentationFormat>Widescreen</PresentationFormat>
  <Paragraphs>174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等线</vt:lpstr>
      <vt:lpstr>等线 Light</vt:lpstr>
      <vt:lpstr>Arial</vt:lpstr>
      <vt:lpstr>Calibri</vt:lpstr>
      <vt:lpstr>Cambria Math</vt:lpstr>
      <vt:lpstr>Office Theme</vt:lpstr>
      <vt:lpstr>End-to-end radiation therapy optimization</vt:lpstr>
      <vt:lpstr>Chain rule</vt:lpstr>
      <vt:lpstr>Chain rule</vt:lpstr>
      <vt:lpstr>∂T/(∂r ⃗ ) calculation</vt:lpstr>
      <vt:lpstr>Step 1</vt:lpstr>
      <vt:lpstr>Step 1</vt:lpstr>
      <vt:lpstr>Step 1 anticipated result</vt:lpstr>
      <vt:lpstr>Step 1 anticipated result</vt:lpstr>
      <vt:lpstr>Step 2</vt:lpstr>
      <vt:lpstr>Step 3</vt:lpstr>
      <vt:lpstr>Step 1 results</vt:lpstr>
      <vt:lpstr>Step 2 results</vt:lpstr>
      <vt:lpstr>Step 2 results</vt:lpstr>
      <vt:lpstr>Step 3 program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radiation therapy optimization</dc:title>
  <dc:creator>Xu Qifan</dc:creator>
  <cp:lastModifiedBy>Qifan Xu</cp:lastModifiedBy>
  <cp:revision>26</cp:revision>
  <dcterms:created xsi:type="dcterms:W3CDTF">2022-01-22T03:08:45Z</dcterms:created>
  <dcterms:modified xsi:type="dcterms:W3CDTF">2022-05-29T23:07:49Z</dcterms:modified>
</cp:coreProperties>
</file>